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handoutMasterIdLst>
    <p:handoutMasterId r:id="rId122"/>
  </p:handoutMasterIdLst>
  <p:sldIdLst>
    <p:sldId id="444" r:id="rId2"/>
    <p:sldId id="445" r:id="rId3"/>
    <p:sldId id="446" r:id="rId4"/>
    <p:sldId id="447" r:id="rId5"/>
    <p:sldId id="448" r:id="rId6"/>
    <p:sldId id="449" r:id="rId7"/>
    <p:sldId id="450" r:id="rId8"/>
    <p:sldId id="451" r:id="rId9"/>
    <p:sldId id="452" r:id="rId10"/>
    <p:sldId id="453" r:id="rId11"/>
    <p:sldId id="454" r:id="rId12"/>
    <p:sldId id="455" r:id="rId13"/>
    <p:sldId id="456" r:id="rId14"/>
    <p:sldId id="457" r:id="rId15"/>
    <p:sldId id="458" r:id="rId16"/>
    <p:sldId id="459" r:id="rId17"/>
    <p:sldId id="460" r:id="rId18"/>
    <p:sldId id="461" r:id="rId19"/>
    <p:sldId id="462" r:id="rId20"/>
    <p:sldId id="463" r:id="rId21"/>
    <p:sldId id="464" r:id="rId22"/>
    <p:sldId id="465" r:id="rId23"/>
    <p:sldId id="269" r:id="rId24"/>
    <p:sldId id="309" r:id="rId25"/>
    <p:sldId id="348" r:id="rId26"/>
    <p:sldId id="349" r:id="rId27"/>
    <p:sldId id="350" r:id="rId28"/>
    <p:sldId id="276" r:id="rId29"/>
    <p:sldId id="277" r:id="rId30"/>
    <p:sldId id="270" r:id="rId31"/>
    <p:sldId id="379" r:id="rId32"/>
    <p:sldId id="275" r:id="rId33"/>
    <p:sldId id="271" r:id="rId34"/>
    <p:sldId id="354" r:id="rId35"/>
    <p:sldId id="355" r:id="rId36"/>
    <p:sldId id="356" r:id="rId37"/>
    <p:sldId id="380" r:id="rId38"/>
    <p:sldId id="302" r:id="rId39"/>
    <p:sldId id="303" r:id="rId40"/>
    <p:sldId id="304" r:id="rId41"/>
    <p:sldId id="305" r:id="rId42"/>
    <p:sldId id="306" r:id="rId43"/>
    <p:sldId id="307" r:id="rId44"/>
    <p:sldId id="339" r:id="rId45"/>
    <p:sldId id="340" r:id="rId46"/>
    <p:sldId id="341" r:id="rId47"/>
    <p:sldId id="352" r:id="rId48"/>
    <p:sldId id="353" r:id="rId49"/>
    <p:sldId id="371" r:id="rId50"/>
    <p:sldId id="342" r:id="rId51"/>
    <p:sldId id="273" r:id="rId52"/>
    <p:sldId id="274" r:id="rId53"/>
    <p:sldId id="278" r:id="rId54"/>
    <p:sldId id="279" r:id="rId55"/>
    <p:sldId id="280" r:id="rId56"/>
    <p:sldId id="281" r:id="rId57"/>
    <p:sldId id="376" r:id="rId58"/>
    <p:sldId id="282" r:id="rId59"/>
    <p:sldId id="283" r:id="rId60"/>
    <p:sldId id="329" r:id="rId61"/>
    <p:sldId id="383" r:id="rId62"/>
    <p:sldId id="384"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 id="398" r:id="rId77"/>
    <p:sldId id="399" r:id="rId78"/>
    <p:sldId id="400" r:id="rId79"/>
    <p:sldId id="401" r:id="rId80"/>
    <p:sldId id="402" r:id="rId81"/>
    <p:sldId id="403" r:id="rId82"/>
    <p:sldId id="404" r:id="rId83"/>
    <p:sldId id="405" r:id="rId84"/>
    <p:sldId id="406" r:id="rId85"/>
    <p:sldId id="407" r:id="rId86"/>
    <p:sldId id="408" r:id="rId87"/>
    <p:sldId id="409" r:id="rId88"/>
    <p:sldId id="410" r:id="rId89"/>
    <p:sldId id="411" r:id="rId90"/>
    <p:sldId id="412" r:id="rId91"/>
    <p:sldId id="415"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39" r:id="rId116"/>
    <p:sldId id="440" r:id="rId117"/>
    <p:sldId id="441" r:id="rId118"/>
    <p:sldId id="442" r:id="rId119"/>
    <p:sldId id="443" r:id="rId120"/>
  </p:sldIdLst>
  <p:sldSz cx="9144000" cy="6858000" type="screen4x3"/>
  <p:notesSz cx="6669088" cy="9820275"/>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845" userDrawn="1">
          <p15:clr>
            <a:srgbClr val="A4A3A4"/>
          </p15:clr>
        </p15:guide>
        <p15:guide id="2" pos="278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CF480"/>
    <a:srgbClr val="FFFFFF"/>
    <a:srgbClr val="DEDEDE"/>
    <a:srgbClr val="00CCFF"/>
    <a:srgbClr val="FF00FF"/>
    <a:srgbClr val="00FF00"/>
    <a:srgbClr val="E4E4E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191" autoAdjust="0"/>
  </p:normalViewPr>
  <p:slideViewPr>
    <p:cSldViewPr>
      <p:cViewPr varScale="1">
        <p:scale>
          <a:sx n="64" d="100"/>
          <a:sy n="64" d="100"/>
        </p:scale>
        <p:origin x="1340" y="36"/>
      </p:cViewPr>
      <p:guideLst>
        <p:guide orient="horz" pos="845"/>
        <p:guide pos="278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60" d="100"/>
          <a:sy n="60" d="100"/>
        </p:scale>
        <p:origin x="2722"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26A8188-4E08-43D2-9E3F-501582841F8D}"/>
              </a:ext>
            </a:extLst>
          </p:cNvPr>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chemeClr val="bg1"/>
                </a:solidFill>
              </a:defRPr>
            </a:lvl1p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
        <p:nvSpPr>
          <p:cNvPr id="10243" name="Rectangle 3">
            <a:extLst>
              <a:ext uri="{FF2B5EF4-FFF2-40B4-BE49-F238E27FC236}">
                <a16:creationId xmlns:a16="http://schemas.microsoft.com/office/drawing/2014/main" id="{BFFCCF42-BB96-4F0B-8F4E-8F624A7F2AE5}"/>
              </a:ext>
            </a:extLst>
          </p:cNvPr>
          <p:cNvSpPr>
            <a:spLocks noGrp="1" noChangeArrowheads="1"/>
          </p:cNvSpPr>
          <p:nvPr>
            <p:ph type="dt" sz="quarter" idx="1"/>
          </p:nvPr>
        </p:nvSpPr>
        <p:spPr bwMode="auto">
          <a:xfrm>
            <a:off x="3779838"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solidFill>
                  <a:schemeClr val="bg1"/>
                </a:solidFill>
              </a:defRPr>
            </a:lvl1pPr>
          </a:lstStyle>
          <a:p>
            <a:pPr>
              <a:defRPr/>
            </a:pPr>
            <a:endParaRPr lang="en-US" altLang="zh-CN"/>
          </a:p>
        </p:txBody>
      </p:sp>
      <p:sp>
        <p:nvSpPr>
          <p:cNvPr id="10244" name="Rectangle 4">
            <a:extLst>
              <a:ext uri="{FF2B5EF4-FFF2-40B4-BE49-F238E27FC236}">
                <a16:creationId xmlns:a16="http://schemas.microsoft.com/office/drawing/2014/main" id="{6AF295E0-3B26-441A-A0B1-191BAEB3DA16}"/>
              </a:ext>
            </a:extLst>
          </p:cNvPr>
          <p:cNvSpPr>
            <a:spLocks noGrp="1" noChangeArrowheads="1"/>
          </p:cNvSpPr>
          <p:nvPr>
            <p:ph type="ftr" sz="quarter" idx="2"/>
          </p:nvPr>
        </p:nvSpPr>
        <p:spPr bwMode="auto">
          <a:xfrm>
            <a:off x="0"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solidFill>
                  <a:schemeClr val="bg1"/>
                </a:solidFill>
              </a:defRPr>
            </a:lvl1pPr>
          </a:lstStyle>
          <a:p>
            <a:pPr>
              <a:defRPr/>
            </a:pPr>
            <a:r>
              <a:rPr lang="en-US" altLang="zh-CN"/>
              <a:t>---</a:t>
            </a:r>
            <a:r>
              <a:rPr lang="zh-CN" altLang="en-US"/>
              <a:t>计算机科学与技术学院</a:t>
            </a:r>
            <a:endParaRPr lang="en-US" altLang="zh-CN"/>
          </a:p>
        </p:txBody>
      </p:sp>
      <p:sp>
        <p:nvSpPr>
          <p:cNvPr id="10245" name="Rectangle 5">
            <a:extLst>
              <a:ext uri="{FF2B5EF4-FFF2-40B4-BE49-F238E27FC236}">
                <a16:creationId xmlns:a16="http://schemas.microsoft.com/office/drawing/2014/main" id="{742E571C-0EFF-4E8F-B2F9-8845B6E371E4}"/>
              </a:ext>
            </a:extLst>
          </p:cNvPr>
          <p:cNvSpPr>
            <a:spLocks noGrp="1" noChangeArrowheads="1"/>
          </p:cNvSpPr>
          <p:nvPr>
            <p:ph type="sldNum" sz="quarter" idx="3"/>
          </p:nvPr>
        </p:nvSpPr>
        <p:spPr bwMode="auto">
          <a:xfrm>
            <a:off x="3779838"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solidFill>
                  <a:schemeClr val="bg1"/>
                </a:solidFill>
              </a:defRPr>
            </a:lvl1pPr>
          </a:lstStyle>
          <a:p>
            <a:pPr>
              <a:defRPr/>
            </a:pPr>
            <a:fld id="{06A44202-934B-4150-BA01-95D0B888C9E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71739D2-949B-46CE-B010-359422C94DD9}"/>
              </a:ext>
            </a:extLst>
          </p:cNvPr>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solidFill>
                  <a:schemeClr val="bg1"/>
                </a:solidFill>
              </a:defRPr>
            </a:lvl1p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
        <p:nvSpPr>
          <p:cNvPr id="15363" name="Rectangle 3">
            <a:extLst>
              <a:ext uri="{FF2B5EF4-FFF2-40B4-BE49-F238E27FC236}">
                <a16:creationId xmlns:a16="http://schemas.microsoft.com/office/drawing/2014/main" id="{03F46998-D8BF-4021-9DF5-B42F62C3D239}"/>
              </a:ext>
            </a:extLst>
          </p:cNvPr>
          <p:cNvSpPr>
            <a:spLocks noGrp="1" noChangeArrowheads="1"/>
          </p:cNvSpPr>
          <p:nvPr>
            <p:ph type="dt" idx="1"/>
          </p:nvPr>
        </p:nvSpPr>
        <p:spPr bwMode="auto">
          <a:xfrm>
            <a:off x="3779838"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solidFill>
                  <a:schemeClr val="bg1"/>
                </a:solidFill>
              </a:defRPr>
            </a:lvl1pPr>
          </a:lstStyle>
          <a:p>
            <a:pPr>
              <a:defRPr/>
            </a:pPr>
            <a:endParaRPr lang="en-US" altLang="zh-CN"/>
          </a:p>
        </p:txBody>
      </p:sp>
      <p:sp>
        <p:nvSpPr>
          <p:cNvPr id="3076" name="Rectangle 4">
            <a:extLst>
              <a:ext uri="{FF2B5EF4-FFF2-40B4-BE49-F238E27FC236}">
                <a16:creationId xmlns:a16="http://schemas.microsoft.com/office/drawing/2014/main" id="{FCD3C4C9-9D0D-4210-99E5-FF92F3167B46}"/>
              </a:ext>
            </a:extLst>
          </p:cNvPr>
          <p:cNvSpPr>
            <a:spLocks noGrp="1" noRot="1" noChangeAspect="1" noChangeArrowheads="1" noTextEdit="1"/>
          </p:cNvSpPr>
          <p:nvPr>
            <p:ph type="sldImg" idx="2"/>
          </p:nvPr>
        </p:nvSpPr>
        <p:spPr bwMode="auto">
          <a:xfrm>
            <a:off x="879475" y="736600"/>
            <a:ext cx="4910138" cy="3683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a:extLst>
              <a:ext uri="{FF2B5EF4-FFF2-40B4-BE49-F238E27FC236}">
                <a16:creationId xmlns:a16="http://schemas.microsoft.com/office/drawing/2014/main" id="{A9C45958-0E36-4068-896C-8719575048DC}"/>
              </a:ext>
            </a:extLst>
          </p:cNvPr>
          <p:cNvSpPr>
            <a:spLocks noGrp="1" noChangeArrowheads="1"/>
          </p:cNvSpPr>
          <p:nvPr>
            <p:ph type="body" sz="quarter" idx="3"/>
          </p:nvPr>
        </p:nvSpPr>
        <p:spPr bwMode="auto">
          <a:xfrm>
            <a:off x="889000" y="4664075"/>
            <a:ext cx="489108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5366" name="Rectangle 6">
            <a:extLst>
              <a:ext uri="{FF2B5EF4-FFF2-40B4-BE49-F238E27FC236}">
                <a16:creationId xmlns:a16="http://schemas.microsoft.com/office/drawing/2014/main" id="{655A5216-33F6-4D72-AF47-E02C3B26E6A2}"/>
              </a:ext>
            </a:extLst>
          </p:cNvPr>
          <p:cNvSpPr>
            <a:spLocks noGrp="1" noChangeArrowheads="1"/>
          </p:cNvSpPr>
          <p:nvPr>
            <p:ph type="ftr" sz="quarter" idx="4"/>
          </p:nvPr>
        </p:nvSpPr>
        <p:spPr bwMode="auto">
          <a:xfrm>
            <a:off x="0"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solidFill>
                  <a:schemeClr val="bg1"/>
                </a:solidFill>
              </a:defRPr>
            </a:lvl1pPr>
          </a:lstStyle>
          <a:p>
            <a:pPr>
              <a:defRPr/>
            </a:pPr>
            <a:r>
              <a:rPr lang="en-US" altLang="zh-CN"/>
              <a:t>---</a:t>
            </a:r>
            <a:r>
              <a:rPr lang="zh-CN" altLang="en-US"/>
              <a:t>计算机科学与技术学院</a:t>
            </a:r>
            <a:endParaRPr lang="en-US" altLang="zh-CN"/>
          </a:p>
        </p:txBody>
      </p:sp>
      <p:sp>
        <p:nvSpPr>
          <p:cNvPr id="15367" name="Rectangle 7">
            <a:extLst>
              <a:ext uri="{FF2B5EF4-FFF2-40B4-BE49-F238E27FC236}">
                <a16:creationId xmlns:a16="http://schemas.microsoft.com/office/drawing/2014/main" id="{091A3C00-A471-4448-B9C6-11771E8CC04E}"/>
              </a:ext>
            </a:extLst>
          </p:cNvPr>
          <p:cNvSpPr>
            <a:spLocks noGrp="1" noChangeArrowheads="1"/>
          </p:cNvSpPr>
          <p:nvPr>
            <p:ph type="sldNum" sz="quarter" idx="5"/>
          </p:nvPr>
        </p:nvSpPr>
        <p:spPr bwMode="auto">
          <a:xfrm>
            <a:off x="3779838" y="9329738"/>
            <a:ext cx="2889250"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solidFill>
                  <a:schemeClr val="bg1"/>
                </a:solidFill>
              </a:defRPr>
            </a:lvl1pPr>
          </a:lstStyle>
          <a:p>
            <a:pPr>
              <a:defRPr/>
            </a:pPr>
            <a:fld id="{8DC613A5-E91B-4369-A49F-DBAB6508046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7C969A2-6949-4E55-AF61-EC2B51926643}"/>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5452D16-7B9C-4179-AA9C-E37FD46F48A7}" type="slidenum">
              <a:rPr lang="en-US" altLang="zh-CN" sz="1200" smtClean="0">
                <a:solidFill>
                  <a:schemeClr val="bg1"/>
                </a:solidFill>
              </a:rPr>
              <a:pPr/>
              <a:t>2</a:t>
            </a:fld>
            <a:endParaRPr lang="en-US" altLang="zh-CN" sz="1200">
              <a:solidFill>
                <a:schemeClr val="bg1"/>
              </a:solidFill>
            </a:endParaRPr>
          </a:p>
        </p:txBody>
      </p:sp>
      <p:sp>
        <p:nvSpPr>
          <p:cNvPr id="6147" name="Rectangle 2">
            <a:extLst>
              <a:ext uri="{FF2B5EF4-FFF2-40B4-BE49-F238E27FC236}">
                <a16:creationId xmlns:a16="http://schemas.microsoft.com/office/drawing/2014/main" id="{3E93EF31-BAF5-4231-9974-F3652C0A682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88B189B-C17A-49E0-ABD9-3E4367B4F02F}"/>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904491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1630D96-FD9C-4E81-88FB-A6885BE27678}"/>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ACDB4DD-417E-4A55-B324-8A1B13EB779B}" type="slidenum">
              <a:rPr lang="en-US" altLang="zh-CN" sz="1200" smtClean="0">
                <a:solidFill>
                  <a:schemeClr val="bg1"/>
                </a:solidFill>
              </a:rPr>
              <a:pPr/>
              <a:t>15</a:t>
            </a:fld>
            <a:endParaRPr lang="en-US" altLang="zh-CN" sz="1200">
              <a:solidFill>
                <a:schemeClr val="bg1"/>
              </a:solidFill>
            </a:endParaRPr>
          </a:p>
        </p:txBody>
      </p:sp>
      <p:sp>
        <p:nvSpPr>
          <p:cNvPr id="27651" name="Rectangle 2">
            <a:extLst>
              <a:ext uri="{FF2B5EF4-FFF2-40B4-BE49-F238E27FC236}">
                <a16:creationId xmlns:a16="http://schemas.microsoft.com/office/drawing/2014/main" id="{B2773DC1-2AEC-49C8-8456-D4D5021E3884}"/>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A4B112A9-436B-424E-82E5-13ED9530D8B1}"/>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59282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B8CB8061-E088-44E4-802C-20C524A8F062}"/>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81FAF7E-4708-4F96-9488-DCF456DA6721}" type="slidenum">
              <a:rPr lang="en-US" altLang="zh-CN" sz="1200" smtClean="0">
                <a:solidFill>
                  <a:schemeClr val="bg1"/>
                </a:solidFill>
              </a:rPr>
              <a:pPr/>
              <a:t>16</a:t>
            </a:fld>
            <a:endParaRPr lang="en-US" altLang="zh-CN" sz="1200">
              <a:solidFill>
                <a:schemeClr val="bg1"/>
              </a:solidFill>
            </a:endParaRPr>
          </a:p>
        </p:txBody>
      </p:sp>
      <p:sp>
        <p:nvSpPr>
          <p:cNvPr id="29699" name="Rectangle 2">
            <a:extLst>
              <a:ext uri="{FF2B5EF4-FFF2-40B4-BE49-F238E27FC236}">
                <a16:creationId xmlns:a16="http://schemas.microsoft.com/office/drawing/2014/main" id="{61CD337F-CB14-463E-9C60-607ECEC42D12}"/>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34E8C551-3C88-4B99-B26D-E5322874633A}"/>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933247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11F352C-1F1C-4BF2-AED3-6FEEC8E537C3}"/>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143FDA-DA60-4F4D-815B-0308851F794E}" type="slidenum">
              <a:rPr lang="en-US" altLang="zh-CN" sz="1200" smtClean="0">
                <a:solidFill>
                  <a:schemeClr val="bg1"/>
                </a:solidFill>
              </a:rPr>
              <a:pPr/>
              <a:t>21</a:t>
            </a:fld>
            <a:endParaRPr lang="en-US" altLang="zh-CN" sz="1200">
              <a:solidFill>
                <a:schemeClr val="bg1"/>
              </a:solidFill>
            </a:endParaRPr>
          </a:p>
        </p:txBody>
      </p:sp>
      <p:sp>
        <p:nvSpPr>
          <p:cNvPr id="31747" name="Rectangle 2">
            <a:extLst>
              <a:ext uri="{FF2B5EF4-FFF2-40B4-BE49-F238E27FC236}">
                <a16:creationId xmlns:a16="http://schemas.microsoft.com/office/drawing/2014/main" id="{D2136B8C-C996-45F2-8D50-089805515AA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6CF0178-C835-4AB3-ADD4-FFBB353DBE0D}"/>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00705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0FAACEC-8485-4E37-9D15-64AA42F7BB26}"/>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4ABA6CF-9DB3-4152-BFCE-9D4545B7D721}" type="slidenum">
              <a:rPr lang="en-US" altLang="zh-CN" sz="1200" smtClean="0">
                <a:solidFill>
                  <a:schemeClr val="bg1"/>
                </a:solidFill>
              </a:rPr>
              <a:pPr/>
              <a:t>22</a:t>
            </a:fld>
            <a:endParaRPr lang="en-US" altLang="zh-CN" sz="1200">
              <a:solidFill>
                <a:schemeClr val="bg1"/>
              </a:solidFill>
            </a:endParaRPr>
          </a:p>
        </p:txBody>
      </p:sp>
      <p:sp>
        <p:nvSpPr>
          <p:cNvPr id="33795" name="Rectangle 2">
            <a:extLst>
              <a:ext uri="{FF2B5EF4-FFF2-40B4-BE49-F238E27FC236}">
                <a16:creationId xmlns:a16="http://schemas.microsoft.com/office/drawing/2014/main" id="{43835111-0E4C-4C65-B6B7-62578215DCEA}"/>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2748ED4B-8F2C-4902-9B56-AA4B663396CC}"/>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194515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5B48338-3CA8-4CC1-A51F-77FE73C4E36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75A3550-08E9-4145-B19C-8CA1D994A2EB}" type="slidenum">
              <a:rPr lang="en-US" altLang="zh-CN" sz="1200" smtClean="0">
                <a:solidFill>
                  <a:schemeClr val="bg1"/>
                </a:solidFill>
              </a:rPr>
              <a:pPr/>
              <a:t>23</a:t>
            </a:fld>
            <a:endParaRPr lang="en-US" altLang="zh-CN" sz="1200">
              <a:solidFill>
                <a:schemeClr val="bg1"/>
              </a:solidFill>
            </a:endParaRPr>
          </a:p>
        </p:txBody>
      </p:sp>
      <p:sp>
        <p:nvSpPr>
          <p:cNvPr id="35843" name="Rectangle 2">
            <a:extLst>
              <a:ext uri="{FF2B5EF4-FFF2-40B4-BE49-F238E27FC236}">
                <a16:creationId xmlns:a16="http://schemas.microsoft.com/office/drawing/2014/main" id="{0025DFED-B62D-463C-90BC-DF8FDDF3612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5872F34D-5097-45B0-A04F-A36720337E09}"/>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80469F1-92BB-41EC-9D05-7566A5AC3EEF}"/>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669F97E-C683-4EA4-9AE2-F01E13A08677}" type="slidenum">
              <a:rPr lang="en-US" altLang="zh-CN" sz="1200" smtClean="0">
                <a:solidFill>
                  <a:schemeClr val="bg1"/>
                </a:solidFill>
              </a:rPr>
              <a:pPr/>
              <a:t>28</a:t>
            </a:fld>
            <a:endParaRPr lang="en-US" altLang="zh-CN" sz="1200">
              <a:solidFill>
                <a:schemeClr val="bg1"/>
              </a:solidFill>
            </a:endParaRPr>
          </a:p>
        </p:txBody>
      </p:sp>
      <p:sp>
        <p:nvSpPr>
          <p:cNvPr id="41987" name="Rectangle 2">
            <a:extLst>
              <a:ext uri="{FF2B5EF4-FFF2-40B4-BE49-F238E27FC236}">
                <a16:creationId xmlns:a16="http://schemas.microsoft.com/office/drawing/2014/main" id="{8157239D-6C75-4163-9569-D938649B44AF}"/>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6DDE685E-035E-4767-A952-AA1CF19DEAD2}"/>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86158FFF-23C4-41A0-83AA-C6233B436947}"/>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FE52549-55BB-46D8-981D-30413689AC92}" type="slidenum">
              <a:rPr lang="en-US" altLang="zh-CN" sz="1200" smtClean="0">
                <a:solidFill>
                  <a:schemeClr val="bg1"/>
                </a:solidFill>
              </a:rPr>
              <a:pPr/>
              <a:t>29</a:t>
            </a:fld>
            <a:endParaRPr lang="en-US" altLang="zh-CN" sz="1200">
              <a:solidFill>
                <a:schemeClr val="bg1"/>
              </a:solidFill>
            </a:endParaRPr>
          </a:p>
        </p:txBody>
      </p:sp>
      <p:sp>
        <p:nvSpPr>
          <p:cNvPr id="44035" name="Rectangle 2">
            <a:extLst>
              <a:ext uri="{FF2B5EF4-FFF2-40B4-BE49-F238E27FC236}">
                <a16:creationId xmlns:a16="http://schemas.microsoft.com/office/drawing/2014/main" id="{2B88F64F-CDBB-49A6-8984-1A09597F41C3}"/>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20A67185-4435-4BE9-858C-EF0387959F98}"/>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EF2C319-F3B4-4FC0-9B1A-F52737223BD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E32046A-F2D7-42BC-AD08-FF1EE7B4D573}" type="slidenum">
              <a:rPr lang="en-US" altLang="zh-CN" sz="1200" smtClean="0">
                <a:solidFill>
                  <a:schemeClr val="bg1"/>
                </a:solidFill>
              </a:rPr>
              <a:pPr/>
              <a:t>30</a:t>
            </a:fld>
            <a:endParaRPr lang="en-US" altLang="zh-CN" sz="1200">
              <a:solidFill>
                <a:schemeClr val="bg1"/>
              </a:solidFill>
            </a:endParaRPr>
          </a:p>
        </p:txBody>
      </p:sp>
      <p:sp>
        <p:nvSpPr>
          <p:cNvPr id="46083" name="Rectangle 2050">
            <a:extLst>
              <a:ext uri="{FF2B5EF4-FFF2-40B4-BE49-F238E27FC236}">
                <a16:creationId xmlns:a16="http://schemas.microsoft.com/office/drawing/2014/main" id="{BBB0F498-806A-4C90-8E03-00C30F3D162A}"/>
              </a:ext>
            </a:extLst>
          </p:cNvPr>
          <p:cNvSpPr>
            <a:spLocks noGrp="1" noRot="1" noChangeAspect="1" noChangeArrowheads="1" noTextEdit="1"/>
          </p:cNvSpPr>
          <p:nvPr>
            <p:ph type="sldImg"/>
          </p:nvPr>
        </p:nvSpPr>
        <p:spPr>
          <a:ln/>
        </p:spPr>
      </p:sp>
      <p:sp>
        <p:nvSpPr>
          <p:cNvPr id="46084" name="Rectangle 2051">
            <a:extLst>
              <a:ext uri="{FF2B5EF4-FFF2-40B4-BE49-F238E27FC236}">
                <a16:creationId xmlns:a16="http://schemas.microsoft.com/office/drawing/2014/main" id="{8255B09D-77B0-4B0A-9014-51DEB486C7D6}"/>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09045A0-A940-42FD-BCF2-2B2157EACC1B}"/>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5D6EA29-76A9-48C4-A351-2DD5EF4C9238}" type="slidenum">
              <a:rPr lang="en-US" altLang="zh-CN" sz="1200" smtClean="0">
                <a:solidFill>
                  <a:schemeClr val="bg1"/>
                </a:solidFill>
              </a:rPr>
              <a:pPr/>
              <a:t>32</a:t>
            </a:fld>
            <a:endParaRPr lang="en-US" altLang="zh-CN" sz="1200">
              <a:solidFill>
                <a:schemeClr val="bg1"/>
              </a:solidFill>
            </a:endParaRPr>
          </a:p>
        </p:txBody>
      </p:sp>
      <p:sp>
        <p:nvSpPr>
          <p:cNvPr id="48131" name="Rectangle 2">
            <a:extLst>
              <a:ext uri="{FF2B5EF4-FFF2-40B4-BE49-F238E27FC236}">
                <a16:creationId xmlns:a16="http://schemas.microsoft.com/office/drawing/2014/main" id="{56048E04-4CC3-4464-A0DA-832454D817AF}"/>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6DCF803E-CAFE-4EDA-8E71-BF4C6A606929}"/>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AB50B180-FEC9-4E98-83F1-FFF418ADF10F}"/>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1AED6C6-6159-4518-BF13-70F307A5D986}" type="slidenum">
              <a:rPr lang="en-US" altLang="zh-CN" sz="1200" smtClean="0">
                <a:solidFill>
                  <a:schemeClr val="bg1"/>
                </a:solidFill>
              </a:rPr>
              <a:pPr/>
              <a:t>33</a:t>
            </a:fld>
            <a:endParaRPr lang="en-US" altLang="zh-CN" sz="1200">
              <a:solidFill>
                <a:schemeClr val="bg1"/>
              </a:solidFill>
            </a:endParaRPr>
          </a:p>
        </p:txBody>
      </p:sp>
      <p:sp>
        <p:nvSpPr>
          <p:cNvPr id="50179" name="Rectangle 2">
            <a:extLst>
              <a:ext uri="{FF2B5EF4-FFF2-40B4-BE49-F238E27FC236}">
                <a16:creationId xmlns:a16="http://schemas.microsoft.com/office/drawing/2014/main" id="{DEA7B0D2-CBCA-4A49-871A-5C984DE51B91}"/>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89D86772-817B-4F24-847E-00F109399711}"/>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603788-B324-4AD6-AFF0-462C00699A3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AB30136-DCFB-444D-8DE9-68213A221166}" type="slidenum">
              <a:rPr lang="en-US" altLang="zh-CN" sz="1200" smtClean="0">
                <a:solidFill>
                  <a:schemeClr val="bg1"/>
                </a:solidFill>
              </a:rPr>
              <a:pPr/>
              <a:t>3</a:t>
            </a:fld>
            <a:endParaRPr lang="en-US" altLang="zh-CN" sz="1200">
              <a:solidFill>
                <a:schemeClr val="bg1"/>
              </a:solidFill>
            </a:endParaRPr>
          </a:p>
        </p:txBody>
      </p:sp>
      <p:sp>
        <p:nvSpPr>
          <p:cNvPr id="8195" name="Rectangle 2">
            <a:extLst>
              <a:ext uri="{FF2B5EF4-FFF2-40B4-BE49-F238E27FC236}">
                <a16:creationId xmlns:a16="http://schemas.microsoft.com/office/drawing/2014/main" id="{C2CAA5B3-3821-4E0C-9B38-AE172CC084E5}"/>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E704D01-8F35-4AB4-86D5-76C8A30CA23E}"/>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895074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E25B62CF-09B6-4BBA-B971-EEDA0E244179}"/>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8FE5E39-4FA7-4BCB-8E5C-1ACBB531E0BD}" type="slidenum">
              <a:rPr lang="en-US" altLang="zh-CN" sz="1200" smtClean="0">
                <a:solidFill>
                  <a:schemeClr val="bg1"/>
                </a:solidFill>
              </a:rPr>
              <a:pPr/>
              <a:t>51</a:t>
            </a:fld>
            <a:endParaRPr lang="en-US" altLang="zh-CN" sz="1200">
              <a:solidFill>
                <a:schemeClr val="bg1"/>
              </a:solidFill>
            </a:endParaRPr>
          </a:p>
        </p:txBody>
      </p:sp>
      <p:sp>
        <p:nvSpPr>
          <p:cNvPr id="62467" name="Rectangle 2">
            <a:extLst>
              <a:ext uri="{FF2B5EF4-FFF2-40B4-BE49-F238E27FC236}">
                <a16:creationId xmlns:a16="http://schemas.microsoft.com/office/drawing/2014/main" id="{E564CB6F-8BA6-415F-B3B7-4DC5D1CCD6C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1C39BE27-4948-47AC-A35A-C9372B5DF53C}"/>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1218F9BE-EEF2-47D1-8928-9976CFC31CAF}"/>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DF7FCD-9199-42BE-ADA0-774E3052854F}" type="slidenum">
              <a:rPr lang="en-US" altLang="zh-CN" sz="1200" smtClean="0">
                <a:solidFill>
                  <a:schemeClr val="bg1"/>
                </a:solidFill>
              </a:rPr>
              <a:pPr/>
              <a:t>52</a:t>
            </a:fld>
            <a:endParaRPr lang="en-US" altLang="zh-CN" sz="1200">
              <a:solidFill>
                <a:schemeClr val="bg1"/>
              </a:solidFill>
            </a:endParaRPr>
          </a:p>
        </p:txBody>
      </p:sp>
      <p:sp>
        <p:nvSpPr>
          <p:cNvPr id="64515" name="Rectangle 2">
            <a:extLst>
              <a:ext uri="{FF2B5EF4-FFF2-40B4-BE49-F238E27FC236}">
                <a16:creationId xmlns:a16="http://schemas.microsoft.com/office/drawing/2014/main" id="{E1D3EC35-8E0E-4C19-97F7-B3C5A0A2B5BA}"/>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D9D04D44-457E-4E89-9510-46440D8DC636}"/>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9706E90E-14D3-4763-A06C-387E9003F87B}"/>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43042FD-8B61-4423-A813-AA229AF00978}" type="slidenum">
              <a:rPr lang="en-US" altLang="zh-CN" sz="1200" smtClean="0">
                <a:solidFill>
                  <a:schemeClr val="bg1"/>
                </a:solidFill>
              </a:rPr>
              <a:pPr/>
              <a:t>53</a:t>
            </a:fld>
            <a:endParaRPr lang="en-US" altLang="zh-CN" sz="1200">
              <a:solidFill>
                <a:schemeClr val="bg1"/>
              </a:solidFill>
            </a:endParaRPr>
          </a:p>
        </p:txBody>
      </p:sp>
      <p:sp>
        <p:nvSpPr>
          <p:cNvPr id="66563" name="Rectangle 2">
            <a:extLst>
              <a:ext uri="{FF2B5EF4-FFF2-40B4-BE49-F238E27FC236}">
                <a16:creationId xmlns:a16="http://schemas.microsoft.com/office/drawing/2014/main" id="{5951E57A-4BC1-4F03-952F-B1B59B48604A}"/>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FD4E8C4-29C1-4AFE-8774-F2E912E34C5F}"/>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C46B655F-B414-40B0-B30C-AD649D479B05}"/>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662574-9DBF-427C-A37F-DDE100C98F80}" type="slidenum">
              <a:rPr lang="en-US" altLang="zh-CN" sz="1200" smtClean="0">
                <a:solidFill>
                  <a:schemeClr val="bg1"/>
                </a:solidFill>
              </a:rPr>
              <a:pPr/>
              <a:t>54</a:t>
            </a:fld>
            <a:endParaRPr lang="en-US" altLang="zh-CN" sz="1200">
              <a:solidFill>
                <a:schemeClr val="bg1"/>
              </a:solidFill>
            </a:endParaRPr>
          </a:p>
        </p:txBody>
      </p:sp>
      <p:sp>
        <p:nvSpPr>
          <p:cNvPr id="69635" name="Rectangle 2">
            <a:extLst>
              <a:ext uri="{FF2B5EF4-FFF2-40B4-BE49-F238E27FC236}">
                <a16:creationId xmlns:a16="http://schemas.microsoft.com/office/drawing/2014/main" id="{72110E11-3ED6-4083-A06D-3A0A7B62111D}"/>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FD931D10-7141-4D41-B2AB-168F3E97C6A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0195AF7-6279-47CF-B7F1-8F13E9442171}"/>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AEF43D1-9A1F-4317-A95F-71C98821EE8E}" type="slidenum">
              <a:rPr lang="en-US" altLang="zh-CN" sz="1200" smtClean="0">
                <a:solidFill>
                  <a:schemeClr val="bg1"/>
                </a:solidFill>
              </a:rPr>
              <a:pPr/>
              <a:t>55</a:t>
            </a:fld>
            <a:endParaRPr lang="en-US" altLang="zh-CN" sz="1200">
              <a:solidFill>
                <a:schemeClr val="bg1"/>
              </a:solidFill>
            </a:endParaRPr>
          </a:p>
        </p:txBody>
      </p:sp>
      <p:sp>
        <p:nvSpPr>
          <p:cNvPr id="71683" name="Rectangle 2">
            <a:extLst>
              <a:ext uri="{FF2B5EF4-FFF2-40B4-BE49-F238E27FC236}">
                <a16:creationId xmlns:a16="http://schemas.microsoft.com/office/drawing/2014/main" id="{B7A6643E-7F2A-4DA0-A853-6407EFC1B8E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29C9C4C8-DDA0-4D77-BEF8-1EA7B6E6F753}"/>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B4736D5-F7E9-4153-97F7-E46177251379}"/>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15C9926-9544-4737-91C7-BC40AAFBE0DB}" type="slidenum">
              <a:rPr lang="en-US" altLang="zh-CN" sz="1200" smtClean="0">
                <a:solidFill>
                  <a:schemeClr val="bg1"/>
                </a:solidFill>
              </a:rPr>
              <a:pPr/>
              <a:t>56</a:t>
            </a:fld>
            <a:endParaRPr lang="en-US" altLang="zh-CN" sz="1200">
              <a:solidFill>
                <a:schemeClr val="bg1"/>
              </a:solidFill>
            </a:endParaRPr>
          </a:p>
        </p:txBody>
      </p:sp>
      <p:sp>
        <p:nvSpPr>
          <p:cNvPr id="73731" name="Rectangle 2">
            <a:extLst>
              <a:ext uri="{FF2B5EF4-FFF2-40B4-BE49-F238E27FC236}">
                <a16:creationId xmlns:a16="http://schemas.microsoft.com/office/drawing/2014/main" id="{DDA70334-E6C0-44E6-A5B8-CF73DED7529C}"/>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2A4546ED-C7C1-4BCE-B2BF-DD1E4914C7B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47E72C50-CAB3-4068-BE3F-53E6529EF42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3D85830-C724-4296-B983-5D743CC1F4ED}" type="slidenum">
              <a:rPr lang="en-US" altLang="zh-CN" sz="1200" smtClean="0">
                <a:solidFill>
                  <a:schemeClr val="bg1"/>
                </a:solidFill>
              </a:rPr>
              <a:pPr/>
              <a:t>58</a:t>
            </a:fld>
            <a:endParaRPr lang="en-US" altLang="zh-CN" sz="1200">
              <a:solidFill>
                <a:schemeClr val="bg1"/>
              </a:solidFill>
            </a:endParaRPr>
          </a:p>
        </p:txBody>
      </p:sp>
      <p:sp>
        <p:nvSpPr>
          <p:cNvPr id="75779" name="Rectangle 2">
            <a:extLst>
              <a:ext uri="{FF2B5EF4-FFF2-40B4-BE49-F238E27FC236}">
                <a16:creationId xmlns:a16="http://schemas.microsoft.com/office/drawing/2014/main" id="{4336ACB3-F4A2-45A3-BFFE-A5047D14BCB3}"/>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7F5F1C9-F97D-476A-81D1-D6298FB4A0DD}"/>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4C27B8A4-2977-4D4D-90F6-D0615F48E646}"/>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2FABE3E-E788-4978-8794-D906CD53F84C}" type="slidenum">
              <a:rPr lang="en-US" altLang="zh-CN" sz="1200" smtClean="0">
                <a:solidFill>
                  <a:schemeClr val="bg1"/>
                </a:solidFill>
              </a:rPr>
              <a:pPr/>
              <a:t>59</a:t>
            </a:fld>
            <a:endParaRPr lang="en-US" altLang="zh-CN" sz="1200">
              <a:solidFill>
                <a:schemeClr val="bg1"/>
              </a:solidFill>
            </a:endParaRPr>
          </a:p>
        </p:txBody>
      </p:sp>
      <p:sp>
        <p:nvSpPr>
          <p:cNvPr id="77827" name="Rectangle 2">
            <a:extLst>
              <a:ext uri="{FF2B5EF4-FFF2-40B4-BE49-F238E27FC236}">
                <a16:creationId xmlns:a16="http://schemas.microsoft.com/office/drawing/2014/main" id="{59743A44-3529-4A16-BEE0-E9A5EF4E261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4A2E4211-E5F8-4E01-A9E6-C52D07689864}"/>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B88A32D5-FA6F-4664-BE5A-73C67590EFA8}"/>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8295C8E-5D12-4819-B53C-211ED463BF6C}" type="slidenum">
              <a:rPr lang="en-US" altLang="zh-CN" sz="1200" smtClean="0">
                <a:solidFill>
                  <a:schemeClr val="bg1"/>
                </a:solidFill>
              </a:rPr>
              <a:pPr/>
              <a:t>61</a:t>
            </a:fld>
            <a:endParaRPr lang="en-US" altLang="zh-CN" sz="1200">
              <a:solidFill>
                <a:schemeClr val="bg1"/>
              </a:solidFill>
            </a:endParaRPr>
          </a:p>
        </p:txBody>
      </p:sp>
      <p:sp>
        <p:nvSpPr>
          <p:cNvPr id="79875" name="Rectangle 2">
            <a:extLst>
              <a:ext uri="{FF2B5EF4-FFF2-40B4-BE49-F238E27FC236}">
                <a16:creationId xmlns:a16="http://schemas.microsoft.com/office/drawing/2014/main" id="{F7F2F0B1-63EE-4804-A6D8-01B334165FB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1B9F9411-CB20-449F-8826-48CF2C6CE8D4}"/>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652259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2518801F-C207-4BAD-A2B7-10EC37776A9D}"/>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D50DC6-2533-4EFA-B4AB-1806F5E5A22A}" type="slidenum">
              <a:rPr lang="en-US" altLang="zh-CN" sz="1200" smtClean="0">
                <a:solidFill>
                  <a:schemeClr val="bg1"/>
                </a:solidFill>
              </a:rPr>
              <a:pPr/>
              <a:t>62</a:t>
            </a:fld>
            <a:endParaRPr lang="en-US" altLang="zh-CN" sz="1200">
              <a:solidFill>
                <a:schemeClr val="bg1"/>
              </a:solidFill>
            </a:endParaRPr>
          </a:p>
        </p:txBody>
      </p:sp>
      <p:sp>
        <p:nvSpPr>
          <p:cNvPr id="81923" name="Rectangle 2">
            <a:extLst>
              <a:ext uri="{FF2B5EF4-FFF2-40B4-BE49-F238E27FC236}">
                <a16:creationId xmlns:a16="http://schemas.microsoft.com/office/drawing/2014/main" id="{6AACD15E-5868-445B-A308-269104E9CB38}"/>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1DBECE08-2041-405C-B086-5A1AF14EAE35}"/>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308561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ABCC11B-C28E-493F-8EAD-212BED2B7ED5}"/>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89B4AB-F448-4420-831A-CFF22895BC0E}" type="slidenum">
              <a:rPr lang="en-US" altLang="zh-CN" sz="1200" smtClean="0">
                <a:solidFill>
                  <a:schemeClr val="bg1"/>
                </a:solidFill>
              </a:rPr>
              <a:pPr/>
              <a:t>4</a:t>
            </a:fld>
            <a:endParaRPr lang="en-US" altLang="zh-CN" sz="1200">
              <a:solidFill>
                <a:schemeClr val="bg1"/>
              </a:solidFill>
            </a:endParaRPr>
          </a:p>
        </p:txBody>
      </p:sp>
      <p:sp>
        <p:nvSpPr>
          <p:cNvPr id="10243" name="Rectangle 2">
            <a:extLst>
              <a:ext uri="{FF2B5EF4-FFF2-40B4-BE49-F238E27FC236}">
                <a16:creationId xmlns:a16="http://schemas.microsoft.com/office/drawing/2014/main" id="{0C8CCB75-6E2C-47F1-9031-0642A48806F4}"/>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6C9A803B-A04C-4E60-AB7C-92DC9819CEAE}"/>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56194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DD0BF7F6-E577-4164-90AE-11D82AFEBD26}"/>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72A445A-4156-4643-88DE-AFEC0E90EAD7}" type="slidenum">
              <a:rPr lang="en-US" altLang="zh-CN" sz="1200" smtClean="0">
                <a:solidFill>
                  <a:schemeClr val="bg1"/>
                </a:solidFill>
              </a:rPr>
              <a:pPr/>
              <a:t>63</a:t>
            </a:fld>
            <a:endParaRPr lang="en-US" altLang="zh-CN" sz="1200">
              <a:solidFill>
                <a:schemeClr val="bg1"/>
              </a:solidFill>
            </a:endParaRPr>
          </a:p>
        </p:txBody>
      </p:sp>
      <p:sp>
        <p:nvSpPr>
          <p:cNvPr id="83971" name="Rectangle 2">
            <a:extLst>
              <a:ext uri="{FF2B5EF4-FFF2-40B4-BE49-F238E27FC236}">
                <a16:creationId xmlns:a16="http://schemas.microsoft.com/office/drawing/2014/main" id="{1753C8F9-890B-442E-ABF6-CD31F57D5809}"/>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D73AB433-3AEB-47F6-88BA-8324BD0A6D74}"/>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356229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D98BD431-2844-45EF-8D42-22258948A4E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80E12D4-69CD-4112-84CC-A3D4E1A67B12}" type="slidenum">
              <a:rPr lang="en-US" altLang="zh-CN" sz="1200" smtClean="0">
                <a:solidFill>
                  <a:schemeClr val="bg1"/>
                </a:solidFill>
              </a:rPr>
              <a:pPr/>
              <a:t>73</a:t>
            </a:fld>
            <a:endParaRPr lang="en-US" altLang="zh-CN" sz="1200">
              <a:solidFill>
                <a:schemeClr val="bg1"/>
              </a:solidFill>
            </a:endParaRPr>
          </a:p>
        </p:txBody>
      </p:sp>
      <p:sp>
        <p:nvSpPr>
          <p:cNvPr id="95235" name="Rectangle 2">
            <a:extLst>
              <a:ext uri="{FF2B5EF4-FFF2-40B4-BE49-F238E27FC236}">
                <a16:creationId xmlns:a16="http://schemas.microsoft.com/office/drawing/2014/main" id="{34A7F2BA-76F5-4228-8F91-83F740F2B2ED}"/>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8EFF53DF-E063-4AAD-ABE3-C5E91EA4BCF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063645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8494E97B-4848-4B4C-8AA8-7E741BA4E9C6}"/>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3899895-C79E-464E-B29B-46BB9FAB6E89}" type="slidenum">
              <a:rPr lang="en-US" altLang="zh-CN" sz="1200" smtClean="0">
                <a:solidFill>
                  <a:schemeClr val="bg1"/>
                </a:solidFill>
              </a:rPr>
              <a:pPr/>
              <a:t>74</a:t>
            </a:fld>
            <a:endParaRPr lang="en-US" altLang="zh-CN" sz="1200">
              <a:solidFill>
                <a:schemeClr val="bg1"/>
              </a:solidFill>
            </a:endParaRPr>
          </a:p>
        </p:txBody>
      </p:sp>
      <p:sp>
        <p:nvSpPr>
          <p:cNvPr id="97283" name="Rectangle 2">
            <a:extLst>
              <a:ext uri="{FF2B5EF4-FFF2-40B4-BE49-F238E27FC236}">
                <a16:creationId xmlns:a16="http://schemas.microsoft.com/office/drawing/2014/main" id="{D700DBDD-9AA4-4466-8C3E-874484316F99}"/>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78B901D-B4FC-41F5-B445-5C67C084AD75}"/>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804510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AE48AD3-E5CC-4735-987B-40B92F68839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C09C198-BDBB-4F0A-8470-8008B6783148}" type="slidenum">
              <a:rPr lang="en-US" altLang="zh-CN" sz="1200" smtClean="0">
                <a:solidFill>
                  <a:schemeClr val="bg1"/>
                </a:solidFill>
              </a:rPr>
              <a:pPr/>
              <a:t>75</a:t>
            </a:fld>
            <a:endParaRPr lang="en-US" altLang="zh-CN" sz="1200">
              <a:solidFill>
                <a:schemeClr val="bg1"/>
              </a:solidFill>
            </a:endParaRPr>
          </a:p>
        </p:txBody>
      </p:sp>
      <p:sp>
        <p:nvSpPr>
          <p:cNvPr id="99331" name="Rectangle 2">
            <a:extLst>
              <a:ext uri="{FF2B5EF4-FFF2-40B4-BE49-F238E27FC236}">
                <a16:creationId xmlns:a16="http://schemas.microsoft.com/office/drawing/2014/main" id="{62B7086E-4A41-4C1F-96EC-E9F7FA02C9B5}"/>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66C0D758-B788-4203-8D8D-C06056D6F94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874823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3431A8B0-C144-44C4-B8D9-235E2513A048}"/>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E9C4CF8A-7A10-4922-83E9-504D94CA1F5F}" type="slidenum">
              <a:rPr lang="en-US" altLang="zh-CN" sz="1200" smtClean="0">
                <a:solidFill>
                  <a:schemeClr val="bg1"/>
                </a:solidFill>
              </a:rPr>
              <a:pPr/>
              <a:t>76</a:t>
            </a:fld>
            <a:endParaRPr lang="en-US" altLang="zh-CN" sz="1200">
              <a:solidFill>
                <a:schemeClr val="bg1"/>
              </a:solidFill>
            </a:endParaRPr>
          </a:p>
        </p:txBody>
      </p:sp>
      <p:sp>
        <p:nvSpPr>
          <p:cNvPr id="101379" name="Rectangle 2">
            <a:extLst>
              <a:ext uri="{FF2B5EF4-FFF2-40B4-BE49-F238E27FC236}">
                <a16:creationId xmlns:a16="http://schemas.microsoft.com/office/drawing/2014/main" id="{A86FF17A-3D48-4091-A660-040DCB116673}"/>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C635AE9B-20BA-4563-A329-0036FAAEC3D7}"/>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535680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4372A9-2C3F-44F5-A401-70BE88ABFF7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3EB9DA9-1EB5-48C2-81EF-6E79858C2FC5}" type="slidenum">
              <a:rPr lang="en-US" altLang="zh-CN" sz="1200" smtClean="0">
                <a:solidFill>
                  <a:schemeClr val="bg1"/>
                </a:solidFill>
              </a:rPr>
              <a:pPr/>
              <a:t>77</a:t>
            </a:fld>
            <a:endParaRPr lang="en-US" altLang="zh-CN" sz="1200">
              <a:solidFill>
                <a:schemeClr val="bg1"/>
              </a:solidFill>
            </a:endParaRPr>
          </a:p>
        </p:txBody>
      </p:sp>
      <p:sp>
        <p:nvSpPr>
          <p:cNvPr id="103427" name="Rectangle 2">
            <a:extLst>
              <a:ext uri="{FF2B5EF4-FFF2-40B4-BE49-F238E27FC236}">
                <a16:creationId xmlns:a16="http://schemas.microsoft.com/office/drawing/2014/main" id="{561379CD-39A3-437C-80FF-EF0E032659F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6FD318F6-4E63-4BD6-8493-6F817C9BE798}"/>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945097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52A9D12-86B4-4AE9-9CD0-573E28E0C785}"/>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0D7257-2E2D-4F83-A258-E38F39C9E0E2}" type="slidenum">
              <a:rPr lang="en-US" altLang="zh-CN" sz="1200" smtClean="0">
                <a:solidFill>
                  <a:schemeClr val="bg1"/>
                </a:solidFill>
              </a:rPr>
              <a:pPr/>
              <a:t>78</a:t>
            </a:fld>
            <a:endParaRPr lang="en-US" altLang="zh-CN" sz="1200">
              <a:solidFill>
                <a:schemeClr val="bg1"/>
              </a:solidFill>
            </a:endParaRPr>
          </a:p>
        </p:txBody>
      </p:sp>
      <p:sp>
        <p:nvSpPr>
          <p:cNvPr id="105475" name="Rectangle 2">
            <a:extLst>
              <a:ext uri="{FF2B5EF4-FFF2-40B4-BE49-F238E27FC236}">
                <a16:creationId xmlns:a16="http://schemas.microsoft.com/office/drawing/2014/main" id="{2ECF6726-8555-45C3-B9E4-76D828C25D2A}"/>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2A942E5E-0558-4F95-96AB-0D7F02175F2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357633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C83702-F157-46A9-A44A-497E37F161A9}"/>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6239319-FB8D-4955-A72D-888F4F08DA71}" type="slidenum">
              <a:rPr lang="en-US" altLang="zh-CN" sz="1200" smtClean="0">
                <a:solidFill>
                  <a:schemeClr val="bg1"/>
                </a:solidFill>
              </a:rPr>
              <a:pPr/>
              <a:t>79</a:t>
            </a:fld>
            <a:endParaRPr lang="en-US" altLang="zh-CN" sz="1200">
              <a:solidFill>
                <a:schemeClr val="bg1"/>
              </a:solidFill>
            </a:endParaRPr>
          </a:p>
        </p:txBody>
      </p:sp>
      <p:sp>
        <p:nvSpPr>
          <p:cNvPr id="107523" name="Rectangle 2">
            <a:extLst>
              <a:ext uri="{FF2B5EF4-FFF2-40B4-BE49-F238E27FC236}">
                <a16:creationId xmlns:a16="http://schemas.microsoft.com/office/drawing/2014/main" id="{A3587853-CC42-4F34-A1A2-E8E8CFA325F6}"/>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A7626F1F-EE53-48EA-9035-22C84EAD286E}"/>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551498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9ADD44A-BBAB-41FD-90D0-D23A62805A9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7FBB107-767E-4463-9BE7-547B50DE9B0D}" type="slidenum">
              <a:rPr lang="en-US" altLang="zh-CN" sz="1200" smtClean="0">
                <a:solidFill>
                  <a:schemeClr val="bg1"/>
                </a:solidFill>
              </a:rPr>
              <a:pPr/>
              <a:t>81</a:t>
            </a:fld>
            <a:endParaRPr lang="en-US" altLang="zh-CN" sz="1200">
              <a:solidFill>
                <a:schemeClr val="bg1"/>
              </a:solidFill>
            </a:endParaRPr>
          </a:p>
        </p:txBody>
      </p:sp>
      <p:sp>
        <p:nvSpPr>
          <p:cNvPr id="109571" name="Rectangle 2">
            <a:extLst>
              <a:ext uri="{FF2B5EF4-FFF2-40B4-BE49-F238E27FC236}">
                <a16:creationId xmlns:a16="http://schemas.microsoft.com/office/drawing/2014/main" id="{9BC33DC8-0CD6-4A85-BED0-0531AEBE769C}"/>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64113EEE-F87F-4EB7-864C-E9076C1D39AE}"/>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774972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p:sp>
      <p:sp>
        <p:nvSpPr>
          <p:cNvPr id="229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endParaRPr lang="zh-CN" altLang="en-US" sz="800"/>
          </a:p>
        </p:txBody>
      </p:sp>
      <p:sp>
        <p:nvSpPr>
          <p:cNvPr id="229380" name="页眉占位符 3"/>
          <p:cNvSpPr txBox="1">
            <a:spLocks noGrp="1" noChangeArrowheads="1"/>
          </p:cNvSpP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493" tIns="47746" rIns="95493" bIns="47746"/>
          <a:lstStyle>
            <a:lvl1pPr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742950" indent="-28575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r>
              <a:rPr lang="zh-CN" altLang="en-US" sz="1300">
                <a:solidFill>
                  <a:schemeClr val="tx1"/>
                </a:solidFill>
                <a:latin typeface="Helvetica" panose="020B0604020202020204" pitchFamily="34" charset="0"/>
              </a:rPr>
              <a:t>Chapter 2 Entity-Relationship Model</a:t>
            </a:r>
          </a:p>
        </p:txBody>
      </p:sp>
      <p:sp>
        <p:nvSpPr>
          <p:cNvPr id="229381" name="日期占位符 4"/>
          <p:cNvSpPr txBox="1">
            <a:spLocks noGrp="1" noChangeArrowheads="1"/>
          </p:cNvSpPr>
          <p:nvPr/>
        </p:nvSpPr>
        <p:spPr bwMode="auto">
          <a:xfrm>
            <a:off x="4022725"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493" tIns="47746" rIns="95493" bIns="47746"/>
          <a:lstStyle>
            <a:lvl1pPr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742950" indent="-28575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pPr algn="r"/>
            <a:fld id="{FC5FF81D-C31D-4A63-AFA6-AE221AC80855}" type="datetime1">
              <a:rPr lang="zh-CN" altLang="en-US" sz="1300">
                <a:solidFill>
                  <a:schemeClr val="tx1"/>
                </a:solidFill>
                <a:latin typeface="Helvetica" panose="020B0604020202020204" pitchFamily="34" charset="0"/>
              </a:rPr>
              <a:pPr algn="r"/>
              <a:t>2021/3/7</a:t>
            </a:fld>
            <a:endParaRPr lang="en-US" altLang="zh-CN" sz="1300">
              <a:solidFill>
                <a:schemeClr val="tx1"/>
              </a:solidFill>
              <a:latin typeface="Helvetica" panose="020B0604020202020204" pitchFamily="34" charset="0"/>
            </a:endParaRPr>
          </a:p>
        </p:txBody>
      </p:sp>
      <p:sp>
        <p:nvSpPr>
          <p:cNvPr id="229382" name="灯片编号占位符 5"/>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493" tIns="47746" rIns="95493" bIns="47746" anchor="b"/>
          <a:lstStyle>
            <a:lvl1pPr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742950" indent="-28575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defTabSz="955675"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defTabSz="955675"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pPr algn="r"/>
            <a:fld id="{CCBFB3CA-1641-404A-9D2C-1E2C03368300}" type="slidenum">
              <a:rPr lang="zh-CN" altLang="en-US" sz="1300">
                <a:solidFill>
                  <a:schemeClr val="tx1"/>
                </a:solidFill>
                <a:latin typeface="Helvetica" panose="020B0604020202020204" pitchFamily="34" charset="0"/>
              </a:rPr>
              <a:pPr algn="r"/>
              <a:t>88</a:t>
            </a:fld>
            <a:endParaRPr lang="en-US" altLang="zh-CN" sz="1300">
              <a:solidFill>
                <a:schemeClr val="tx1"/>
              </a:solidFill>
              <a:latin typeface="Helvetica" panose="020B0604020202020204" pitchFamily="34" charset="0"/>
            </a:endParaRPr>
          </a:p>
        </p:txBody>
      </p:sp>
    </p:spTree>
    <p:extLst>
      <p:ext uri="{BB962C8B-B14F-4D97-AF65-F5344CB8AC3E}">
        <p14:creationId xmlns:p14="http://schemas.microsoft.com/office/powerpoint/2010/main" val="1717250572"/>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E63CD6B-EE31-4C55-89E3-948CBDD5364F}"/>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025D90A-CDAB-40F8-A8CF-FDCF28B1CEAA}" type="slidenum">
              <a:rPr lang="en-US" altLang="zh-CN" sz="1200" smtClean="0">
                <a:solidFill>
                  <a:schemeClr val="bg1"/>
                </a:solidFill>
              </a:rPr>
              <a:pPr/>
              <a:t>6</a:t>
            </a:fld>
            <a:endParaRPr lang="en-US" altLang="zh-CN" sz="1200">
              <a:solidFill>
                <a:schemeClr val="bg1"/>
              </a:solidFill>
            </a:endParaRPr>
          </a:p>
        </p:txBody>
      </p:sp>
      <p:sp>
        <p:nvSpPr>
          <p:cNvPr id="13315" name="Rectangle 2">
            <a:extLst>
              <a:ext uri="{FF2B5EF4-FFF2-40B4-BE49-F238E27FC236}">
                <a16:creationId xmlns:a16="http://schemas.microsoft.com/office/drawing/2014/main" id="{A6293164-E9AB-4582-BCE6-58ADDAAD945E}"/>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3B2AC3B2-1E3C-4840-84FC-41480736EC97}"/>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588762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247E6DDC-60CC-44F2-9A35-53246E7005B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188CA2E-A3F7-4B32-B6C8-4F8E2D533069}" type="slidenum">
              <a:rPr lang="en-US" altLang="zh-CN" sz="1200" smtClean="0">
                <a:solidFill>
                  <a:schemeClr val="bg1"/>
                </a:solidFill>
              </a:rPr>
              <a:pPr/>
              <a:t>91</a:t>
            </a:fld>
            <a:endParaRPr lang="en-US" altLang="zh-CN" sz="1200">
              <a:solidFill>
                <a:schemeClr val="bg1"/>
              </a:solidFill>
            </a:endParaRPr>
          </a:p>
        </p:txBody>
      </p:sp>
      <p:sp>
        <p:nvSpPr>
          <p:cNvPr id="113667" name="Rectangle 2">
            <a:extLst>
              <a:ext uri="{FF2B5EF4-FFF2-40B4-BE49-F238E27FC236}">
                <a16:creationId xmlns:a16="http://schemas.microsoft.com/office/drawing/2014/main" id="{1E0BCF02-12A6-407D-9AD7-AF02C9F8BD4F}"/>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1800E72-1CD2-4BE3-A80E-820799EA921A}"/>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542586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695E5BC8-346D-4171-81C7-5E7A5873B501}"/>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9057993-7C9F-4C29-A592-1789E7779E65}" type="slidenum">
              <a:rPr lang="en-US" altLang="zh-CN" sz="1200" smtClean="0">
                <a:solidFill>
                  <a:schemeClr val="bg1"/>
                </a:solidFill>
              </a:rPr>
              <a:pPr/>
              <a:t>101</a:t>
            </a:fld>
            <a:endParaRPr lang="en-US" altLang="zh-CN" sz="1200">
              <a:solidFill>
                <a:schemeClr val="bg1"/>
              </a:solidFill>
            </a:endParaRPr>
          </a:p>
        </p:txBody>
      </p:sp>
      <p:sp>
        <p:nvSpPr>
          <p:cNvPr id="123907" name="Rectangle 2">
            <a:extLst>
              <a:ext uri="{FF2B5EF4-FFF2-40B4-BE49-F238E27FC236}">
                <a16:creationId xmlns:a16="http://schemas.microsoft.com/office/drawing/2014/main" id="{8BE5C066-9626-4564-9F44-8449569B0824}"/>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8927A524-337F-46BA-BF73-20122BFF51D3}"/>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980218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E91D80CD-9CE3-46DB-9E4B-95EB6464D5D3}"/>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07B4C03-FFD7-4013-908C-3144E0CACCFE}" type="slidenum">
              <a:rPr lang="en-US" altLang="zh-CN" sz="1200" smtClean="0">
                <a:solidFill>
                  <a:schemeClr val="bg1"/>
                </a:solidFill>
              </a:rPr>
              <a:pPr/>
              <a:t>102</a:t>
            </a:fld>
            <a:endParaRPr lang="en-US" altLang="zh-CN" sz="1200">
              <a:solidFill>
                <a:schemeClr val="bg1"/>
              </a:solidFill>
            </a:endParaRPr>
          </a:p>
        </p:txBody>
      </p:sp>
      <p:sp>
        <p:nvSpPr>
          <p:cNvPr id="125955" name="Rectangle 2">
            <a:extLst>
              <a:ext uri="{FF2B5EF4-FFF2-40B4-BE49-F238E27FC236}">
                <a16:creationId xmlns:a16="http://schemas.microsoft.com/office/drawing/2014/main" id="{8B98FF8C-C1DD-4ACD-ABA6-F0B921B2815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E66B148F-907A-4A14-B16A-9A53A713410D}"/>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113599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7CC71A0F-2C31-4856-A321-2A9DC27B51F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8AD3187-3E14-42BB-8E3A-5A704F34B8EA}" type="slidenum">
              <a:rPr lang="en-US" altLang="zh-CN" sz="1200" smtClean="0">
                <a:solidFill>
                  <a:schemeClr val="bg1"/>
                </a:solidFill>
              </a:rPr>
              <a:pPr/>
              <a:t>109</a:t>
            </a:fld>
            <a:endParaRPr lang="en-US" altLang="zh-CN" sz="1200">
              <a:solidFill>
                <a:schemeClr val="bg1"/>
              </a:solidFill>
            </a:endParaRPr>
          </a:p>
        </p:txBody>
      </p:sp>
      <p:sp>
        <p:nvSpPr>
          <p:cNvPr id="131075" name="Rectangle 2">
            <a:extLst>
              <a:ext uri="{FF2B5EF4-FFF2-40B4-BE49-F238E27FC236}">
                <a16:creationId xmlns:a16="http://schemas.microsoft.com/office/drawing/2014/main" id="{135A081B-04EB-4F32-9A1A-EE3892A22C6A}"/>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5D81BB7-C49D-41D3-931C-5F1306FD77C2}"/>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311009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0CDF1D5-81C1-45B7-84A1-D06A04EE84D3}"/>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E8BFB7D-8754-47F4-82C4-927178EE6479}" type="slidenum">
              <a:rPr lang="en-US" altLang="zh-CN" sz="1200" smtClean="0">
                <a:solidFill>
                  <a:schemeClr val="bg1"/>
                </a:solidFill>
              </a:rPr>
              <a:pPr/>
              <a:t>112</a:t>
            </a:fld>
            <a:endParaRPr lang="en-US" altLang="zh-CN" sz="1200">
              <a:solidFill>
                <a:schemeClr val="bg1"/>
              </a:solidFill>
            </a:endParaRPr>
          </a:p>
        </p:txBody>
      </p:sp>
      <p:sp>
        <p:nvSpPr>
          <p:cNvPr id="133123" name="Rectangle 2">
            <a:extLst>
              <a:ext uri="{FF2B5EF4-FFF2-40B4-BE49-F238E27FC236}">
                <a16:creationId xmlns:a16="http://schemas.microsoft.com/office/drawing/2014/main" id="{25E0C61C-B6D5-4B54-A037-2D3583B0BA55}"/>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F0E2BD03-C816-4AD6-8889-C7BD961D3BAA}"/>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152539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C70660E3-D238-4367-9AF2-2E4858A8EED0}"/>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D13C65D-D58E-40A5-B4AB-B5A522DCA56D}" type="slidenum">
              <a:rPr lang="en-US" altLang="zh-CN" sz="1200" smtClean="0">
                <a:solidFill>
                  <a:schemeClr val="bg1"/>
                </a:solidFill>
              </a:rPr>
              <a:pPr/>
              <a:t>113</a:t>
            </a:fld>
            <a:endParaRPr lang="en-US" altLang="zh-CN" sz="1200">
              <a:solidFill>
                <a:schemeClr val="bg1"/>
              </a:solidFill>
            </a:endParaRPr>
          </a:p>
        </p:txBody>
      </p:sp>
      <p:sp>
        <p:nvSpPr>
          <p:cNvPr id="135171" name="Rectangle 2">
            <a:extLst>
              <a:ext uri="{FF2B5EF4-FFF2-40B4-BE49-F238E27FC236}">
                <a16:creationId xmlns:a16="http://schemas.microsoft.com/office/drawing/2014/main" id="{CBE62BF1-1EEF-444F-9556-59BC6A4E6F90}"/>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516BE191-0A2A-4C91-BEBD-32A10E830C4F}"/>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476508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3ECA888-24A7-431C-B431-19069482ACFF}"/>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833B382-524B-4F0A-B847-0435E81C87A1}" type="slidenum">
              <a:rPr lang="en-US" altLang="zh-CN" sz="1200" smtClean="0">
                <a:solidFill>
                  <a:schemeClr val="bg1"/>
                </a:solidFill>
              </a:rPr>
              <a:pPr/>
              <a:t>114</a:t>
            </a:fld>
            <a:endParaRPr lang="en-US" altLang="zh-CN" sz="1200">
              <a:solidFill>
                <a:schemeClr val="bg1"/>
              </a:solidFill>
            </a:endParaRPr>
          </a:p>
        </p:txBody>
      </p:sp>
      <p:sp>
        <p:nvSpPr>
          <p:cNvPr id="137219" name="Rectangle 2">
            <a:extLst>
              <a:ext uri="{FF2B5EF4-FFF2-40B4-BE49-F238E27FC236}">
                <a16:creationId xmlns:a16="http://schemas.microsoft.com/office/drawing/2014/main" id="{477C05E7-364C-467C-888F-DB61733441EB}"/>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61143C9-7467-44EB-A681-12AE808FBB38}"/>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94138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2C091F37-82F9-401F-BB35-B388E8BC1806}"/>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EA5AB8A-4DCD-42E8-9FD2-B318896B7DE2}" type="slidenum">
              <a:rPr lang="en-US" altLang="zh-CN" sz="1200" smtClean="0">
                <a:solidFill>
                  <a:schemeClr val="bg1"/>
                </a:solidFill>
              </a:rPr>
              <a:pPr/>
              <a:t>118</a:t>
            </a:fld>
            <a:endParaRPr lang="en-US" altLang="zh-CN" sz="1200">
              <a:solidFill>
                <a:schemeClr val="bg1"/>
              </a:solidFill>
            </a:endParaRPr>
          </a:p>
        </p:txBody>
      </p:sp>
      <p:sp>
        <p:nvSpPr>
          <p:cNvPr id="141315" name="Rectangle 2">
            <a:extLst>
              <a:ext uri="{FF2B5EF4-FFF2-40B4-BE49-F238E27FC236}">
                <a16:creationId xmlns:a16="http://schemas.microsoft.com/office/drawing/2014/main" id="{3B593E7A-5486-433F-9EF8-64A75E92F386}"/>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70F53315-4DAE-4CAF-A70C-37C17DE20A74}"/>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90748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636330D5-A157-4A7E-AA7E-1C6D6593523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F7462A7-C533-4C3E-A17A-FDA62485DAE8}" type="slidenum">
              <a:rPr lang="en-US" altLang="zh-CN" sz="1200" smtClean="0">
                <a:solidFill>
                  <a:schemeClr val="bg1"/>
                </a:solidFill>
              </a:rPr>
              <a:pPr/>
              <a:t>7</a:t>
            </a:fld>
            <a:endParaRPr lang="en-US" altLang="zh-CN" sz="1200">
              <a:solidFill>
                <a:schemeClr val="bg1"/>
              </a:solidFill>
            </a:endParaRPr>
          </a:p>
        </p:txBody>
      </p:sp>
      <p:sp>
        <p:nvSpPr>
          <p:cNvPr id="15363" name="Rectangle 2">
            <a:extLst>
              <a:ext uri="{FF2B5EF4-FFF2-40B4-BE49-F238E27FC236}">
                <a16:creationId xmlns:a16="http://schemas.microsoft.com/office/drawing/2014/main" id="{6557A06E-B093-4899-B06B-968D2746958D}"/>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C9C1339-FBC0-4D36-8B70-07E3B5DC9FC9}"/>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371366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D1F7A553-B94A-4E71-9844-CFDAB41CCE88}"/>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171F2AD-A67B-4D80-B31A-97FEE4CF3443}" type="slidenum">
              <a:rPr lang="en-US" altLang="zh-CN" sz="1200" smtClean="0">
                <a:solidFill>
                  <a:schemeClr val="bg1"/>
                </a:solidFill>
              </a:rPr>
              <a:pPr/>
              <a:t>8</a:t>
            </a:fld>
            <a:endParaRPr lang="en-US" altLang="zh-CN" sz="1200">
              <a:solidFill>
                <a:schemeClr val="bg1"/>
              </a:solidFill>
            </a:endParaRPr>
          </a:p>
        </p:txBody>
      </p:sp>
      <p:sp>
        <p:nvSpPr>
          <p:cNvPr id="17411" name="Rectangle 2">
            <a:extLst>
              <a:ext uri="{FF2B5EF4-FFF2-40B4-BE49-F238E27FC236}">
                <a16:creationId xmlns:a16="http://schemas.microsoft.com/office/drawing/2014/main" id="{4D742821-A1C0-43D9-904E-E6080D22D465}"/>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12531CBE-6291-441A-9F34-69C4264702E5}"/>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5090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EC7919FB-C823-468F-91B0-BE1C1D88992A}"/>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A9956A2-1EBF-4E62-B7A2-0103B0AA5392}" type="slidenum">
              <a:rPr lang="en-US" altLang="zh-CN" sz="1200" smtClean="0">
                <a:solidFill>
                  <a:schemeClr val="bg1"/>
                </a:solidFill>
              </a:rPr>
              <a:pPr/>
              <a:t>11</a:t>
            </a:fld>
            <a:endParaRPr lang="en-US" altLang="zh-CN" sz="1200">
              <a:solidFill>
                <a:schemeClr val="bg1"/>
              </a:solidFill>
            </a:endParaRPr>
          </a:p>
        </p:txBody>
      </p:sp>
      <p:sp>
        <p:nvSpPr>
          <p:cNvPr id="21507" name="Rectangle 2">
            <a:extLst>
              <a:ext uri="{FF2B5EF4-FFF2-40B4-BE49-F238E27FC236}">
                <a16:creationId xmlns:a16="http://schemas.microsoft.com/office/drawing/2014/main" id="{ECFCD9CD-BC4A-41F4-8CA7-C3EA28A8492D}"/>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11E8B388-DBE2-4905-A220-24A16B71F98B}"/>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4014483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4E3269F-E660-479F-BA07-1FD00C0D9D04}"/>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136A2C7-82D8-4815-BB19-C705EE1C8515}" type="slidenum">
              <a:rPr lang="en-US" altLang="zh-CN" sz="1200" smtClean="0">
                <a:solidFill>
                  <a:schemeClr val="bg1"/>
                </a:solidFill>
              </a:rPr>
              <a:pPr/>
              <a:t>13</a:t>
            </a:fld>
            <a:endParaRPr lang="en-US" altLang="zh-CN" sz="1200">
              <a:solidFill>
                <a:schemeClr val="bg1"/>
              </a:solidFill>
            </a:endParaRPr>
          </a:p>
        </p:txBody>
      </p:sp>
      <p:sp>
        <p:nvSpPr>
          <p:cNvPr id="23555" name="Rectangle 2">
            <a:extLst>
              <a:ext uri="{FF2B5EF4-FFF2-40B4-BE49-F238E27FC236}">
                <a16:creationId xmlns:a16="http://schemas.microsoft.com/office/drawing/2014/main" id="{67C2B04E-F488-433A-8649-AA285E82EFB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0D60B257-E3C3-4349-9CA8-8333D67A472E}"/>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279227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184E7791-B428-482C-A48F-7BB1B01555F7}"/>
              </a:ext>
            </a:extLst>
          </p:cNvPr>
          <p:cNvSpPr>
            <a:spLocks noGrp="1" noChangeArrowheads="1"/>
          </p:cNvSpPr>
          <p:nvPr>
            <p:ph type="sldNum" sz="quarter" idx="5"/>
          </p:nvPr>
        </p:nvSpPr>
        <p:spPr>
          <a:noFill/>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FA28522-A9C5-428F-98FC-86167E75E7EC}" type="slidenum">
              <a:rPr lang="en-US" altLang="zh-CN" sz="1200" smtClean="0">
                <a:solidFill>
                  <a:schemeClr val="bg1"/>
                </a:solidFill>
              </a:rPr>
              <a:pPr/>
              <a:t>14</a:t>
            </a:fld>
            <a:endParaRPr lang="en-US" altLang="zh-CN" sz="1200">
              <a:solidFill>
                <a:schemeClr val="bg1"/>
              </a:solidFill>
            </a:endParaRPr>
          </a:p>
        </p:txBody>
      </p:sp>
      <p:sp>
        <p:nvSpPr>
          <p:cNvPr id="25603" name="Rectangle 2">
            <a:extLst>
              <a:ext uri="{FF2B5EF4-FFF2-40B4-BE49-F238E27FC236}">
                <a16:creationId xmlns:a16="http://schemas.microsoft.com/office/drawing/2014/main" id="{4E93A116-5BF8-4BD8-A0AE-B26471B15CF9}"/>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F3782016-6E6B-4DBA-B891-8FD57AFD2187}"/>
              </a:ext>
            </a:extLst>
          </p:cNvPr>
          <p:cNvSpPr>
            <a:spLocks noGrp="1" noChangeArrowheads="1"/>
          </p:cNvSpPr>
          <p:nvPr>
            <p:ph type="body" idx="1"/>
          </p:nvPr>
        </p:nvSpPr>
        <p:spPr>
          <a:noFill/>
        </p:spPr>
        <p:txBody>
          <a:bodyPr/>
          <a:lstStyle/>
          <a:p>
            <a:pPr eaLnBrk="1" hangingPunct="1"/>
            <a:endParaRPr lang="zh-CN" altLang="zh-CN"/>
          </a:p>
        </p:txBody>
      </p:sp>
      <p:sp>
        <p:nvSpPr>
          <p:cNvPr id="2" name="页脚占位符 1"/>
          <p:cNvSpPr>
            <a:spLocks noGrp="1"/>
          </p:cNvSpPr>
          <p:nvPr>
            <p:ph type="ftr" sz="quarter" idx="10"/>
          </p:nvPr>
        </p:nvSpPr>
        <p:spPr/>
        <p:txBody>
          <a:bodyPr/>
          <a:lstStyle/>
          <a:p>
            <a:pPr>
              <a:defRPr/>
            </a:pPr>
            <a:r>
              <a:rPr lang="en-US" altLang="zh-CN"/>
              <a:t>---</a:t>
            </a:r>
            <a:r>
              <a:rPr lang="zh-CN" altLang="en-US"/>
              <a:t>计算机科学与技术学院</a:t>
            </a:r>
            <a:endParaRPr lang="en-US" altLang="zh-CN"/>
          </a:p>
        </p:txBody>
      </p:sp>
      <p:sp>
        <p:nvSpPr>
          <p:cNvPr id="3" name="页眉占位符 2"/>
          <p:cNvSpPr>
            <a:spLocks noGrp="1"/>
          </p:cNvSpPr>
          <p:nvPr>
            <p:ph type="hdr" sz="quarter" idx="11"/>
          </p:nvPr>
        </p:nvSpPr>
        <p:spPr/>
        <p:txBody>
          <a:bodyPr/>
          <a:lstStyle/>
          <a:p>
            <a:pPr>
              <a:defRPr/>
            </a:pPr>
            <a:r>
              <a:rPr lang="zh-CN" altLang="en-US"/>
              <a:t>数据结构与算法</a:t>
            </a:r>
            <a:r>
              <a:rPr lang="en-US" altLang="zh-CN"/>
              <a:t>---</a:t>
            </a:r>
            <a:r>
              <a:rPr lang="zh-CN" altLang="en-US"/>
              <a:t>第</a:t>
            </a:r>
            <a:r>
              <a:rPr lang="en-US" altLang="zh-CN"/>
              <a:t>3</a:t>
            </a:r>
            <a:r>
              <a:rPr lang="zh-CN" altLang="en-US"/>
              <a:t>章</a:t>
            </a:r>
            <a:endParaRPr lang="en-US" altLang="zh-CN"/>
          </a:p>
        </p:txBody>
      </p:sp>
    </p:spTree>
    <p:extLst>
      <p:ext uri="{BB962C8B-B14F-4D97-AF65-F5344CB8AC3E}">
        <p14:creationId xmlns:p14="http://schemas.microsoft.com/office/powerpoint/2010/main" val="157035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66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2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5420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D9309333-DCB7-4BDD-85B6-DEEE5F6D7374}"/>
              </a:ext>
            </a:extLst>
          </p:cNvPr>
          <p:cNvSpPr txBox="1">
            <a:spLocks noChangeArrowheads="1"/>
          </p:cNvSpPr>
          <p:nvPr userDrawn="1"/>
        </p:nvSpPr>
        <p:spPr bwMode="auto">
          <a:xfrm>
            <a:off x="3704431" y="43657"/>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zh-CN" altLang="en-US" sz="2000" b="1" dirty="0">
                <a:latin typeface="华文楷体" panose="02010600040101010101" pitchFamily="2" charset="-122"/>
                <a:ea typeface="华文楷体" panose="02010600040101010101" pitchFamily="2" charset="-122"/>
              </a:rPr>
              <a:t>第</a:t>
            </a:r>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章  树</a:t>
            </a:r>
          </a:p>
        </p:txBody>
      </p:sp>
      <p:sp>
        <p:nvSpPr>
          <p:cNvPr id="9" name="文本框 1">
            <a:extLst>
              <a:ext uri="{FF2B5EF4-FFF2-40B4-BE49-F238E27FC236}">
                <a16:creationId xmlns:a16="http://schemas.microsoft.com/office/drawing/2014/main" id="{2E12EA5E-148D-4302-9829-CE04F7208BC8}"/>
              </a:ext>
            </a:extLst>
          </p:cNvPr>
          <p:cNvSpPr txBox="1">
            <a:spLocks noChangeArrowheads="1"/>
          </p:cNvSpPr>
          <p:nvPr userDrawn="1"/>
        </p:nvSpPr>
        <p:spPr bwMode="auto">
          <a:xfrm>
            <a:off x="1587" y="54607"/>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sz="1800" b="1" dirty="0" smtClean="0">
                <a:solidFill>
                  <a:srgbClr val="0000CC"/>
                </a:solidFill>
                <a:latin typeface="华文楷体" panose="02010600040101010101" pitchFamily="2" charset="-122"/>
                <a:ea typeface="华文楷体" panose="02010600040101010101" pitchFamily="2" charset="-122"/>
              </a:rPr>
              <a:t>数据结构 </a:t>
            </a:r>
            <a:endParaRPr lang="zh-CN" altLang="en-US" sz="1800" b="1" dirty="0">
              <a:solidFill>
                <a:srgbClr val="0000CC"/>
              </a:solidFill>
              <a:latin typeface="华文楷体" panose="02010600040101010101" pitchFamily="2" charset="-122"/>
              <a:ea typeface="华文楷体" panose="02010600040101010101" pitchFamily="2" charset="-122"/>
            </a:endParaRPr>
          </a:p>
        </p:txBody>
      </p:sp>
      <p:cxnSp>
        <p:nvCxnSpPr>
          <p:cNvPr id="10" name="直接连接符 9">
            <a:extLst>
              <a:ext uri="{FF2B5EF4-FFF2-40B4-BE49-F238E27FC236}">
                <a16:creationId xmlns:a16="http://schemas.microsoft.com/office/drawing/2014/main" id="{F426EF5D-A64D-4B4A-923E-A60B795105D2}"/>
              </a:ext>
            </a:extLst>
          </p:cNvPr>
          <p:cNvCxnSpPr>
            <a:cxnSpLocks/>
          </p:cNvCxnSpPr>
          <p:nvPr userDrawn="1"/>
        </p:nvCxnSpPr>
        <p:spPr bwMode="auto">
          <a:xfrm>
            <a:off x="1587" y="6585200"/>
            <a:ext cx="8675688" cy="0"/>
          </a:xfrm>
          <a:prstGeom prst="line">
            <a:avLst/>
          </a:prstGeom>
          <a:ln w="28575"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1" name="椭圆 10">
            <a:extLst>
              <a:ext uri="{FF2B5EF4-FFF2-40B4-BE49-F238E27FC236}">
                <a16:creationId xmlns:a16="http://schemas.microsoft.com/office/drawing/2014/main" id="{708856CF-82EE-48B3-A6A3-297554F31B30}"/>
              </a:ext>
            </a:extLst>
          </p:cNvPr>
          <p:cNvSpPr/>
          <p:nvPr userDrawn="1"/>
        </p:nvSpPr>
        <p:spPr bwMode="auto">
          <a:xfrm>
            <a:off x="8172400" y="6327337"/>
            <a:ext cx="970013" cy="444592"/>
          </a:xfrm>
          <a:prstGeom prst="ellipse">
            <a:avLst/>
          </a:prstGeom>
          <a:solidFill>
            <a:schemeClr val="bg1"/>
          </a:solidFill>
          <a:ln w="28575" cap="flat" cmpd="sng" algn="ctr">
            <a:noFill/>
            <a:prstDash val="solid"/>
            <a:round/>
            <a:headEnd type="none" w="med" len="med"/>
            <a:tailEnd type="none" w="med" len="med"/>
          </a:ln>
          <a:effectLst/>
        </p:spPr>
        <p:txBody>
          <a:bodyPr wrap="square" lIns="36000" tIns="0" rIns="36000" bIns="0">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defRPr/>
            </a:pPr>
            <a:r>
              <a:rPr lang="en-US" altLang="zh-CN" sz="2000" b="1" dirty="0"/>
              <a:t>3-</a:t>
            </a:r>
            <a:fld id="{5AF70107-24F6-41EE-964F-38D25B8CA9E6}" type="slidenum">
              <a:rPr lang="zh-CN" altLang="en-US" sz="2000" b="1" smtClean="0"/>
              <a:t>‹#›</a:t>
            </a:fld>
            <a:endParaRPr lang="zh-CN" altLang="en-US" sz="2000" b="1" dirty="0"/>
          </a:p>
        </p:txBody>
      </p:sp>
      <p:sp>
        <p:nvSpPr>
          <p:cNvPr id="12" name="文本框 15">
            <a:extLst>
              <a:ext uri="{FF2B5EF4-FFF2-40B4-BE49-F238E27FC236}">
                <a16:creationId xmlns:a16="http://schemas.microsoft.com/office/drawing/2014/main" id="{54334693-14DE-444C-9E43-39C1D2F5EAD0}"/>
              </a:ext>
            </a:extLst>
          </p:cNvPr>
          <p:cNvSpPr txBox="1">
            <a:spLocks noChangeArrowheads="1"/>
          </p:cNvSpPr>
          <p:nvPr userDrawn="1"/>
        </p:nvSpPr>
        <p:spPr bwMode="auto">
          <a:xfrm>
            <a:off x="3419872" y="6585200"/>
            <a:ext cx="22044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sz="1400" b="1" dirty="0" smtClean="0">
                <a:solidFill>
                  <a:schemeClr val="bg2"/>
                </a:solidFill>
                <a:latin typeface="华文楷体" panose="02010600040101010101" pitchFamily="2" charset="-122"/>
                <a:ea typeface="华文楷体" panose="02010600040101010101" pitchFamily="2" charset="-122"/>
              </a:rPr>
              <a:t>计算学部（</a:t>
            </a:r>
            <a:r>
              <a:rPr lang="en-US" altLang="zh-CN" sz="1400" b="1" dirty="0" smtClean="0">
                <a:solidFill>
                  <a:schemeClr val="bg2"/>
                </a:solidFill>
                <a:latin typeface="华文楷体" panose="02010600040101010101" pitchFamily="2" charset="-122"/>
                <a:ea typeface="华文楷体" panose="02010600040101010101" pitchFamily="2" charset="-122"/>
              </a:rPr>
              <a:t>2021</a:t>
            </a:r>
            <a:r>
              <a:rPr lang="zh-CN" altLang="en-US" sz="1400" b="1" dirty="0" smtClean="0">
                <a:solidFill>
                  <a:schemeClr val="bg2"/>
                </a:solidFill>
                <a:latin typeface="华文楷体" panose="02010600040101010101" pitchFamily="2" charset="-122"/>
                <a:ea typeface="华文楷体" panose="02010600040101010101" pitchFamily="2" charset="-122"/>
              </a:rPr>
              <a:t>春</a:t>
            </a:r>
            <a:r>
              <a:rPr lang="en-US" altLang="zh-CN" sz="1400" b="1" dirty="0">
                <a:solidFill>
                  <a:schemeClr val="bg2"/>
                </a:solidFill>
                <a:latin typeface="华文楷体" panose="02010600040101010101" pitchFamily="2" charset="-122"/>
                <a:ea typeface="华文楷体" panose="02010600040101010101" pitchFamily="2" charset="-122"/>
              </a:rPr>
              <a:t>•</a:t>
            </a:r>
            <a:r>
              <a:rPr lang="zh-CN" altLang="en-US" sz="1400" b="1" dirty="0">
                <a:solidFill>
                  <a:schemeClr val="bg2"/>
                </a:solidFill>
                <a:latin typeface="华文楷体" panose="02010600040101010101" pitchFamily="2" charset="-122"/>
                <a:ea typeface="华文楷体" panose="02010600040101010101" pitchFamily="2" charset="-122"/>
              </a:rPr>
              <a:t>深圳）</a:t>
            </a:r>
          </a:p>
        </p:txBody>
      </p:sp>
      <p:pic>
        <p:nvPicPr>
          <p:cNvPr id="13" name="图片 12">
            <a:extLst>
              <a:ext uri="{FF2B5EF4-FFF2-40B4-BE49-F238E27FC236}">
                <a16:creationId xmlns:a16="http://schemas.microsoft.com/office/drawing/2014/main" id="{C05EAEEB-B14A-4FCE-9CD8-D85147FF7E90}"/>
              </a:ext>
            </a:extLst>
          </p:cNvPr>
          <p:cNvPicPr>
            <a:picLocks noChangeAspect="1"/>
          </p:cNvPicPr>
          <p:nvPr userDrawn="1"/>
        </p:nvPicPr>
        <p:blipFill>
          <a:blip r:embed="rId5"/>
          <a:stretch>
            <a:fillRect/>
          </a:stretch>
        </p:blipFill>
        <p:spPr>
          <a:xfrm>
            <a:off x="7308304" y="6101"/>
            <a:ext cx="1834107" cy="403718"/>
          </a:xfrm>
          <a:prstGeom prst="rect">
            <a:avLst/>
          </a:prstGeom>
        </p:spPr>
      </p:pic>
      <p:cxnSp>
        <p:nvCxnSpPr>
          <p:cNvPr id="14" name="直接连接符 13">
            <a:extLst>
              <a:ext uri="{FF2B5EF4-FFF2-40B4-BE49-F238E27FC236}">
                <a16:creationId xmlns:a16="http://schemas.microsoft.com/office/drawing/2014/main" id="{78BC4EB4-5600-4CF9-A749-D1913582A846}"/>
              </a:ext>
            </a:extLst>
          </p:cNvPr>
          <p:cNvCxnSpPr>
            <a:cxnSpLocks/>
          </p:cNvCxnSpPr>
          <p:nvPr userDrawn="1"/>
        </p:nvCxnSpPr>
        <p:spPr bwMode="auto">
          <a:xfrm flipV="1">
            <a:off x="2381" y="391802"/>
            <a:ext cx="8712423" cy="18017"/>
          </a:xfrm>
          <a:prstGeom prst="line">
            <a:avLst/>
          </a:prstGeom>
          <a:ln w="28575"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2F99077-7402-4AA6-9837-B4AF9D1B35E5}"/>
              </a:ext>
            </a:extLst>
          </p:cNvPr>
          <p:cNvSpPr/>
          <p:nvPr/>
        </p:nvSpPr>
        <p:spPr>
          <a:xfrm>
            <a:off x="899592" y="1916833"/>
            <a:ext cx="7776864" cy="3883755"/>
          </a:xfrm>
          <a:prstGeom prst="rect">
            <a:avLst/>
          </a:prstGeom>
        </p:spPr>
        <p:txBody>
          <a:bodyPr wrap="square">
            <a:spAutoFit/>
          </a:bodyPr>
          <a:lstStyle/>
          <a:p>
            <a:pPr marL="342900" indent="-342900">
              <a:lnSpc>
                <a:spcPct val="150000"/>
              </a:lnSpc>
              <a:buClr>
                <a:srgbClr val="FF3300"/>
              </a:buClr>
              <a:buFont typeface="Wingdings" panose="05000000000000000000" pitchFamily="2" charset="2"/>
              <a:buChar char="Ø"/>
            </a:pPr>
            <a:r>
              <a:rPr lang="zh-CN" altLang="en-US" b="1" dirty="0">
                <a:latin typeface="+mn-ea"/>
                <a:ea typeface="+mn-ea"/>
              </a:rPr>
              <a:t>了解树型结构结点之间的层次关系；</a:t>
            </a:r>
          </a:p>
          <a:p>
            <a:pPr marL="342900" indent="-342900">
              <a:lnSpc>
                <a:spcPct val="150000"/>
              </a:lnSpc>
              <a:buClr>
                <a:srgbClr val="FF3300"/>
              </a:buClr>
              <a:buFont typeface="Wingdings" panose="05000000000000000000" pitchFamily="2" charset="2"/>
              <a:buChar char="Ø"/>
            </a:pPr>
            <a:r>
              <a:rPr lang="zh-CN" altLang="en-US" b="1" dirty="0">
                <a:latin typeface="+mn-ea"/>
                <a:ea typeface="+mn-ea"/>
              </a:rPr>
              <a:t>掌握树和二叉树的定义及其相关的术语；</a:t>
            </a:r>
          </a:p>
          <a:p>
            <a:pPr marL="342900" indent="-342900">
              <a:lnSpc>
                <a:spcPct val="150000"/>
              </a:lnSpc>
              <a:buClr>
                <a:srgbClr val="FF3300"/>
              </a:buClr>
              <a:buFont typeface="Wingdings" panose="05000000000000000000" pitchFamily="2" charset="2"/>
              <a:buChar char="Ø"/>
            </a:pPr>
            <a:r>
              <a:rPr lang="zh-CN" altLang="en-US" b="1" dirty="0">
                <a:latin typeface="+mn-ea"/>
                <a:ea typeface="+mn-ea"/>
              </a:rPr>
              <a:t>重点掌握二叉树的结构、性质，存储表示和四种遍历算法；</a:t>
            </a:r>
          </a:p>
          <a:p>
            <a:pPr marL="342900" indent="-342900">
              <a:lnSpc>
                <a:spcPct val="150000"/>
              </a:lnSpc>
              <a:buClr>
                <a:srgbClr val="FF3300"/>
              </a:buClr>
              <a:buFont typeface="Wingdings" panose="05000000000000000000" pitchFamily="2" charset="2"/>
              <a:buChar char="Ø"/>
            </a:pPr>
            <a:r>
              <a:rPr lang="zh-CN" altLang="en-US" b="1" dirty="0">
                <a:latin typeface="+mn-ea"/>
                <a:ea typeface="+mn-ea"/>
              </a:rPr>
              <a:t>掌握二叉树线索化的实质及线索化的过程；</a:t>
            </a:r>
            <a:endParaRPr lang="en-US" altLang="zh-CN" b="1" dirty="0">
              <a:latin typeface="+mn-ea"/>
              <a:ea typeface="+mn-ea"/>
            </a:endParaRPr>
          </a:p>
          <a:p>
            <a:pPr marL="342900" indent="-342900">
              <a:lnSpc>
                <a:spcPct val="150000"/>
              </a:lnSpc>
              <a:buClr>
                <a:srgbClr val="FF3300"/>
              </a:buClr>
              <a:buFont typeface="Wingdings" panose="05000000000000000000" pitchFamily="2" charset="2"/>
              <a:buChar char="Ø"/>
            </a:pPr>
            <a:r>
              <a:rPr lang="zh-CN" altLang="en-US" b="1" dirty="0">
                <a:latin typeface="+mn-ea"/>
                <a:ea typeface="+mn-ea"/>
              </a:rPr>
              <a:t>了解树的结构性质、存储表示方法和遍历算法；</a:t>
            </a:r>
          </a:p>
          <a:p>
            <a:pPr marL="342900" indent="-342900">
              <a:lnSpc>
                <a:spcPct val="150000"/>
              </a:lnSpc>
              <a:buClr>
                <a:srgbClr val="FF3300"/>
              </a:buClr>
              <a:buFont typeface="Wingdings" panose="05000000000000000000" pitchFamily="2" charset="2"/>
              <a:buChar char="Ø"/>
            </a:pPr>
            <a:r>
              <a:rPr lang="zh-CN" altLang="en-US" b="1" dirty="0">
                <a:latin typeface="+mn-ea"/>
                <a:ea typeface="+mn-ea"/>
              </a:rPr>
              <a:t>掌握森林</a:t>
            </a:r>
            <a:r>
              <a:rPr lang="en-US" altLang="zh-CN" b="1" dirty="0">
                <a:latin typeface="+mn-ea"/>
                <a:ea typeface="+mn-ea"/>
              </a:rPr>
              <a:t>(</a:t>
            </a:r>
            <a:r>
              <a:rPr lang="zh-CN" altLang="en-US" b="1" dirty="0">
                <a:latin typeface="+mn-ea"/>
                <a:ea typeface="+mn-ea"/>
              </a:rPr>
              <a:t>树</a:t>
            </a:r>
            <a:r>
              <a:rPr lang="en-US" altLang="zh-CN" b="1" dirty="0">
                <a:latin typeface="+mn-ea"/>
                <a:ea typeface="+mn-ea"/>
              </a:rPr>
              <a:t>)</a:t>
            </a:r>
            <a:r>
              <a:rPr lang="zh-CN" altLang="en-US" b="1" dirty="0">
                <a:latin typeface="+mn-ea"/>
                <a:ea typeface="+mn-ea"/>
              </a:rPr>
              <a:t>与二叉树的对应关系和相互转换方法。</a:t>
            </a:r>
          </a:p>
        </p:txBody>
      </p:sp>
      <p:sp>
        <p:nvSpPr>
          <p:cNvPr id="5" name="矩形 4">
            <a:extLst>
              <a:ext uri="{FF2B5EF4-FFF2-40B4-BE49-F238E27FC236}">
                <a16:creationId xmlns:a16="http://schemas.microsoft.com/office/drawing/2014/main" id="{034775B3-E678-45CB-B49A-5B984872CEB9}"/>
              </a:ext>
            </a:extLst>
          </p:cNvPr>
          <p:cNvSpPr/>
          <p:nvPr/>
        </p:nvSpPr>
        <p:spPr>
          <a:xfrm>
            <a:off x="3491880" y="1049050"/>
            <a:ext cx="1832553" cy="584775"/>
          </a:xfrm>
          <a:prstGeom prst="rect">
            <a:avLst/>
          </a:prstGeom>
        </p:spPr>
        <p:txBody>
          <a:bodyPr wrap="none">
            <a:spAutoFit/>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zh-CN" altLang="en-US" sz="3200" b="1" dirty="0">
                <a:solidFill>
                  <a:srgbClr val="C00000"/>
                </a:solidFill>
                <a:latin typeface="+mn-ea"/>
                <a:ea typeface="+mn-ea"/>
              </a:rPr>
              <a:t>教学要求</a:t>
            </a:r>
          </a:p>
        </p:txBody>
      </p:sp>
    </p:spTree>
    <p:extLst>
      <p:ext uri="{BB962C8B-B14F-4D97-AF65-F5344CB8AC3E}">
        <p14:creationId xmlns:p14="http://schemas.microsoft.com/office/powerpoint/2010/main" val="323989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AFA3C120-8CDF-4EB3-8D10-753EBB9322D9}"/>
              </a:ext>
            </a:extLst>
          </p:cNvPr>
          <p:cNvSpPr txBox="1">
            <a:spLocks noChangeArrowheads="1"/>
          </p:cNvSpPr>
          <p:nvPr/>
        </p:nvSpPr>
        <p:spPr bwMode="auto">
          <a:xfrm>
            <a:off x="851328" y="900725"/>
            <a:ext cx="772709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accent2"/>
                </a:solidFill>
              </a:rPr>
              <a:t>问题：</a:t>
            </a:r>
            <a:r>
              <a:rPr lang="zh-CN" altLang="en-US" sz="2800" b="1" dirty="0"/>
              <a:t>具有三个结点的树和二叉树各有多少棵？</a:t>
            </a:r>
          </a:p>
        </p:txBody>
      </p:sp>
      <p:grpSp>
        <p:nvGrpSpPr>
          <p:cNvPr id="147492" name="Group 36">
            <a:extLst>
              <a:ext uri="{FF2B5EF4-FFF2-40B4-BE49-F238E27FC236}">
                <a16:creationId xmlns:a16="http://schemas.microsoft.com/office/drawing/2014/main" id="{68694BAD-B88A-4008-8FC4-E9AF96E5830B}"/>
              </a:ext>
            </a:extLst>
          </p:cNvPr>
          <p:cNvGrpSpPr>
            <a:grpSpLocks/>
          </p:cNvGrpSpPr>
          <p:nvPr/>
        </p:nvGrpSpPr>
        <p:grpSpPr bwMode="auto">
          <a:xfrm>
            <a:off x="992981" y="2146588"/>
            <a:ext cx="835025" cy="936625"/>
            <a:chOff x="630" y="1525"/>
            <a:chExt cx="526" cy="590"/>
          </a:xfrm>
        </p:grpSpPr>
        <p:sp>
          <p:nvSpPr>
            <p:cNvPr id="19498" name="Line 14">
              <a:extLst>
                <a:ext uri="{FF2B5EF4-FFF2-40B4-BE49-F238E27FC236}">
                  <a16:creationId xmlns:a16="http://schemas.microsoft.com/office/drawing/2014/main" id="{181BEF5C-4C7B-4B85-AE87-B86C2139E7D6}"/>
                </a:ext>
              </a:extLst>
            </p:cNvPr>
            <p:cNvSpPr>
              <a:spLocks noChangeShapeType="1"/>
            </p:cNvSpPr>
            <p:nvPr/>
          </p:nvSpPr>
          <p:spPr bwMode="auto">
            <a:xfrm flipH="1">
              <a:off x="748" y="1706"/>
              <a:ext cx="91" cy="2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9499" name="Oval 5">
              <a:extLst>
                <a:ext uri="{FF2B5EF4-FFF2-40B4-BE49-F238E27FC236}">
                  <a16:creationId xmlns:a16="http://schemas.microsoft.com/office/drawing/2014/main" id="{0132661B-A1C9-43CD-88B2-ABE7DE776DA2}"/>
                </a:ext>
              </a:extLst>
            </p:cNvPr>
            <p:cNvSpPr>
              <a:spLocks noChangeArrowheads="1"/>
            </p:cNvSpPr>
            <p:nvPr/>
          </p:nvSpPr>
          <p:spPr bwMode="auto">
            <a:xfrm>
              <a:off x="794" y="1525"/>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500" name="Oval 6">
              <a:extLst>
                <a:ext uri="{FF2B5EF4-FFF2-40B4-BE49-F238E27FC236}">
                  <a16:creationId xmlns:a16="http://schemas.microsoft.com/office/drawing/2014/main" id="{7576790A-E4D5-4F5D-95E6-3C9C20340B4A}"/>
                </a:ext>
              </a:extLst>
            </p:cNvPr>
            <p:cNvSpPr>
              <a:spLocks noChangeArrowheads="1"/>
            </p:cNvSpPr>
            <p:nvPr/>
          </p:nvSpPr>
          <p:spPr bwMode="auto">
            <a:xfrm>
              <a:off x="630" y="193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501" name="Oval 7">
              <a:extLst>
                <a:ext uri="{FF2B5EF4-FFF2-40B4-BE49-F238E27FC236}">
                  <a16:creationId xmlns:a16="http://schemas.microsoft.com/office/drawing/2014/main" id="{C80E817C-4F09-421F-8679-30AAC66CD21E}"/>
                </a:ext>
              </a:extLst>
            </p:cNvPr>
            <p:cNvSpPr>
              <a:spLocks noChangeArrowheads="1"/>
            </p:cNvSpPr>
            <p:nvPr/>
          </p:nvSpPr>
          <p:spPr bwMode="auto">
            <a:xfrm>
              <a:off x="975" y="193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502" name="Line 15">
              <a:extLst>
                <a:ext uri="{FF2B5EF4-FFF2-40B4-BE49-F238E27FC236}">
                  <a16:creationId xmlns:a16="http://schemas.microsoft.com/office/drawing/2014/main" id="{99D805F6-C4B0-4D71-8DCD-45EB4BB06AA5}"/>
                </a:ext>
              </a:extLst>
            </p:cNvPr>
            <p:cNvSpPr>
              <a:spLocks noChangeShapeType="1"/>
            </p:cNvSpPr>
            <p:nvPr/>
          </p:nvSpPr>
          <p:spPr bwMode="auto">
            <a:xfrm>
              <a:off x="930" y="1706"/>
              <a:ext cx="91"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47491" name="Group 35">
            <a:extLst>
              <a:ext uri="{FF2B5EF4-FFF2-40B4-BE49-F238E27FC236}">
                <a16:creationId xmlns:a16="http://schemas.microsoft.com/office/drawing/2014/main" id="{FC1A5BA5-4105-4D13-B0FC-6EDF84E0FC3C}"/>
              </a:ext>
            </a:extLst>
          </p:cNvPr>
          <p:cNvGrpSpPr>
            <a:grpSpLocks/>
          </p:cNvGrpSpPr>
          <p:nvPr/>
        </p:nvGrpSpPr>
        <p:grpSpPr bwMode="auto">
          <a:xfrm>
            <a:off x="4420394" y="2146588"/>
            <a:ext cx="1008062" cy="1397000"/>
            <a:chOff x="2381" y="1407"/>
            <a:chExt cx="635" cy="880"/>
          </a:xfrm>
        </p:grpSpPr>
        <p:sp>
          <p:nvSpPr>
            <p:cNvPr id="19493" name="Oval 11">
              <a:extLst>
                <a:ext uri="{FF2B5EF4-FFF2-40B4-BE49-F238E27FC236}">
                  <a16:creationId xmlns:a16="http://schemas.microsoft.com/office/drawing/2014/main" id="{6E74AE4A-8293-41AE-9421-8B7D53A48BA9}"/>
                </a:ext>
              </a:extLst>
            </p:cNvPr>
            <p:cNvSpPr>
              <a:spLocks noChangeArrowheads="1"/>
            </p:cNvSpPr>
            <p:nvPr/>
          </p:nvSpPr>
          <p:spPr bwMode="auto">
            <a:xfrm>
              <a:off x="2381" y="1407"/>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94" name="Oval 12">
              <a:extLst>
                <a:ext uri="{FF2B5EF4-FFF2-40B4-BE49-F238E27FC236}">
                  <a16:creationId xmlns:a16="http://schemas.microsoft.com/office/drawing/2014/main" id="{C8610263-A480-4857-ACBE-DF33A0C87349}"/>
                </a:ext>
              </a:extLst>
            </p:cNvPr>
            <p:cNvSpPr>
              <a:spLocks noChangeArrowheads="1"/>
            </p:cNvSpPr>
            <p:nvPr/>
          </p:nvSpPr>
          <p:spPr bwMode="auto">
            <a:xfrm>
              <a:off x="2608" y="175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95" name="Oval 13">
              <a:extLst>
                <a:ext uri="{FF2B5EF4-FFF2-40B4-BE49-F238E27FC236}">
                  <a16:creationId xmlns:a16="http://schemas.microsoft.com/office/drawing/2014/main" id="{22C600E2-ADBA-474A-912D-D080C811B7FB}"/>
                </a:ext>
              </a:extLst>
            </p:cNvPr>
            <p:cNvSpPr>
              <a:spLocks noChangeArrowheads="1"/>
            </p:cNvSpPr>
            <p:nvPr/>
          </p:nvSpPr>
          <p:spPr bwMode="auto">
            <a:xfrm>
              <a:off x="2835" y="2105"/>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96" name="Line 18">
              <a:extLst>
                <a:ext uri="{FF2B5EF4-FFF2-40B4-BE49-F238E27FC236}">
                  <a16:creationId xmlns:a16="http://schemas.microsoft.com/office/drawing/2014/main" id="{6B6ED376-6B12-4D97-B95D-39DC802197A2}"/>
                </a:ext>
              </a:extLst>
            </p:cNvPr>
            <p:cNvSpPr>
              <a:spLocks noChangeShapeType="1"/>
            </p:cNvSpPr>
            <p:nvPr/>
          </p:nvSpPr>
          <p:spPr bwMode="auto">
            <a:xfrm>
              <a:off x="2517" y="1570"/>
              <a:ext cx="136"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497" name="Line 19">
              <a:extLst>
                <a:ext uri="{FF2B5EF4-FFF2-40B4-BE49-F238E27FC236}">
                  <a16:creationId xmlns:a16="http://schemas.microsoft.com/office/drawing/2014/main" id="{F41CDAB4-B274-4178-B07C-4FD3BA73A7BD}"/>
                </a:ext>
              </a:extLst>
            </p:cNvPr>
            <p:cNvSpPr>
              <a:spLocks noChangeShapeType="1"/>
            </p:cNvSpPr>
            <p:nvPr/>
          </p:nvSpPr>
          <p:spPr bwMode="auto">
            <a:xfrm>
              <a:off x="2744" y="1933"/>
              <a:ext cx="136"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47509" name="Group 53">
            <a:extLst>
              <a:ext uri="{FF2B5EF4-FFF2-40B4-BE49-F238E27FC236}">
                <a16:creationId xmlns:a16="http://schemas.microsoft.com/office/drawing/2014/main" id="{14334448-5807-4078-90A6-43D8D4FCBE92}"/>
              </a:ext>
            </a:extLst>
          </p:cNvPr>
          <p:cNvGrpSpPr>
            <a:grpSpLocks/>
          </p:cNvGrpSpPr>
          <p:nvPr/>
        </p:nvGrpSpPr>
        <p:grpSpPr bwMode="auto">
          <a:xfrm>
            <a:off x="7242969" y="2146588"/>
            <a:ext cx="661987" cy="1498600"/>
            <a:chOff x="4567" y="1389"/>
            <a:chExt cx="417" cy="944"/>
          </a:xfrm>
        </p:grpSpPr>
        <p:sp>
          <p:nvSpPr>
            <p:cNvPr id="19488" name="Oval 23">
              <a:extLst>
                <a:ext uri="{FF2B5EF4-FFF2-40B4-BE49-F238E27FC236}">
                  <a16:creationId xmlns:a16="http://schemas.microsoft.com/office/drawing/2014/main" id="{24B2D339-C588-4CFF-9649-2C92C7A46C26}"/>
                </a:ext>
              </a:extLst>
            </p:cNvPr>
            <p:cNvSpPr>
              <a:spLocks noChangeArrowheads="1"/>
            </p:cNvSpPr>
            <p:nvPr/>
          </p:nvSpPr>
          <p:spPr bwMode="auto">
            <a:xfrm>
              <a:off x="4567" y="1389"/>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9" name="Oval 24">
              <a:extLst>
                <a:ext uri="{FF2B5EF4-FFF2-40B4-BE49-F238E27FC236}">
                  <a16:creationId xmlns:a16="http://schemas.microsoft.com/office/drawing/2014/main" id="{E6034BDD-6443-4356-83DE-9A28D31F4484}"/>
                </a:ext>
              </a:extLst>
            </p:cNvPr>
            <p:cNvSpPr>
              <a:spLocks noChangeArrowheads="1"/>
            </p:cNvSpPr>
            <p:nvPr/>
          </p:nvSpPr>
          <p:spPr bwMode="auto">
            <a:xfrm>
              <a:off x="4803" y="1724"/>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90" name="Oval 25">
              <a:extLst>
                <a:ext uri="{FF2B5EF4-FFF2-40B4-BE49-F238E27FC236}">
                  <a16:creationId xmlns:a16="http://schemas.microsoft.com/office/drawing/2014/main" id="{EC399A94-C50B-4955-B161-3725AF454932}"/>
                </a:ext>
              </a:extLst>
            </p:cNvPr>
            <p:cNvSpPr>
              <a:spLocks noChangeArrowheads="1"/>
            </p:cNvSpPr>
            <p:nvPr/>
          </p:nvSpPr>
          <p:spPr bwMode="auto">
            <a:xfrm>
              <a:off x="4595" y="215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91" name="Line 28">
              <a:extLst>
                <a:ext uri="{FF2B5EF4-FFF2-40B4-BE49-F238E27FC236}">
                  <a16:creationId xmlns:a16="http://schemas.microsoft.com/office/drawing/2014/main" id="{04B38E60-25CA-4525-A7EA-BAC6278C9DD2}"/>
                </a:ext>
              </a:extLst>
            </p:cNvPr>
            <p:cNvSpPr>
              <a:spLocks noChangeShapeType="1"/>
            </p:cNvSpPr>
            <p:nvPr/>
          </p:nvSpPr>
          <p:spPr bwMode="auto">
            <a:xfrm>
              <a:off x="4703" y="1552"/>
              <a:ext cx="136"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492" name="Line 29">
              <a:extLst>
                <a:ext uri="{FF2B5EF4-FFF2-40B4-BE49-F238E27FC236}">
                  <a16:creationId xmlns:a16="http://schemas.microsoft.com/office/drawing/2014/main" id="{08493747-2F74-49E1-AC4C-95AE48A8364A}"/>
                </a:ext>
              </a:extLst>
            </p:cNvPr>
            <p:cNvSpPr>
              <a:spLocks noChangeShapeType="1"/>
            </p:cNvSpPr>
            <p:nvPr/>
          </p:nvSpPr>
          <p:spPr bwMode="auto">
            <a:xfrm flipH="1">
              <a:off x="4694" y="1933"/>
              <a:ext cx="19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47488" name="Group 32">
            <a:extLst>
              <a:ext uri="{FF2B5EF4-FFF2-40B4-BE49-F238E27FC236}">
                <a16:creationId xmlns:a16="http://schemas.microsoft.com/office/drawing/2014/main" id="{D39320C0-01DA-4D86-A567-89C82A766709}"/>
              </a:ext>
            </a:extLst>
          </p:cNvPr>
          <p:cNvGrpSpPr>
            <a:grpSpLocks/>
          </p:cNvGrpSpPr>
          <p:nvPr/>
        </p:nvGrpSpPr>
        <p:grpSpPr bwMode="auto">
          <a:xfrm>
            <a:off x="2764631" y="2146588"/>
            <a:ext cx="993775" cy="1411287"/>
            <a:chOff x="1528" y="1398"/>
            <a:chExt cx="626" cy="889"/>
          </a:xfrm>
        </p:grpSpPr>
        <p:sp>
          <p:nvSpPr>
            <p:cNvPr id="19483" name="Oval 8">
              <a:extLst>
                <a:ext uri="{FF2B5EF4-FFF2-40B4-BE49-F238E27FC236}">
                  <a16:creationId xmlns:a16="http://schemas.microsoft.com/office/drawing/2014/main" id="{41DE0B2E-2B40-4F7E-9F72-C603BF0FA89B}"/>
                </a:ext>
              </a:extLst>
            </p:cNvPr>
            <p:cNvSpPr>
              <a:spLocks noChangeArrowheads="1"/>
            </p:cNvSpPr>
            <p:nvPr/>
          </p:nvSpPr>
          <p:spPr bwMode="auto">
            <a:xfrm>
              <a:off x="1973" y="1398"/>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4" name="Oval 9">
              <a:extLst>
                <a:ext uri="{FF2B5EF4-FFF2-40B4-BE49-F238E27FC236}">
                  <a16:creationId xmlns:a16="http://schemas.microsoft.com/office/drawing/2014/main" id="{B396E29D-111E-469B-900C-23E50179E9BF}"/>
                </a:ext>
              </a:extLst>
            </p:cNvPr>
            <p:cNvSpPr>
              <a:spLocks noChangeArrowheads="1"/>
            </p:cNvSpPr>
            <p:nvPr/>
          </p:nvSpPr>
          <p:spPr bwMode="auto">
            <a:xfrm>
              <a:off x="1746" y="1760"/>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5" name="Oval 10">
              <a:extLst>
                <a:ext uri="{FF2B5EF4-FFF2-40B4-BE49-F238E27FC236}">
                  <a16:creationId xmlns:a16="http://schemas.microsoft.com/office/drawing/2014/main" id="{89C7604A-43FF-46BA-ADA5-064FE662652A}"/>
                </a:ext>
              </a:extLst>
            </p:cNvPr>
            <p:cNvSpPr>
              <a:spLocks noChangeArrowheads="1"/>
            </p:cNvSpPr>
            <p:nvPr/>
          </p:nvSpPr>
          <p:spPr bwMode="auto">
            <a:xfrm>
              <a:off x="1528" y="2105"/>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6" name="Line 16">
              <a:extLst>
                <a:ext uri="{FF2B5EF4-FFF2-40B4-BE49-F238E27FC236}">
                  <a16:creationId xmlns:a16="http://schemas.microsoft.com/office/drawing/2014/main" id="{73D5B98E-EF46-4503-AF4F-5441893C5AA0}"/>
                </a:ext>
              </a:extLst>
            </p:cNvPr>
            <p:cNvSpPr>
              <a:spLocks noChangeShapeType="1"/>
            </p:cNvSpPr>
            <p:nvPr/>
          </p:nvSpPr>
          <p:spPr bwMode="auto">
            <a:xfrm flipH="1">
              <a:off x="1882" y="1580"/>
              <a:ext cx="136"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487" name="Line 30">
              <a:extLst>
                <a:ext uri="{FF2B5EF4-FFF2-40B4-BE49-F238E27FC236}">
                  <a16:creationId xmlns:a16="http://schemas.microsoft.com/office/drawing/2014/main" id="{CE3D5FA9-8E6B-4DED-B7A8-B7745BC846D4}"/>
                </a:ext>
              </a:extLst>
            </p:cNvPr>
            <p:cNvSpPr>
              <a:spLocks noChangeShapeType="1"/>
            </p:cNvSpPr>
            <p:nvPr/>
          </p:nvSpPr>
          <p:spPr bwMode="auto">
            <a:xfrm flipH="1">
              <a:off x="1663" y="1932"/>
              <a:ext cx="136"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47489" name="Group 33">
            <a:extLst>
              <a:ext uri="{FF2B5EF4-FFF2-40B4-BE49-F238E27FC236}">
                <a16:creationId xmlns:a16="http://schemas.microsoft.com/office/drawing/2014/main" id="{F1B42148-43A8-4B0E-813E-CF234BAFE8A2}"/>
              </a:ext>
            </a:extLst>
          </p:cNvPr>
          <p:cNvGrpSpPr>
            <a:grpSpLocks/>
          </p:cNvGrpSpPr>
          <p:nvPr/>
        </p:nvGrpSpPr>
        <p:grpSpPr bwMode="auto">
          <a:xfrm>
            <a:off x="6149181" y="2146588"/>
            <a:ext cx="649288" cy="1498600"/>
            <a:chOff x="3288" y="1389"/>
            <a:chExt cx="409" cy="944"/>
          </a:xfrm>
        </p:grpSpPr>
        <p:sp>
          <p:nvSpPr>
            <p:cNvPr id="19478" name="Oval 20">
              <a:extLst>
                <a:ext uri="{FF2B5EF4-FFF2-40B4-BE49-F238E27FC236}">
                  <a16:creationId xmlns:a16="http://schemas.microsoft.com/office/drawing/2014/main" id="{E7485FF3-6558-46D9-B457-44DCAEE91BEF}"/>
                </a:ext>
              </a:extLst>
            </p:cNvPr>
            <p:cNvSpPr>
              <a:spLocks noChangeArrowheads="1"/>
            </p:cNvSpPr>
            <p:nvPr/>
          </p:nvSpPr>
          <p:spPr bwMode="auto">
            <a:xfrm>
              <a:off x="3515" y="1389"/>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9" name="Oval 21">
              <a:extLst>
                <a:ext uri="{FF2B5EF4-FFF2-40B4-BE49-F238E27FC236}">
                  <a16:creationId xmlns:a16="http://schemas.microsoft.com/office/drawing/2014/main" id="{EB046AE7-70DF-4C87-AB55-E5A4781224D3}"/>
                </a:ext>
              </a:extLst>
            </p:cNvPr>
            <p:cNvSpPr>
              <a:spLocks noChangeArrowheads="1"/>
            </p:cNvSpPr>
            <p:nvPr/>
          </p:nvSpPr>
          <p:spPr bwMode="auto">
            <a:xfrm>
              <a:off x="3288" y="175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0" name="Oval 22">
              <a:extLst>
                <a:ext uri="{FF2B5EF4-FFF2-40B4-BE49-F238E27FC236}">
                  <a16:creationId xmlns:a16="http://schemas.microsoft.com/office/drawing/2014/main" id="{ADC8668B-6C49-4A85-9B94-04FD90031B5A}"/>
                </a:ext>
              </a:extLst>
            </p:cNvPr>
            <p:cNvSpPr>
              <a:spLocks noChangeArrowheads="1"/>
            </p:cNvSpPr>
            <p:nvPr/>
          </p:nvSpPr>
          <p:spPr bwMode="auto">
            <a:xfrm>
              <a:off x="3516" y="215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81" name="Line 26">
              <a:extLst>
                <a:ext uri="{FF2B5EF4-FFF2-40B4-BE49-F238E27FC236}">
                  <a16:creationId xmlns:a16="http://schemas.microsoft.com/office/drawing/2014/main" id="{D346AFF2-4B13-4C14-8E93-9A0C71924207}"/>
                </a:ext>
              </a:extLst>
            </p:cNvPr>
            <p:cNvSpPr>
              <a:spLocks noChangeShapeType="1"/>
            </p:cNvSpPr>
            <p:nvPr/>
          </p:nvSpPr>
          <p:spPr bwMode="auto">
            <a:xfrm flipH="1">
              <a:off x="3424" y="1571"/>
              <a:ext cx="136"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482" name="Line 31">
              <a:extLst>
                <a:ext uri="{FF2B5EF4-FFF2-40B4-BE49-F238E27FC236}">
                  <a16:creationId xmlns:a16="http://schemas.microsoft.com/office/drawing/2014/main" id="{841648AB-2ABE-4DA6-A9F9-9C4E32D2085F}"/>
                </a:ext>
              </a:extLst>
            </p:cNvPr>
            <p:cNvSpPr>
              <a:spLocks noChangeShapeType="1"/>
            </p:cNvSpPr>
            <p:nvPr/>
          </p:nvSpPr>
          <p:spPr bwMode="auto">
            <a:xfrm>
              <a:off x="3425" y="1933"/>
              <a:ext cx="136"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47494" name="Group 38">
            <a:extLst>
              <a:ext uri="{FF2B5EF4-FFF2-40B4-BE49-F238E27FC236}">
                <a16:creationId xmlns:a16="http://schemas.microsoft.com/office/drawing/2014/main" id="{D0FFAB77-6540-48E4-8D5D-0A02A1A57C24}"/>
              </a:ext>
            </a:extLst>
          </p:cNvPr>
          <p:cNvGrpSpPr>
            <a:grpSpLocks/>
          </p:cNvGrpSpPr>
          <p:nvPr/>
        </p:nvGrpSpPr>
        <p:grpSpPr bwMode="auto">
          <a:xfrm>
            <a:off x="950119" y="4463710"/>
            <a:ext cx="835025" cy="936625"/>
            <a:chOff x="630" y="1525"/>
            <a:chExt cx="526" cy="590"/>
          </a:xfrm>
        </p:grpSpPr>
        <p:sp>
          <p:nvSpPr>
            <p:cNvPr id="19473" name="Line 39">
              <a:extLst>
                <a:ext uri="{FF2B5EF4-FFF2-40B4-BE49-F238E27FC236}">
                  <a16:creationId xmlns:a16="http://schemas.microsoft.com/office/drawing/2014/main" id="{B94486B5-D39C-4550-B672-E83668747E40}"/>
                </a:ext>
              </a:extLst>
            </p:cNvPr>
            <p:cNvSpPr>
              <a:spLocks noChangeShapeType="1"/>
            </p:cNvSpPr>
            <p:nvPr/>
          </p:nvSpPr>
          <p:spPr bwMode="auto">
            <a:xfrm flipH="1">
              <a:off x="748" y="1706"/>
              <a:ext cx="91" cy="2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9474" name="Oval 40">
              <a:extLst>
                <a:ext uri="{FF2B5EF4-FFF2-40B4-BE49-F238E27FC236}">
                  <a16:creationId xmlns:a16="http://schemas.microsoft.com/office/drawing/2014/main" id="{6C43D72E-A782-4F50-920A-B1D81CE56ACB}"/>
                </a:ext>
              </a:extLst>
            </p:cNvPr>
            <p:cNvSpPr>
              <a:spLocks noChangeArrowheads="1"/>
            </p:cNvSpPr>
            <p:nvPr/>
          </p:nvSpPr>
          <p:spPr bwMode="auto">
            <a:xfrm>
              <a:off x="794" y="1525"/>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5" name="Oval 41">
              <a:extLst>
                <a:ext uri="{FF2B5EF4-FFF2-40B4-BE49-F238E27FC236}">
                  <a16:creationId xmlns:a16="http://schemas.microsoft.com/office/drawing/2014/main" id="{1C0F6C5D-73AC-4923-B258-0F40F612B80E}"/>
                </a:ext>
              </a:extLst>
            </p:cNvPr>
            <p:cNvSpPr>
              <a:spLocks noChangeArrowheads="1"/>
            </p:cNvSpPr>
            <p:nvPr/>
          </p:nvSpPr>
          <p:spPr bwMode="auto">
            <a:xfrm>
              <a:off x="630" y="193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6" name="Oval 42">
              <a:extLst>
                <a:ext uri="{FF2B5EF4-FFF2-40B4-BE49-F238E27FC236}">
                  <a16:creationId xmlns:a16="http://schemas.microsoft.com/office/drawing/2014/main" id="{8AA1C9EA-B580-4B40-A3E0-2F73D38D279F}"/>
                </a:ext>
              </a:extLst>
            </p:cNvPr>
            <p:cNvSpPr>
              <a:spLocks noChangeArrowheads="1"/>
            </p:cNvSpPr>
            <p:nvPr/>
          </p:nvSpPr>
          <p:spPr bwMode="auto">
            <a:xfrm>
              <a:off x="975" y="193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7" name="Line 43">
              <a:extLst>
                <a:ext uri="{FF2B5EF4-FFF2-40B4-BE49-F238E27FC236}">
                  <a16:creationId xmlns:a16="http://schemas.microsoft.com/office/drawing/2014/main" id="{668D8763-2493-4FAA-B46E-2194E5D7186A}"/>
                </a:ext>
              </a:extLst>
            </p:cNvPr>
            <p:cNvSpPr>
              <a:spLocks noChangeShapeType="1"/>
            </p:cNvSpPr>
            <p:nvPr/>
          </p:nvSpPr>
          <p:spPr bwMode="auto">
            <a:xfrm>
              <a:off x="930" y="1706"/>
              <a:ext cx="91"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47508" name="Group 52">
            <a:extLst>
              <a:ext uri="{FF2B5EF4-FFF2-40B4-BE49-F238E27FC236}">
                <a16:creationId xmlns:a16="http://schemas.microsoft.com/office/drawing/2014/main" id="{4BE587A0-36E7-4FCC-9556-5BB5906DAD6C}"/>
              </a:ext>
            </a:extLst>
          </p:cNvPr>
          <p:cNvGrpSpPr>
            <a:grpSpLocks/>
          </p:cNvGrpSpPr>
          <p:nvPr/>
        </p:nvGrpSpPr>
        <p:grpSpPr bwMode="auto">
          <a:xfrm>
            <a:off x="3995947" y="4391478"/>
            <a:ext cx="301626" cy="1439863"/>
            <a:chOff x="2100" y="2614"/>
            <a:chExt cx="190" cy="907"/>
          </a:xfrm>
        </p:grpSpPr>
        <p:sp>
          <p:nvSpPr>
            <p:cNvPr id="19468" name="Oval 45">
              <a:extLst>
                <a:ext uri="{FF2B5EF4-FFF2-40B4-BE49-F238E27FC236}">
                  <a16:creationId xmlns:a16="http://schemas.microsoft.com/office/drawing/2014/main" id="{704C16AC-376B-45C1-A039-ADD2E778D5D9}"/>
                </a:ext>
              </a:extLst>
            </p:cNvPr>
            <p:cNvSpPr>
              <a:spLocks noChangeArrowheads="1"/>
            </p:cNvSpPr>
            <p:nvPr/>
          </p:nvSpPr>
          <p:spPr bwMode="auto">
            <a:xfrm>
              <a:off x="2100" y="2614"/>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69" name="Oval 46">
              <a:extLst>
                <a:ext uri="{FF2B5EF4-FFF2-40B4-BE49-F238E27FC236}">
                  <a16:creationId xmlns:a16="http://schemas.microsoft.com/office/drawing/2014/main" id="{D5336EBA-2A0E-4B1B-A0F8-4DD9E17A0F4F}"/>
                </a:ext>
              </a:extLst>
            </p:cNvPr>
            <p:cNvSpPr>
              <a:spLocks noChangeArrowheads="1"/>
            </p:cNvSpPr>
            <p:nvPr/>
          </p:nvSpPr>
          <p:spPr bwMode="auto">
            <a:xfrm>
              <a:off x="2109" y="2976"/>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0" name="Oval 47">
              <a:extLst>
                <a:ext uri="{FF2B5EF4-FFF2-40B4-BE49-F238E27FC236}">
                  <a16:creationId xmlns:a16="http://schemas.microsoft.com/office/drawing/2014/main" id="{1E7989FE-6910-43FC-88FE-603C1C509E80}"/>
                </a:ext>
              </a:extLst>
            </p:cNvPr>
            <p:cNvSpPr>
              <a:spLocks noChangeArrowheads="1"/>
            </p:cNvSpPr>
            <p:nvPr/>
          </p:nvSpPr>
          <p:spPr bwMode="auto">
            <a:xfrm>
              <a:off x="2109" y="3339"/>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9471" name="Line 50">
              <a:extLst>
                <a:ext uri="{FF2B5EF4-FFF2-40B4-BE49-F238E27FC236}">
                  <a16:creationId xmlns:a16="http://schemas.microsoft.com/office/drawing/2014/main" id="{0156F001-4739-4C5B-A2B4-554C3F34FBA8}"/>
                </a:ext>
              </a:extLst>
            </p:cNvPr>
            <p:cNvSpPr>
              <a:spLocks noChangeShapeType="1"/>
            </p:cNvSpPr>
            <p:nvPr/>
          </p:nvSpPr>
          <p:spPr bwMode="auto">
            <a:xfrm>
              <a:off x="2200" y="2795"/>
              <a:ext cx="0"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472" name="Line 51">
              <a:extLst>
                <a:ext uri="{FF2B5EF4-FFF2-40B4-BE49-F238E27FC236}">
                  <a16:creationId xmlns:a16="http://schemas.microsoft.com/office/drawing/2014/main" id="{7AC4F1E7-C366-48F0-A890-2AEA289179C6}"/>
                </a:ext>
              </a:extLst>
            </p:cNvPr>
            <p:cNvSpPr>
              <a:spLocks noChangeShapeType="1"/>
            </p:cNvSpPr>
            <p:nvPr/>
          </p:nvSpPr>
          <p:spPr bwMode="auto">
            <a:xfrm>
              <a:off x="2200" y="3158"/>
              <a:ext cx="0" cy="1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47510" name="Line 54">
            <a:extLst>
              <a:ext uri="{FF2B5EF4-FFF2-40B4-BE49-F238E27FC236}">
                <a16:creationId xmlns:a16="http://schemas.microsoft.com/office/drawing/2014/main" id="{DD77C3EB-F23E-40D3-BA96-BE9C5BA9C743}"/>
              </a:ext>
            </a:extLst>
          </p:cNvPr>
          <p:cNvSpPr>
            <a:spLocks noChangeShapeType="1"/>
          </p:cNvSpPr>
          <p:nvPr/>
        </p:nvSpPr>
        <p:spPr bwMode="auto">
          <a:xfrm>
            <a:off x="604044" y="3946813"/>
            <a:ext cx="7705725"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844" y="4783162"/>
            <a:ext cx="1941119" cy="1210940"/>
          </a:xfrm>
          <a:prstGeom prst="rect">
            <a:avLst/>
          </a:prstGeom>
        </p:spPr>
      </p:pic>
    </p:spTree>
    <p:extLst>
      <p:ext uri="{BB962C8B-B14F-4D97-AF65-F5344CB8AC3E}">
        <p14:creationId xmlns:p14="http://schemas.microsoft.com/office/powerpoint/2010/main" val="147453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7492"/>
                                        </p:tgtEl>
                                        <p:attrNameLst>
                                          <p:attrName>style.visibility</p:attrName>
                                        </p:attrNameLst>
                                      </p:cBhvr>
                                      <p:to>
                                        <p:strVal val="visible"/>
                                      </p:to>
                                    </p:set>
                                    <p:animEffect transition="in" filter="blinds(horizontal)">
                                      <p:cBhvr>
                                        <p:cTn id="7" dur="500"/>
                                        <p:tgtEl>
                                          <p:spTgt spid="147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7488"/>
                                        </p:tgtEl>
                                        <p:attrNameLst>
                                          <p:attrName>style.visibility</p:attrName>
                                        </p:attrNameLst>
                                      </p:cBhvr>
                                      <p:to>
                                        <p:strVal val="visible"/>
                                      </p:to>
                                    </p:set>
                                    <p:animEffect transition="in" filter="blinds(horizontal)">
                                      <p:cBhvr>
                                        <p:cTn id="12" dur="500"/>
                                        <p:tgtEl>
                                          <p:spTgt spid="1474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7491"/>
                                        </p:tgtEl>
                                        <p:attrNameLst>
                                          <p:attrName>style.visibility</p:attrName>
                                        </p:attrNameLst>
                                      </p:cBhvr>
                                      <p:to>
                                        <p:strVal val="visible"/>
                                      </p:to>
                                    </p:set>
                                    <p:animEffect transition="in" filter="blinds(horizontal)">
                                      <p:cBhvr>
                                        <p:cTn id="17" dur="500"/>
                                        <p:tgtEl>
                                          <p:spTgt spid="1474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47489"/>
                                        </p:tgtEl>
                                        <p:attrNameLst>
                                          <p:attrName>style.visibility</p:attrName>
                                        </p:attrNameLst>
                                      </p:cBhvr>
                                      <p:to>
                                        <p:strVal val="visible"/>
                                      </p:to>
                                    </p:set>
                                    <p:animEffect transition="in" filter="blinds(horizontal)">
                                      <p:cBhvr>
                                        <p:cTn id="22" dur="500"/>
                                        <p:tgtEl>
                                          <p:spTgt spid="1474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47509"/>
                                        </p:tgtEl>
                                        <p:attrNameLst>
                                          <p:attrName>style.visibility</p:attrName>
                                        </p:attrNameLst>
                                      </p:cBhvr>
                                      <p:to>
                                        <p:strVal val="visible"/>
                                      </p:to>
                                    </p:set>
                                    <p:animEffect transition="in" filter="blinds(horizontal)">
                                      <p:cBhvr>
                                        <p:cTn id="27" dur="500"/>
                                        <p:tgtEl>
                                          <p:spTgt spid="1475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47510"/>
                                        </p:tgtEl>
                                        <p:attrNameLst>
                                          <p:attrName>style.visibility</p:attrName>
                                        </p:attrNameLst>
                                      </p:cBhvr>
                                      <p:to>
                                        <p:strVal val="visible"/>
                                      </p:to>
                                    </p:set>
                                    <p:anim calcmode="lin" valueType="num">
                                      <p:cBhvr additive="base">
                                        <p:cTn id="32" dur="500" fill="hold"/>
                                        <p:tgtEl>
                                          <p:spTgt spid="147510"/>
                                        </p:tgtEl>
                                        <p:attrNameLst>
                                          <p:attrName>ppt_x</p:attrName>
                                        </p:attrNameLst>
                                      </p:cBhvr>
                                      <p:tavLst>
                                        <p:tav tm="0">
                                          <p:val>
                                            <p:strVal val="0-#ppt_w/2"/>
                                          </p:val>
                                        </p:tav>
                                        <p:tav tm="100000">
                                          <p:val>
                                            <p:strVal val="#ppt_x"/>
                                          </p:val>
                                        </p:tav>
                                      </p:tavLst>
                                    </p:anim>
                                    <p:anim calcmode="lin" valueType="num">
                                      <p:cBhvr additive="base">
                                        <p:cTn id="33" dur="500" fill="hold"/>
                                        <p:tgtEl>
                                          <p:spTgt spid="147510"/>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47494"/>
                                        </p:tgtEl>
                                        <p:attrNameLst>
                                          <p:attrName>style.visibility</p:attrName>
                                        </p:attrNameLst>
                                      </p:cBhvr>
                                      <p:to>
                                        <p:strVal val="visible"/>
                                      </p:to>
                                    </p:set>
                                    <p:animEffect transition="in" filter="blinds(horizontal)">
                                      <p:cBhvr>
                                        <p:cTn id="38" dur="500"/>
                                        <p:tgtEl>
                                          <p:spTgt spid="14749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47508"/>
                                        </p:tgtEl>
                                        <p:attrNameLst>
                                          <p:attrName>style.visibility</p:attrName>
                                        </p:attrNameLst>
                                      </p:cBhvr>
                                      <p:to>
                                        <p:strVal val="visible"/>
                                      </p:to>
                                    </p:set>
                                    <p:animEffect transition="in" filter="blinds(horizontal)">
                                      <p:cBhvr>
                                        <p:cTn id="43" dur="500"/>
                                        <p:tgtEl>
                                          <p:spTgt spid="147508"/>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5C446AA9-699E-4364-8A3D-9D417ACA60A2}"/>
              </a:ext>
            </a:extLst>
          </p:cNvPr>
          <p:cNvSpPr txBox="1">
            <a:spLocks noChangeArrowheads="1"/>
          </p:cNvSpPr>
          <p:nvPr/>
        </p:nvSpPr>
        <p:spPr bwMode="auto">
          <a:xfrm>
            <a:off x="214312" y="692696"/>
            <a:ext cx="729748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例：输入一批学生成绩，将百分制转换成五级分制。</a:t>
            </a:r>
          </a:p>
        </p:txBody>
      </p:sp>
      <p:sp>
        <p:nvSpPr>
          <p:cNvPr id="11" name="Text Box 13">
            <a:extLst>
              <a:ext uri="{FF2B5EF4-FFF2-40B4-BE49-F238E27FC236}">
                <a16:creationId xmlns:a16="http://schemas.microsoft.com/office/drawing/2014/main" id="{83A67FF3-166E-4449-8826-00876D4D301A}"/>
              </a:ext>
            </a:extLst>
          </p:cNvPr>
          <p:cNvSpPr txBox="1">
            <a:spLocks noChangeArrowheads="1"/>
          </p:cNvSpPr>
          <p:nvPr/>
        </p:nvSpPr>
        <p:spPr bwMode="auto">
          <a:xfrm>
            <a:off x="993304" y="2649978"/>
            <a:ext cx="4205754" cy="378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err="1"/>
              <a:t>scanf</a:t>
            </a:r>
            <a:r>
              <a:rPr lang="en-US" altLang="zh-CN" dirty="0"/>
              <a:t>(“%</a:t>
            </a:r>
            <a:r>
              <a:rPr lang="en-US" altLang="zh-CN" dirty="0" err="1"/>
              <a:t>d”,&amp;a</a:t>
            </a:r>
            <a:r>
              <a:rPr lang="en-US" altLang="zh-CN" dirty="0"/>
              <a:t>);</a:t>
            </a:r>
          </a:p>
          <a:p>
            <a:pPr eaLnBrk="1" hangingPunct="1"/>
            <a:r>
              <a:rPr lang="en-US" altLang="zh-CN" dirty="0"/>
              <a:t>while(a!=999)</a:t>
            </a:r>
          </a:p>
          <a:p>
            <a:pPr eaLnBrk="1" hangingPunct="1"/>
            <a:r>
              <a:rPr lang="en-US" altLang="zh-CN" dirty="0"/>
              <a:t>{   </a:t>
            </a:r>
          </a:p>
          <a:p>
            <a:pPr eaLnBrk="1" hangingPunct="1"/>
            <a:r>
              <a:rPr lang="en-US" altLang="zh-CN" dirty="0"/>
              <a:t>     if (a&lt;60) b=“Fail”</a:t>
            </a:r>
          </a:p>
          <a:p>
            <a:pPr eaLnBrk="1" hangingPunct="1"/>
            <a:r>
              <a:rPr lang="en-US" altLang="zh-CN" dirty="0"/>
              <a:t>      else if (a&lt;70)  b=“Pass”</a:t>
            </a:r>
          </a:p>
          <a:p>
            <a:pPr eaLnBrk="1" hangingPunct="1"/>
            <a:r>
              <a:rPr lang="en-US" altLang="zh-CN" dirty="0"/>
              <a:t>      else if (a&lt;80) b=“General”</a:t>
            </a:r>
          </a:p>
          <a:p>
            <a:pPr eaLnBrk="1" hangingPunct="1"/>
            <a:r>
              <a:rPr lang="en-US" altLang="zh-CN" dirty="0"/>
              <a:t>      else if(a&lt;90) b=“Good”</a:t>
            </a:r>
          </a:p>
          <a:p>
            <a:pPr eaLnBrk="1" hangingPunct="1"/>
            <a:r>
              <a:rPr lang="en-US" altLang="zh-CN" dirty="0"/>
              <a:t>      else b=“Excellent”;      </a:t>
            </a:r>
          </a:p>
          <a:p>
            <a:pPr eaLnBrk="1" hangingPunct="1"/>
            <a:r>
              <a:rPr lang="en-US" altLang="zh-CN" dirty="0"/>
              <a:t>      </a:t>
            </a:r>
            <a:r>
              <a:rPr lang="en-US" altLang="zh-CN" dirty="0" err="1"/>
              <a:t>scanf</a:t>
            </a:r>
            <a:r>
              <a:rPr lang="en-US" altLang="zh-CN" dirty="0"/>
              <a:t>(“%</a:t>
            </a:r>
            <a:r>
              <a:rPr lang="en-US" altLang="zh-CN" dirty="0" err="1"/>
              <a:t>d”,&amp;a</a:t>
            </a:r>
            <a:r>
              <a:rPr lang="en-US" altLang="zh-CN" dirty="0"/>
              <a:t>);</a:t>
            </a:r>
          </a:p>
          <a:p>
            <a:pPr eaLnBrk="1" hangingPunct="1"/>
            <a:r>
              <a:rPr lang="en-US" altLang="zh-CN" dirty="0"/>
              <a:t>}</a:t>
            </a:r>
          </a:p>
        </p:txBody>
      </p:sp>
      <p:graphicFrame>
        <p:nvGraphicFramePr>
          <p:cNvPr id="12" name="表格 11">
            <a:extLst>
              <a:ext uri="{FF2B5EF4-FFF2-40B4-BE49-F238E27FC236}">
                <a16:creationId xmlns:a16="http://schemas.microsoft.com/office/drawing/2014/main" id="{A93A395F-D295-4F09-BEF8-2BA74548D955}"/>
              </a:ext>
            </a:extLst>
          </p:cNvPr>
          <p:cNvGraphicFramePr>
            <a:graphicFrameLocks noGrp="1"/>
          </p:cNvGraphicFramePr>
          <p:nvPr>
            <p:extLst>
              <p:ext uri="{D42A27DB-BD31-4B8C-83A1-F6EECF244321}">
                <p14:modId xmlns:p14="http://schemas.microsoft.com/office/powerpoint/2010/main" val="2724700247"/>
              </p:ext>
            </p:extLst>
          </p:nvPr>
        </p:nvGraphicFramePr>
        <p:xfrm>
          <a:off x="868515" y="1503856"/>
          <a:ext cx="6936434" cy="798808"/>
        </p:xfrm>
        <a:graphic>
          <a:graphicData uri="http://schemas.openxmlformats.org/drawingml/2006/table">
            <a:tbl>
              <a:tblPr firstRow="1" bandRow="1">
                <a:tableStyleId>{5C22544A-7EE6-4342-B048-85BDC9FD1C3A}</a:tableStyleId>
              </a:tblPr>
              <a:tblGrid>
                <a:gridCol w="743744">
                  <a:extLst>
                    <a:ext uri="{9D8B030D-6E8A-4147-A177-3AD203B41FA5}">
                      <a16:colId xmlns:a16="http://schemas.microsoft.com/office/drawing/2014/main" val="981622724"/>
                    </a:ext>
                  </a:extLst>
                </a:gridCol>
                <a:gridCol w="1238538">
                  <a:extLst>
                    <a:ext uri="{9D8B030D-6E8A-4147-A177-3AD203B41FA5}">
                      <a16:colId xmlns:a16="http://schemas.microsoft.com/office/drawing/2014/main" val="2803313919"/>
                    </a:ext>
                  </a:extLst>
                </a:gridCol>
                <a:gridCol w="1238538">
                  <a:extLst>
                    <a:ext uri="{9D8B030D-6E8A-4147-A177-3AD203B41FA5}">
                      <a16:colId xmlns:a16="http://schemas.microsoft.com/office/drawing/2014/main" val="1500687247"/>
                    </a:ext>
                  </a:extLst>
                </a:gridCol>
                <a:gridCol w="1238538">
                  <a:extLst>
                    <a:ext uri="{9D8B030D-6E8A-4147-A177-3AD203B41FA5}">
                      <a16:colId xmlns:a16="http://schemas.microsoft.com/office/drawing/2014/main" val="154550741"/>
                    </a:ext>
                  </a:extLst>
                </a:gridCol>
                <a:gridCol w="1238538">
                  <a:extLst>
                    <a:ext uri="{9D8B030D-6E8A-4147-A177-3AD203B41FA5}">
                      <a16:colId xmlns:a16="http://schemas.microsoft.com/office/drawing/2014/main" val="476858988"/>
                    </a:ext>
                  </a:extLst>
                </a:gridCol>
                <a:gridCol w="1238538">
                  <a:extLst>
                    <a:ext uri="{9D8B030D-6E8A-4147-A177-3AD203B41FA5}">
                      <a16:colId xmlns:a16="http://schemas.microsoft.com/office/drawing/2014/main" val="4096752376"/>
                    </a:ext>
                  </a:extLst>
                </a:gridCol>
              </a:tblGrid>
              <a:tr h="402568">
                <a:tc>
                  <a:txBody>
                    <a:bodyPr/>
                    <a:lstStyle/>
                    <a:p>
                      <a:r>
                        <a:rPr lang="zh-CN" altLang="en-US" sz="2000" dirty="0">
                          <a:solidFill>
                            <a:schemeClr val="tx1"/>
                          </a:solidFill>
                          <a:latin typeface="+mn-ea"/>
                          <a:ea typeface="+mn-ea"/>
                        </a:rPr>
                        <a:t>分数</a:t>
                      </a:r>
                      <a:r>
                        <a:rPr lang="en-US" altLang="zh-CN" sz="2000" dirty="0">
                          <a:solidFill>
                            <a:schemeClr val="tx1"/>
                          </a:solidFill>
                          <a:latin typeface="+mn-ea"/>
                          <a:ea typeface="+mn-ea"/>
                        </a:rPr>
                        <a:t>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lt"/>
                          <a:ea typeface="+mn-ea"/>
                        </a:rPr>
                        <a:t>0~59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60~69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70~79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80~89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90~100</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759756"/>
                  </a:ext>
                </a:extLst>
              </a:tr>
              <a:tr h="370840">
                <a:tc>
                  <a:txBody>
                    <a:bodyPr/>
                    <a:lstStyle/>
                    <a:p>
                      <a:r>
                        <a:rPr lang="zh-CN" altLang="en-US" sz="2000" b="1" dirty="0">
                          <a:solidFill>
                            <a:schemeClr val="tx1"/>
                          </a:solidFill>
                          <a:latin typeface="+mn-ea"/>
                          <a:ea typeface="+mn-ea"/>
                        </a:rPr>
                        <a:t>等级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Fail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Pass</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General</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Good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5587224"/>
                  </a:ext>
                </a:extLst>
              </a:tr>
            </a:tbl>
          </a:graphicData>
        </a:graphic>
      </p:graphicFrame>
      <p:pic>
        <p:nvPicPr>
          <p:cNvPr id="4" name="图片 3">
            <a:extLst>
              <a:ext uri="{FF2B5EF4-FFF2-40B4-BE49-F238E27FC236}">
                <a16:creationId xmlns:a16="http://schemas.microsoft.com/office/drawing/2014/main" id="{85DD068C-360A-4725-8C25-1DABD08F9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913" y="2924944"/>
            <a:ext cx="2410487" cy="1460910"/>
          </a:xfrm>
          <a:prstGeom prst="rect">
            <a:avLst/>
          </a:prstGeom>
        </p:spPr>
      </p:pic>
      <p:pic>
        <p:nvPicPr>
          <p:cNvPr id="5" name="图片 4">
            <a:extLst>
              <a:ext uri="{FF2B5EF4-FFF2-40B4-BE49-F238E27FC236}">
                <a16:creationId xmlns:a16="http://schemas.microsoft.com/office/drawing/2014/main" id="{E95DC7E6-7E35-4470-8754-AE00E389608B}"/>
              </a:ext>
            </a:extLst>
          </p:cNvPr>
          <p:cNvPicPr>
            <a:picLocks noChangeAspect="1"/>
          </p:cNvPicPr>
          <p:nvPr/>
        </p:nvPicPr>
        <p:blipFill>
          <a:blip r:embed="rId3"/>
          <a:stretch>
            <a:fillRect/>
          </a:stretch>
        </p:blipFill>
        <p:spPr>
          <a:xfrm>
            <a:off x="6154756" y="4791025"/>
            <a:ext cx="2014635" cy="1374279"/>
          </a:xfrm>
          <a:prstGeom prst="rect">
            <a:avLst/>
          </a:prstGeom>
        </p:spPr>
      </p:pic>
    </p:spTree>
    <p:extLst>
      <p:ext uri="{BB962C8B-B14F-4D97-AF65-F5344CB8AC3E}">
        <p14:creationId xmlns:p14="http://schemas.microsoft.com/office/powerpoint/2010/main" val="206297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4">
            <a:extLst>
              <a:ext uri="{FF2B5EF4-FFF2-40B4-BE49-F238E27FC236}">
                <a16:creationId xmlns:a16="http://schemas.microsoft.com/office/drawing/2014/main" id="{976457AD-150D-4C1E-8885-25535A02757E}"/>
              </a:ext>
            </a:extLst>
          </p:cNvPr>
          <p:cNvSpPr txBox="1">
            <a:spLocks noChangeArrowheads="1"/>
          </p:cNvSpPr>
          <p:nvPr/>
        </p:nvSpPr>
        <p:spPr bwMode="auto">
          <a:xfrm>
            <a:off x="274204" y="924849"/>
            <a:ext cx="1247055"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solidFill>
                  <a:srgbClr val="0000CC"/>
                </a:solidFill>
              </a:rPr>
              <a:t>若同时</a:t>
            </a:r>
            <a:endParaRPr lang="en-US" altLang="zh-CN" b="1" dirty="0">
              <a:solidFill>
                <a:srgbClr val="0000CC"/>
              </a:solidFill>
            </a:endParaRPr>
          </a:p>
          <a:p>
            <a:pPr algn="ctr" eaLnBrk="1" hangingPunct="1"/>
            <a:r>
              <a:rPr lang="zh-CN" altLang="en-US" b="1" dirty="0">
                <a:solidFill>
                  <a:srgbClr val="0000CC"/>
                </a:solidFill>
              </a:rPr>
              <a:t>已知</a:t>
            </a:r>
          </a:p>
        </p:txBody>
      </p:sp>
      <p:sp>
        <p:nvSpPr>
          <p:cNvPr id="122885" name="Text Box 18">
            <a:extLst>
              <a:ext uri="{FF2B5EF4-FFF2-40B4-BE49-F238E27FC236}">
                <a16:creationId xmlns:a16="http://schemas.microsoft.com/office/drawing/2014/main" id="{CF801F91-94C5-4546-A61A-2C0C53C0BEA6}"/>
              </a:ext>
            </a:extLst>
          </p:cNvPr>
          <p:cNvSpPr txBox="1">
            <a:spLocks noChangeArrowheads="1"/>
          </p:cNvSpPr>
          <p:nvPr/>
        </p:nvSpPr>
        <p:spPr bwMode="auto">
          <a:xfrm>
            <a:off x="231769" y="2203251"/>
            <a:ext cx="2578981" cy="22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dirty="0">
                <a:latin typeface="+mn-lt"/>
                <a:ea typeface="+mn-ea"/>
              </a:rPr>
              <a:t>则：</a:t>
            </a:r>
            <a:endParaRPr lang="en-US" altLang="zh-CN" sz="2000" b="1" dirty="0">
              <a:latin typeface="+mn-lt"/>
              <a:ea typeface="+mn-ea"/>
            </a:endParaRPr>
          </a:p>
          <a:p>
            <a:pPr algn="just" eaLnBrk="1" hangingPunct="1"/>
            <a:r>
              <a:rPr lang="en-US" altLang="zh-CN" sz="2000" b="1" dirty="0">
                <a:latin typeface="+mn-lt"/>
                <a:ea typeface="+mn-ea"/>
              </a:rPr>
              <a:t>W</a:t>
            </a:r>
            <a:r>
              <a:rPr lang="en-US" altLang="zh-CN" sz="2000" b="1" i="1" baseline="-25000" dirty="0">
                <a:latin typeface="+mn-lt"/>
                <a:ea typeface="+mn-ea"/>
              </a:rPr>
              <a:t>i</a:t>
            </a:r>
            <a:r>
              <a:rPr lang="en-US" altLang="zh-CN" sz="2000" b="1" dirty="0">
                <a:latin typeface="+mn-lt"/>
                <a:ea typeface="+mn-ea"/>
              </a:rPr>
              <a:t>={5,15,40,30,10}</a:t>
            </a:r>
          </a:p>
          <a:p>
            <a:pPr algn="just" eaLnBrk="1" hangingPunct="1"/>
            <a:r>
              <a:rPr lang="zh-CN" altLang="en-US" sz="2000" b="1" dirty="0">
                <a:latin typeface="+mn-lt"/>
                <a:ea typeface="+mn-ea"/>
              </a:rPr>
              <a:t>为权</a:t>
            </a:r>
            <a:r>
              <a:rPr lang="en-US" altLang="zh-CN" sz="2000" b="1" dirty="0">
                <a:latin typeface="+mn-lt"/>
                <a:ea typeface="+mn-ea"/>
              </a:rPr>
              <a:t>;</a:t>
            </a:r>
          </a:p>
          <a:p>
            <a:pPr algn="just" eaLnBrk="1" hangingPunct="1"/>
            <a:r>
              <a:rPr lang="zh-CN" altLang="en-US" sz="2000" b="1" dirty="0">
                <a:latin typeface="+mn-lt"/>
                <a:ea typeface="+mn-ea"/>
              </a:rPr>
              <a:t>构造哈夫曼树如图</a:t>
            </a:r>
            <a:r>
              <a:rPr lang="en-US" altLang="zh-CN" sz="2000" b="1" dirty="0">
                <a:latin typeface="+mn-lt"/>
                <a:ea typeface="+mn-ea"/>
              </a:rPr>
              <a:t>(b)</a:t>
            </a:r>
            <a:r>
              <a:rPr lang="zh-CN" altLang="en-US" sz="2000" b="1" dirty="0">
                <a:latin typeface="+mn-lt"/>
                <a:ea typeface="+mn-ea"/>
              </a:rPr>
              <a:t>所示</a:t>
            </a:r>
            <a:r>
              <a:rPr lang="en-US" altLang="zh-CN" sz="2000" b="1" dirty="0">
                <a:latin typeface="+mn-lt"/>
                <a:ea typeface="+mn-ea"/>
              </a:rPr>
              <a:t>;</a:t>
            </a:r>
          </a:p>
          <a:p>
            <a:pPr algn="just" eaLnBrk="1" hangingPunct="1"/>
            <a:r>
              <a:rPr lang="zh-CN" altLang="en-US" sz="2000" b="1" dirty="0">
                <a:latin typeface="+mn-lt"/>
                <a:ea typeface="+mn-ea"/>
              </a:rPr>
              <a:t>将判定框中的条件分开，可得到</a:t>
            </a:r>
            <a:r>
              <a:rPr lang="en-US" altLang="zh-CN" sz="2000" b="1" dirty="0">
                <a:latin typeface="+mn-lt"/>
                <a:ea typeface="+mn-ea"/>
              </a:rPr>
              <a:t>(c)</a:t>
            </a:r>
            <a:r>
              <a:rPr lang="zh-CN" altLang="en-US" sz="2000" b="1" dirty="0">
                <a:latin typeface="+mn-lt"/>
                <a:ea typeface="+mn-ea"/>
              </a:rPr>
              <a:t>。</a:t>
            </a:r>
            <a:endParaRPr lang="en-US" altLang="zh-CN" sz="2000" b="1" dirty="0">
              <a:latin typeface="+mn-lt"/>
              <a:ea typeface="+mn-ea"/>
            </a:endParaRPr>
          </a:p>
        </p:txBody>
      </p:sp>
      <p:grpSp>
        <p:nvGrpSpPr>
          <p:cNvPr id="122886" name="Group 21">
            <a:extLst>
              <a:ext uri="{FF2B5EF4-FFF2-40B4-BE49-F238E27FC236}">
                <a16:creationId xmlns:a16="http://schemas.microsoft.com/office/drawing/2014/main" id="{85DDEBC4-AFA6-4529-B7B6-DAFF13F2558D}"/>
              </a:ext>
            </a:extLst>
          </p:cNvPr>
          <p:cNvGrpSpPr>
            <a:grpSpLocks/>
          </p:cNvGrpSpPr>
          <p:nvPr/>
        </p:nvGrpSpPr>
        <p:grpSpPr bwMode="auto">
          <a:xfrm>
            <a:off x="3203559" y="2112882"/>
            <a:ext cx="5669657" cy="4538471"/>
            <a:chOff x="521" y="572"/>
            <a:chExt cx="3390" cy="2817"/>
          </a:xfrm>
        </p:grpSpPr>
        <p:grpSp>
          <p:nvGrpSpPr>
            <p:cNvPr id="122887" name="Group 22">
              <a:extLst>
                <a:ext uri="{FF2B5EF4-FFF2-40B4-BE49-F238E27FC236}">
                  <a16:creationId xmlns:a16="http://schemas.microsoft.com/office/drawing/2014/main" id="{CB7C9763-CEE4-49E5-92F3-CAF172CD6368}"/>
                </a:ext>
              </a:extLst>
            </p:cNvPr>
            <p:cNvGrpSpPr>
              <a:grpSpLocks/>
            </p:cNvGrpSpPr>
            <p:nvPr/>
          </p:nvGrpSpPr>
          <p:grpSpPr bwMode="auto">
            <a:xfrm>
              <a:off x="2063" y="590"/>
              <a:ext cx="1848" cy="1434"/>
              <a:chOff x="2157" y="590"/>
              <a:chExt cx="1848" cy="1434"/>
            </a:xfrm>
          </p:grpSpPr>
          <p:sp>
            <p:nvSpPr>
              <p:cNvPr id="122951" name="AutoShape 23">
                <a:extLst>
                  <a:ext uri="{FF2B5EF4-FFF2-40B4-BE49-F238E27FC236}">
                    <a16:creationId xmlns:a16="http://schemas.microsoft.com/office/drawing/2014/main" id="{9C327F8E-D69D-4CB7-B79D-319DB123CC54}"/>
                  </a:ext>
                </a:extLst>
              </p:cNvPr>
              <p:cNvSpPr>
                <a:spLocks noChangeArrowheads="1"/>
              </p:cNvSpPr>
              <p:nvPr/>
            </p:nvSpPr>
            <p:spPr bwMode="auto">
              <a:xfrm>
                <a:off x="2170" y="590"/>
                <a:ext cx="1063"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70 &lt;=a &lt; 80</a:t>
                </a:r>
              </a:p>
            </p:txBody>
          </p:sp>
          <p:sp>
            <p:nvSpPr>
              <p:cNvPr id="122952" name="AutoShape 24">
                <a:extLst>
                  <a:ext uri="{FF2B5EF4-FFF2-40B4-BE49-F238E27FC236}">
                    <a16:creationId xmlns:a16="http://schemas.microsoft.com/office/drawing/2014/main" id="{838F62DB-4BC1-459F-85C7-E74BB813A4EE}"/>
                  </a:ext>
                </a:extLst>
              </p:cNvPr>
              <p:cNvSpPr>
                <a:spLocks noChangeArrowheads="1"/>
              </p:cNvSpPr>
              <p:nvPr/>
            </p:nvSpPr>
            <p:spPr bwMode="auto">
              <a:xfrm>
                <a:off x="2519" y="906"/>
                <a:ext cx="1104"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80&lt;=a &lt; 90</a:t>
                </a:r>
              </a:p>
            </p:txBody>
          </p:sp>
          <p:sp>
            <p:nvSpPr>
              <p:cNvPr id="122953" name="AutoShape 25">
                <a:extLst>
                  <a:ext uri="{FF2B5EF4-FFF2-40B4-BE49-F238E27FC236}">
                    <a16:creationId xmlns:a16="http://schemas.microsoft.com/office/drawing/2014/main" id="{1775A4E5-0DD6-4109-8F8B-357045E9A27E}"/>
                  </a:ext>
                </a:extLst>
              </p:cNvPr>
              <p:cNvSpPr>
                <a:spLocks noChangeArrowheads="1"/>
              </p:cNvSpPr>
              <p:nvPr/>
            </p:nvSpPr>
            <p:spPr bwMode="auto">
              <a:xfrm>
                <a:off x="2959" y="1230"/>
                <a:ext cx="1046"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60&lt;=a &lt; 70</a:t>
                </a:r>
              </a:p>
            </p:txBody>
          </p:sp>
          <p:sp>
            <p:nvSpPr>
              <p:cNvPr id="122954" name="AutoShape 26">
                <a:extLst>
                  <a:ext uri="{FF2B5EF4-FFF2-40B4-BE49-F238E27FC236}">
                    <a16:creationId xmlns:a16="http://schemas.microsoft.com/office/drawing/2014/main" id="{FCB65FC7-8AD0-4432-8760-8D2703AEB744}"/>
                  </a:ext>
                </a:extLst>
              </p:cNvPr>
              <p:cNvSpPr>
                <a:spLocks noChangeArrowheads="1"/>
              </p:cNvSpPr>
              <p:nvPr/>
            </p:nvSpPr>
            <p:spPr bwMode="auto">
              <a:xfrm>
                <a:off x="2947" y="1548"/>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60</a:t>
                </a:r>
              </a:p>
            </p:txBody>
          </p:sp>
          <p:sp>
            <p:nvSpPr>
              <p:cNvPr id="122955" name="Rectangle 27">
                <a:extLst>
                  <a:ext uri="{FF2B5EF4-FFF2-40B4-BE49-F238E27FC236}">
                    <a16:creationId xmlns:a16="http://schemas.microsoft.com/office/drawing/2014/main" id="{641FB5C0-710F-4229-92A8-CCF43354C5F7}"/>
                  </a:ext>
                </a:extLst>
              </p:cNvPr>
              <p:cNvSpPr>
                <a:spLocks noChangeArrowheads="1"/>
              </p:cNvSpPr>
              <p:nvPr/>
            </p:nvSpPr>
            <p:spPr bwMode="auto">
              <a:xfrm>
                <a:off x="2157" y="938"/>
                <a:ext cx="360"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中等 </a:t>
                </a:r>
              </a:p>
            </p:txBody>
          </p:sp>
          <p:sp>
            <p:nvSpPr>
              <p:cNvPr id="122956" name="Rectangle 28">
                <a:extLst>
                  <a:ext uri="{FF2B5EF4-FFF2-40B4-BE49-F238E27FC236}">
                    <a16:creationId xmlns:a16="http://schemas.microsoft.com/office/drawing/2014/main" id="{C49EB6BC-57E5-459A-B0F6-AC1E5B38DB7F}"/>
                  </a:ext>
                </a:extLst>
              </p:cNvPr>
              <p:cNvSpPr>
                <a:spLocks noChangeArrowheads="1"/>
              </p:cNvSpPr>
              <p:nvPr/>
            </p:nvSpPr>
            <p:spPr bwMode="auto">
              <a:xfrm>
                <a:off x="2622" y="1258"/>
                <a:ext cx="384"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良好 </a:t>
                </a:r>
              </a:p>
            </p:txBody>
          </p:sp>
          <p:sp>
            <p:nvSpPr>
              <p:cNvPr id="122957" name="Rectangle 29">
                <a:extLst>
                  <a:ext uri="{FF2B5EF4-FFF2-40B4-BE49-F238E27FC236}">
                    <a16:creationId xmlns:a16="http://schemas.microsoft.com/office/drawing/2014/main" id="{5371E1DD-D770-482D-A7DD-50D6E354ACF7}"/>
                  </a:ext>
                </a:extLst>
              </p:cNvPr>
              <p:cNvSpPr>
                <a:spLocks noChangeArrowheads="1"/>
              </p:cNvSpPr>
              <p:nvPr/>
            </p:nvSpPr>
            <p:spPr bwMode="auto">
              <a:xfrm>
                <a:off x="3494" y="1570"/>
                <a:ext cx="408"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及格  </a:t>
                </a:r>
              </a:p>
            </p:txBody>
          </p:sp>
          <p:sp>
            <p:nvSpPr>
              <p:cNvPr id="122958" name="Line 30">
                <a:extLst>
                  <a:ext uri="{FF2B5EF4-FFF2-40B4-BE49-F238E27FC236}">
                    <a16:creationId xmlns:a16="http://schemas.microsoft.com/office/drawing/2014/main" id="{35A55B14-5713-47A7-8BA5-5CD43C1C0E19}"/>
                  </a:ext>
                </a:extLst>
              </p:cNvPr>
              <p:cNvSpPr>
                <a:spLocks noChangeShapeType="1"/>
              </p:cNvSpPr>
              <p:nvPr/>
            </p:nvSpPr>
            <p:spPr bwMode="auto">
              <a:xfrm flipH="1">
                <a:off x="2495" y="802"/>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59" name="Line 31">
                <a:extLst>
                  <a:ext uri="{FF2B5EF4-FFF2-40B4-BE49-F238E27FC236}">
                    <a16:creationId xmlns:a16="http://schemas.microsoft.com/office/drawing/2014/main" id="{014AD34E-2905-467A-8978-1273283B1BC4}"/>
                  </a:ext>
                </a:extLst>
              </p:cNvPr>
              <p:cNvSpPr>
                <a:spLocks noChangeShapeType="1"/>
              </p:cNvSpPr>
              <p:nvPr/>
            </p:nvSpPr>
            <p:spPr bwMode="auto">
              <a:xfrm flipH="1">
                <a:off x="3017" y="1755"/>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60" name="Rectangle 32">
                <a:extLst>
                  <a:ext uri="{FF2B5EF4-FFF2-40B4-BE49-F238E27FC236}">
                    <a16:creationId xmlns:a16="http://schemas.microsoft.com/office/drawing/2014/main" id="{161C1C2F-53AE-4A1A-80C4-3AF4A471ED83}"/>
                  </a:ext>
                </a:extLst>
              </p:cNvPr>
              <p:cNvSpPr>
                <a:spLocks noChangeArrowheads="1"/>
              </p:cNvSpPr>
              <p:nvPr/>
            </p:nvSpPr>
            <p:spPr bwMode="auto">
              <a:xfrm>
                <a:off x="3244" y="1845"/>
                <a:ext cx="408"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优良  </a:t>
                </a:r>
              </a:p>
            </p:txBody>
          </p:sp>
          <p:sp>
            <p:nvSpPr>
              <p:cNvPr id="122961" name="Line 33">
                <a:extLst>
                  <a:ext uri="{FF2B5EF4-FFF2-40B4-BE49-F238E27FC236}">
                    <a16:creationId xmlns:a16="http://schemas.microsoft.com/office/drawing/2014/main" id="{20301B7E-BE2A-47D3-8549-3371717270FF}"/>
                  </a:ext>
                </a:extLst>
              </p:cNvPr>
              <p:cNvSpPr>
                <a:spLocks noChangeShapeType="1"/>
              </p:cNvSpPr>
              <p:nvPr/>
            </p:nvSpPr>
            <p:spPr bwMode="auto">
              <a:xfrm>
                <a:off x="3334" y="1752"/>
                <a:ext cx="91"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62" name="Rectangle 34">
                <a:extLst>
                  <a:ext uri="{FF2B5EF4-FFF2-40B4-BE49-F238E27FC236}">
                    <a16:creationId xmlns:a16="http://schemas.microsoft.com/office/drawing/2014/main" id="{1CBE11F3-E87D-4CF9-944C-5C2FA1C25F8B}"/>
                  </a:ext>
                </a:extLst>
              </p:cNvPr>
              <p:cNvSpPr>
                <a:spLocks noChangeArrowheads="1"/>
              </p:cNvSpPr>
              <p:nvPr/>
            </p:nvSpPr>
            <p:spPr bwMode="auto">
              <a:xfrm>
                <a:off x="2768" y="1845"/>
                <a:ext cx="432"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不及格</a:t>
                </a:r>
              </a:p>
            </p:txBody>
          </p:sp>
          <p:sp>
            <p:nvSpPr>
              <p:cNvPr id="122963" name="Line 35">
                <a:extLst>
                  <a:ext uri="{FF2B5EF4-FFF2-40B4-BE49-F238E27FC236}">
                    <a16:creationId xmlns:a16="http://schemas.microsoft.com/office/drawing/2014/main" id="{2ECA306B-CE6D-4028-9B7A-19988D8F4FA6}"/>
                  </a:ext>
                </a:extLst>
              </p:cNvPr>
              <p:cNvSpPr>
                <a:spLocks noChangeShapeType="1"/>
              </p:cNvSpPr>
              <p:nvPr/>
            </p:nvSpPr>
            <p:spPr bwMode="auto">
              <a:xfrm>
                <a:off x="2789" y="799"/>
                <a:ext cx="230" cy="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64" name="Line 36">
                <a:extLst>
                  <a:ext uri="{FF2B5EF4-FFF2-40B4-BE49-F238E27FC236}">
                    <a16:creationId xmlns:a16="http://schemas.microsoft.com/office/drawing/2014/main" id="{082E1DDA-A959-4A1F-ABB5-C5A5AD957E6B}"/>
                  </a:ext>
                </a:extLst>
              </p:cNvPr>
              <p:cNvSpPr>
                <a:spLocks noChangeShapeType="1"/>
              </p:cNvSpPr>
              <p:nvPr/>
            </p:nvSpPr>
            <p:spPr bwMode="auto">
              <a:xfrm>
                <a:off x="3197" y="1117"/>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65" name="Line 37">
                <a:extLst>
                  <a:ext uri="{FF2B5EF4-FFF2-40B4-BE49-F238E27FC236}">
                    <a16:creationId xmlns:a16="http://schemas.microsoft.com/office/drawing/2014/main" id="{8B70CD15-0756-4F30-A040-D94E955008CA}"/>
                  </a:ext>
                </a:extLst>
              </p:cNvPr>
              <p:cNvSpPr>
                <a:spLocks noChangeShapeType="1"/>
              </p:cNvSpPr>
              <p:nvPr/>
            </p:nvSpPr>
            <p:spPr bwMode="auto">
              <a:xfrm>
                <a:off x="3560" y="1434"/>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66" name="Line 38">
                <a:extLst>
                  <a:ext uri="{FF2B5EF4-FFF2-40B4-BE49-F238E27FC236}">
                    <a16:creationId xmlns:a16="http://schemas.microsoft.com/office/drawing/2014/main" id="{E1CFF4FF-0EF0-4738-B193-F80F8C51FB4A}"/>
                  </a:ext>
                </a:extLst>
              </p:cNvPr>
              <p:cNvSpPr>
                <a:spLocks noChangeShapeType="1"/>
              </p:cNvSpPr>
              <p:nvPr/>
            </p:nvSpPr>
            <p:spPr bwMode="auto">
              <a:xfrm flipH="1">
                <a:off x="2880" y="1117"/>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67" name="Line 39">
                <a:extLst>
                  <a:ext uri="{FF2B5EF4-FFF2-40B4-BE49-F238E27FC236}">
                    <a16:creationId xmlns:a16="http://schemas.microsoft.com/office/drawing/2014/main" id="{3E850B3E-80D5-4885-8671-A2287A50F01E}"/>
                  </a:ext>
                </a:extLst>
              </p:cNvPr>
              <p:cNvSpPr>
                <a:spLocks noChangeShapeType="1"/>
              </p:cNvSpPr>
              <p:nvPr/>
            </p:nvSpPr>
            <p:spPr bwMode="auto">
              <a:xfrm flipH="1">
                <a:off x="3288" y="1434"/>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22888" name="Text Box 40">
              <a:extLst>
                <a:ext uri="{FF2B5EF4-FFF2-40B4-BE49-F238E27FC236}">
                  <a16:creationId xmlns:a16="http://schemas.microsoft.com/office/drawing/2014/main" id="{D1E006EA-72C2-4286-AC1F-ED87D3C60799}"/>
                </a:ext>
              </a:extLst>
            </p:cNvPr>
            <p:cNvSpPr txBox="1">
              <a:spLocks noChangeArrowheads="1"/>
            </p:cNvSpPr>
            <p:nvPr/>
          </p:nvSpPr>
          <p:spPr bwMode="auto">
            <a:xfrm>
              <a:off x="1338" y="572"/>
              <a:ext cx="8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accent2"/>
                  </a:solidFill>
                </a:rPr>
                <a:t>10000</a:t>
              </a:r>
              <a:r>
                <a:rPr lang="zh-CN" altLang="en-US" sz="1600" b="1">
                  <a:solidFill>
                    <a:schemeClr val="accent2"/>
                  </a:solidFill>
                </a:rPr>
                <a:t>个分数</a:t>
              </a:r>
            </a:p>
          </p:txBody>
        </p:sp>
        <p:grpSp>
          <p:nvGrpSpPr>
            <p:cNvPr id="122889" name="Group 41">
              <a:extLst>
                <a:ext uri="{FF2B5EF4-FFF2-40B4-BE49-F238E27FC236}">
                  <a16:creationId xmlns:a16="http://schemas.microsoft.com/office/drawing/2014/main" id="{6886FDF9-CCCA-4E08-AA3C-7F139BD501D2}"/>
                </a:ext>
              </a:extLst>
            </p:cNvPr>
            <p:cNvGrpSpPr>
              <a:grpSpLocks/>
            </p:cNvGrpSpPr>
            <p:nvPr/>
          </p:nvGrpSpPr>
          <p:grpSpPr bwMode="auto">
            <a:xfrm>
              <a:off x="521" y="586"/>
              <a:ext cx="1701" cy="1468"/>
              <a:chOff x="521" y="586"/>
              <a:chExt cx="1701" cy="1468"/>
            </a:xfrm>
          </p:grpSpPr>
          <p:sp>
            <p:nvSpPr>
              <p:cNvPr id="122936" name="Line 42">
                <a:extLst>
                  <a:ext uri="{FF2B5EF4-FFF2-40B4-BE49-F238E27FC236}">
                    <a16:creationId xmlns:a16="http://schemas.microsoft.com/office/drawing/2014/main" id="{2F4EB9C3-152D-4AB7-8715-BD836A97921C}"/>
                  </a:ext>
                </a:extLst>
              </p:cNvPr>
              <p:cNvSpPr>
                <a:spLocks noChangeShapeType="1"/>
              </p:cNvSpPr>
              <p:nvPr/>
            </p:nvSpPr>
            <p:spPr bwMode="auto">
              <a:xfrm>
                <a:off x="1156" y="799"/>
                <a:ext cx="862" cy="10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37" name="AutoShape 43">
                <a:extLst>
                  <a:ext uri="{FF2B5EF4-FFF2-40B4-BE49-F238E27FC236}">
                    <a16:creationId xmlns:a16="http://schemas.microsoft.com/office/drawing/2014/main" id="{7D4198AA-3D7A-453B-9F50-1B38CDCFA4B5}"/>
                  </a:ext>
                </a:extLst>
              </p:cNvPr>
              <p:cNvSpPr>
                <a:spLocks noChangeArrowheads="1"/>
              </p:cNvSpPr>
              <p:nvPr/>
            </p:nvSpPr>
            <p:spPr bwMode="auto">
              <a:xfrm>
                <a:off x="769" y="586"/>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60</a:t>
                </a:r>
              </a:p>
            </p:txBody>
          </p:sp>
          <p:sp>
            <p:nvSpPr>
              <p:cNvPr id="122938" name="AutoShape 44">
                <a:extLst>
                  <a:ext uri="{FF2B5EF4-FFF2-40B4-BE49-F238E27FC236}">
                    <a16:creationId xmlns:a16="http://schemas.microsoft.com/office/drawing/2014/main" id="{58B2A324-6778-4B93-90EC-A5C799EBBF65}"/>
                  </a:ext>
                </a:extLst>
              </p:cNvPr>
              <p:cNvSpPr>
                <a:spLocks noChangeArrowheads="1"/>
              </p:cNvSpPr>
              <p:nvPr/>
            </p:nvSpPr>
            <p:spPr bwMode="auto">
              <a:xfrm>
                <a:off x="1044" y="910"/>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70</a:t>
                </a:r>
              </a:p>
            </p:txBody>
          </p:sp>
          <p:sp>
            <p:nvSpPr>
              <p:cNvPr id="122939" name="AutoShape 45">
                <a:extLst>
                  <a:ext uri="{FF2B5EF4-FFF2-40B4-BE49-F238E27FC236}">
                    <a16:creationId xmlns:a16="http://schemas.microsoft.com/office/drawing/2014/main" id="{8FD9D852-8193-43F9-9552-66346C712D48}"/>
                  </a:ext>
                </a:extLst>
              </p:cNvPr>
              <p:cNvSpPr>
                <a:spLocks noChangeArrowheads="1"/>
              </p:cNvSpPr>
              <p:nvPr/>
            </p:nvSpPr>
            <p:spPr bwMode="auto">
              <a:xfrm>
                <a:off x="1270" y="1227"/>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80</a:t>
                </a:r>
              </a:p>
            </p:txBody>
          </p:sp>
          <p:sp>
            <p:nvSpPr>
              <p:cNvPr id="122940" name="AutoShape 46">
                <a:extLst>
                  <a:ext uri="{FF2B5EF4-FFF2-40B4-BE49-F238E27FC236}">
                    <a16:creationId xmlns:a16="http://schemas.microsoft.com/office/drawing/2014/main" id="{F4A59565-5688-4A93-8CCE-8D5561DF2533}"/>
                  </a:ext>
                </a:extLst>
              </p:cNvPr>
              <p:cNvSpPr>
                <a:spLocks noChangeArrowheads="1"/>
              </p:cNvSpPr>
              <p:nvPr/>
            </p:nvSpPr>
            <p:spPr bwMode="auto">
              <a:xfrm>
                <a:off x="1543" y="1545"/>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90</a:t>
                </a:r>
              </a:p>
            </p:txBody>
          </p:sp>
          <p:sp>
            <p:nvSpPr>
              <p:cNvPr id="122941" name="Rectangle 47">
                <a:extLst>
                  <a:ext uri="{FF2B5EF4-FFF2-40B4-BE49-F238E27FC236}">
                    <a16:creationId xmlns:a16="http://schemas.microsoft.com/office/drawing/2014/main" id="{C38AF9D5-08A3-48B7-B8F6-FB6FB4C6CB06}"/>
                  </a:ext>
                </a:extLst>
              </p:cNvPr>
              <p:cNvSpPr>
                <a:spLocks noChangeArrowheads="1"/>
              </p:cNvSpPr>
              <p:nvPr/>
            </p:nvSpPr>
            <p:spPr bwMode="auto">
              <a:xfrm>
                <a:off x="612" y="935"/>
                <a:ext cx="408"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200" b="1"/>
                  <a:t>不及格</a:t>
                </a:r>
              </a:p>
            </p:txBody>
          </p:sp>
          <p:sp>
            <p:nvSpPr>
              <p:cNvPr id="122942" name="Rectangle 48">
                <a:extLst>
                  <a:ext uri="{FF2B5EF4-FFF2-40B4-BE49-F238E27FC236}">
                    <a16:creationId xmlns:a16="http://schemas.microsoft.com/office/drawing/2014/main" id="{E05152F7-64C3-4742-8725-371F7622CA90}"/>
                  </a:ext>
                </a:extLst>
              </p:cNvPr>
              <p:cNvSpPr>
                <a:spLocks noChangeArrowheads="1"/>
              </p:cNvSpPr>
              <p:nvPr/>
            </p:nvSpPr>
            <p:spPr bwMode="auto">
              <a:xfrm>
                <a:off x="851" y="1255"/>
                <a:ext cx="384"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及格 </a:t>
                </a:r>
              </a:p>
            </p:txBody>
          </p:sp>
          <p:sp>
            <p:nvSpPr>
              <p:cNvPr id="122943" name="Rectangle 49">
                <a:extLst>
                  <a:ext uri="{FF2B5EF4-FFF2-40B4-BE49-F238E27FC236}">
                    <a16:creationId xmlns:a16="http://schemas.microsoft.com/office/drawing/2014/main" id="{A0E3396B-4CC3-4619-9D63-94E45F16EC34}"/>
                  </a:ext>
                </a:extLst>
              </p:cNvPr>
              <p:cNvSpPr>
                <a:spLocks noChangeArrowheads="1"/>
              </p:cNvSpPr>
              <p:nvPr/>
            </p:nvSpPr>
            <p:spPr bwMode="auto">
              <a:xfrm>
                <a:off x="1079" y="1573"/>
                <a:ext cx="384"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中等 </a:t>
                </a:r>
              </a:p>
            </p:txBody>
          </p:sp>
          <p:sp>
            <p:nvSpPr>
              <p:cNvPr id="122944" name="Rectangle 50">
                <a:extLst>
                  <a:ext uri="{FF2B5EF4-FFF2-40B4-BE49-F238E27FC236}">
                    <a16:creationId xmlns:a16="http://schemas.microsoft.com/office/drawing/2014/main" id="{AE0C92B8-62C0-4AAD-97C1-66242D3603F1}"/>
                  </a:ext>
                </a:extLst>
              </p:cNvPr>
              <p:cNvSpPr>
                <a:spLocks noChangeArrowheads="1"/>
              </p:cNvSpPr>
              <p:nvPr/>
            </p:nvSpPr>
            <p:spPr bwMode="auto">
              <a:xfrm>
                <a:off x="1862" y="1842"/>
                <a:ext cx="360"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优良 </a:t>
                </a:r>
              </a:p>
            </p:txBody>
          </p:sp>
          <p:sp>
            <p:nvSpPr>
              <p:cNvPr id="122945" name="Line 51">
                <a:extLst>
                  <a:ext uri="{FF2B5EF4-FFF2-40B4-BE49-F238E27FC236}">
                    <a16:creationId xmlns:a16="http://schemas.microsoft.com/office/drawing/2014/main" id="{88C6069A-3BD6-4F17-85E3-80117056BACB}"/>
                  </a:ext>
                </a:extLst>
              </p:cNvPr>
              <p:cNvSpPr>
                <a:spLocks noChangeShapeType="1"/>
              </p:cNvSpPr>
              <p:nvPr/>
            </p:nvSpPr>
            <p:spPr bwMode="auto">
              <a:xfrm flipH="1">
                <a:off x="884" y="799"/>
                <a:ext cx="9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46" name="Line 52">
                <a:extLst>
                  <a:ext uri="{FF2B5EF4-FFF2-40B4-BE49-F238E27FC236}">
                    <a16:creationId xmlns:a16="http://schemas.microsoft.com/office/drawing/2014/main" id="{763FCDC4-A72F-4AEA-9E9B-B4F10F1AD5A7}"/>
                  </a:ext>
                </a:extLst>
              </p:cNvPr>
              <p:cNvSpPr>
                <a:spLocks noChangeShapeType="1"/>
              </p:cNvSpPr>
              <p:nvPr/>
            </p:nvSpPr>
            <p:spPr bwMode="auto">
              <a:xfrm flipH="1">
                <a:off x="1111" y="1117"/>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47" name="Line 53">
                <a:extLst>
                  <a:ext uri="{FF2B5EF4-FFF2-40B4-BE49-F238E27FC236}">
                    <a16:creationId xmlns:a16="http://schemas.microsoft.com/office/drawing/2014/main" id="{11287022-89CF-4625-85C2-47FD677A850F}"/>
                  </a:ext>
                </a:extLst>
              </p:cNvPr>
              <p:cNvSpPr>
                <a:spLocks noChangeShapeType="1"/>
              </p:cNvSpPr>
              <p:nvPr/>
            </p:nvSpPr>
            <p:spPr bwMode="auto">
              <a:xfrm flipH="1">
                <a:off x="1338" y="1434"/>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48" name="Line 54">
                <a:extLst>
                  <a:ext uri="{FF2B5EF4-FFF2-40B4-BE49-F238E27FC236}">
                    <a16:creationId xmlns:a16="http://schemas.microsoft.com/office/drawing/2014/main" id="{F165A2DE-2A75-41C9-98D5-92AA79C99BBE}"/>
                  </a:ext>
                </a:extLst>
              </p:cNvPr>
              <p:cNvSpPr>
                <a:spLocks noChangeShapeType="1"/>
              </p:cNvSpPr>
              <p:nvPr/>
            </p:nvSpPr>
            <p:spPr bwMode="auto">
              <a:xfrm flipH="1">
                <a:off x="1610" y="1752"/>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49" name="Rectangle 55">
                <a:extLst>
                  <a:ext uri="{FF2B5EF4-FFF2-40B4-BE49-F238E27FC236}">
                    <a16:creationId xmlns:a16="http://schemas.microsoft.com/office/drawing/2014/main" id="{3A1D0A14-4618-48EA-9C57-519FD3149E16}"/>
                  </a:ext>
                </a:extLst>
              </p:cNvPr>
              <p:cNvSpPr>
                <a:spLocks noChangeArrowheads="1"/>
              </p:cNvSpPr>
              <p:nvPr/>
            </p:nvSpPr>
            <p:spPr bwMode="auto">
              <a:xfrm>
                <a:off x="1319" y="1842"/>
                <a:ext cx="360"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良好 </a:t>
                </a:r>
              </a:p>
            </p:txBody>
          </p:sp>
          <p:sp>
            <p:nvSpPr>
              <p:cNvPr id="122950" name="Text Box 56">
                <a:extLst>
                  <a:ext uri="{FF2B5EF4-FFF2-40B4-BE49-F238E27FC236}">
                    <a16:creationId xmlns:a16="http://schemas.microsoft.com/office/drawing/2014/main" id="{F0FFC4C3-EAF3-4D37-9965-5BD71484DACB}"/>
                  </a:ext>
                </a:extLst>
              </p:cNvPr>
              <p:cNvSpPr txBox="1">
                <a:spLocks noChangeArrowheads="1"/>
              </p:cNvSpPr>
              <p:nvPr/>
            </p:nvSpPr>
            <p:spPr bwMode="auto">
              <a:xfrm>
                <a:off x="521" y="1842"/>
                <a:ext cx="5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accent2"/>
                    </a:solidFill>
                  </a:rPr>
                  <a:t>31500</a:t>
                </a:r>
                <a:r>
                  <a:rPr lang="zh-CN" altLang="en-US" sz="1600" b="1">
                    <a:solidFill>
                      <a:schemeClr val="accent2"/>
                    </a:solidFill>
                  </a:rPr>
                  <a:t>次</a:t>
                </a:r>
              </a:p>
            </p:txBody>
          </p:sp>
        </p:grpSp>
        <p:grpSp>
          <p:nvGrpSpPr>
            <p:cNvPr id="122890" name="Group 57">
              <a:extLst>
                <a:ext uri="{FF2B5EF4-FFF2-40B4-BE49-F238E27FC236}">
                  <a16:creationId xmlns:a16="http://schemas.microsoft.com/office/drawing/2014/main" id="{15480B95-2AEB-4BA8-8FB7-B71FD00EAB58}"/>
                </a:ext>
              </a:extLst>
            </p:cNvPr>
            <p:cNvGrpSpPr>
              <a:grpSpLocks/>
            </p:cNvGrpSpPr>
            <p:nvPr/>
          </p:nvGrpSpPr>
          <p:grpSpPr bwMode="auto">
            <a:xfrm>
              <a:off x="975" y="2117"/>
              <a:ext cx="2060" cy="1177"/>
              <a:chOff x="975" y="2494"/>
              <a:chExt cx="2060" cy="1177"/>
            </a:xfrm>
          </p:grpSpPr>
          <p:sp>
            <p:nvSpPr>
              <p:cNvPr id="122918" name="AutoShape 58">
                <a:extLst>
                  <a:ext uri="{FF2B5EF4-FFF2-40B4-BE49-F238E27FC236}">
                    <a16:creationId xmlns:a16="http://schemas.microsoft.com/office/drawing/2014/main" id="{32B79542-6C05-4386-A41E-E63527CA866A}"/>
                  </a:ext>
                </a:extLst>
              </p:cNvPr>
              <p:cNvSpPr>
                <a:spLocks noChangeArrowheads="1"/>
              </p:cNvSpPr>
              <p:nvPr/>
            </p:nvSpPr>
            <p:spPr bwMode="auto">
              <a:xfrm>
                <a:off x="1834" y="2494"/>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80</a:t>
                </a:r>
              </a:p>
            </p:txBody>
          </p:sp>
          <p:sp>
            <p:nvSpPr>
              <p:cNvPr id="122919" name="AutoShape 59">
                <a:extLst>
                  <a:ext uri="{FF2B5EF4-FFF2-40B4-BE49-F238E27FC236}">
                    <a16:creationId xmlns:a16="http://schemas.microsoft.com/office/drawing/2014/main" id="{BB1BEB6B-9AAD-40F9-B863-2F2D29FCBA4A}"/>
                  </a:ext>
                </a:extLst>
              </p:cNvPr>
              <p:cNvSpPr>
                <a:spLocks noChangeArrowheads="1"/>
              </p:cNvSpPr>
              <p:nvPr/>
            </p:nvSpPr>
            <p:spPr bwMode="auto">
              <a:xfrm>
                <a:off x="2290" y="2818"/>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90</a:t>
                </a:r>
              </a:p>
            </p:txBody>
          </p:sp>
          <p:sp>
            <p:nvSpPr>
              <p:cNvPr id="122920" name="AutoShape 60">
                <a:extLst>
                  <a:ext uri="{FF2B5EF4-FFF2-40B4-BE49-F238E27FC236}">
                    <a16:creationId xmlns:a16="http://schemas.microsoft.com/office/drawing/2014/main" id="{B6D89E38-34F3-4CE9-AE23-B6764039DF8E}"/>
                  </a:ext>
                </a:extLst>
              </p:cNvPr>
              <p:cNvSpPr>
                <a:spLocks noChangeArrowheads="1"/>
              </p:cNvSpPr>
              <p:nvPr/>
            </p:nvSpPr>
            <p:spPr bwMode="auto">
              <a:xfrm>
                <a:off x="1380" y="2815"/>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70</a:t>
                </a:r>
              </a:p>
            </p:txBody>
          </p:sp>
          <p:sp>
            <p:nvSpPr>
              <p:cNvPr id="122921" name="AutoShape 61">
                <a:extLst>
                  <a:ext uri="{FF2B5EF4-FFF2-40B4-BE49-F238E27FC236}">
                    <a16:creationId xmlns:a16="http://schemas.microsoft.com/office/drawing/2014/main" id="{74FDB890-E558-47D8-BA97-2A0BC01E79F5}"/>
                  </a:ext>
                </a:extLst>
              </p:cNvPr>
              <p:cNvSpPr>
                <a:spLocks noChangeArrowheads="1"/>
              </p:cNvSpPr>
              <p:nvPr/>
            </p:nvSpPr>
            <p:spPr bwMode="auto">
              <a:xfrm>
                <a:off x="1132" y="3129"/>
                <a:ext cx="592" cy="236"/>
              </a:xfrm>
              <a:prstGeom prst="flowChartDecision">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a &lt; 60</a:t>
                </a:r>
              </a:p>
            </p:txBody>
          </p:sp>
          <p:sp>
            <p:nvSpPr>
              <p:cNvPr id="122922" name="Rectangle 62">
                <a:extLst>
                  <a:ext uri="{FF2B5EF4-FFF2-40B4-BE49-F238E27FC236}">
                    <a16:creationId xmlns:a16="http://schemas.microsoft.com/office/drawing/2014/main" id="{AA3A4029-7259-4086-9D25-F8ED14FFABD9}"/>
                  </a:ext>
                </a:extLst>
              </p:cNvPr>
              <p:cNvSpPr>
                <a:spLocks noChangeArrowheads="1"/>
              </p:cNvSpPr>
              <p:nvPr/>
            </p:nvSpPr>
            <p:spPr bwMode="auto">
              <a:xfrm>
                <a:off x="975" y="3475"/>
                <a:ext cx="408"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200" b="1"/>
                  <a:t>不及格</a:t>
                </a:r>
              </a:p>
            </p:txBody>
          </p:sp>
          <p:sp>
            <p:nvSpPr>
              <p:cNvPr id="122923" name="Rectangle 63">
                <a:extLst>
                  <a:ext uri="{FF2B5EF4-FFF2-40B4-BE49-F238E27FC236}">
                    <a16:creationId xmlns:a16="http://schemas.microsoft.com/office/drawing/2014/main" id="{850422D0-4B9A-4EFC-8322-63893EFE0CF2}"/>
                  </a:ext>
                </a:extLst>
              </p:cNvPr>
              <p:cNvSpPr>
                <a:spLocks noChangeArrowheads="1"/>
              </p:cNvSpPr>
              <p:nvPr/>
            </p:nvSpPr>
            <p:spPr bwMode="auto">
              <a:xfrm>
                <a:off x="1474" y="3475"/>
                <a:ext cx="384"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及格 </a:t>
                </a:r>
              </a:p>
            </p:txBody>
          </p:sp>
          <p:sp>
            <p:nvSpPr>
              <p:cNvPr id="122924" name="Rectangle 64">
                <a:extLst>
                  <a:ext uri="{FF2B5EF4-FFF2-40B4-BE49-F238E27FC236}">
                    <a16:creationId xmlns:a16="http://schemas.microsoft.com/office/drawing/2014/main" id="{518EB9E2-1467-4853-B910-3CE7659A5EF0}"/>
                  </a:ext>
                </a:extLst>
              </p:cNvPr>
              <p:cNvSpPr>
                <a:spLocks noChangeArrowheads="1"/>
              </p:cNvSpPr>
              <p:nvPr/>
            </p:nvSpPr>
            <p:spPr bwMode="auto">
              <a:xfrm>
                <a:off x="1722" y="3158"/>
                <a:ext cx="384"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中等 </a:t>
                </a:r>
              </a:p>
            </p:txBody>
          </p:sp>
          <p:sp>
            <p:nvSpPr>
              <p:cNvPr id="122925" name="Rectangle 65">
                <a:extLst>
                  <a:ext uri="{FF2B5EF4-FFF2-40B4-BE49-F238E27FC236}">
                    <a16:creationId xmlns:a16="http://schemas.microsoft.com/office/drawing/2014/main" id="{7249BE9D-0E5F-4321-B426-DE6D6EAA9001}"/>
                  </a:ext>
                </a:extLst>
              </p:cNvPr>
              <p:cNvSpPr>
                <a:spLocks noChangeArrowheads="1"/>
              </p:cNvSpPr>
              <p:nvPr/>
            </p:nvSpPr>
            <p:spPr bwMode="auto">
              <a:xfrm>
                <a:off x="2675" y="3160"/>
                <a:ext cx="360"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优良 </a:t>
                </a:r>
              </a:p>
            </p:txBody>
          </p:sp>
          <p:sp>
            <p:nvSpPr>
              <p:cNvPr id="122926" name="Line 66">
                <a:extLst>
                  <a:ext uri="{FF2B5EF4-FFF2-40B4-BE49-F238E27FC236}">
                    <a16:creationId xmlns:a16="http://schemas.microsoft.com/office/drawing/2014/main" id="{4282446B-4222-4D3E-823E-AF901A34E646}"/>
                  </a:ext>
                </a:extLst>
              </p:cNvPr>
              <p:cNvSpPr>
                <a:spLocks noChangeShapeType="1"/>
              </p:cNvSpPr>
              <p:nvPr/>
            </p:nvSpPr>
            <p:spPr bwMode="auto">
              <a:xfrm flipH="1">
                <a:off x="1677" y="2704"/>
                <a:ext cx="408"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27" name="Line 67">
                <a:extLst>
                  <a:ext uri="{FF2B5EF4-FFF2-40B4-BE49-F238E27FC236}">
                    <a16:creationId xmlns:a16="http://schemas.microsoft.com/office/drawing/2014/main" id="{99F11207-88D1-4A05-B886-996732DA7C10}"/>
                  </a:ext>
                </a:extLst>
              </p:cNvPr>
              <p:cNvSpPr>
                <a:spLocks noChangeShapeType="1"/>
              </p:cNvSpPr>
              <p:nvPr/>
            </p:nvSpPr>
            <p:spPr bwMode="auto">
              <a:xfrm flipH="1">
                <a:off x="1450" y="3022"/>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28" name="Line 68">
                <a:extLst>
                  <a:ext uri="{FF2B5EF4-FFF2-40B4-BE49-F238E27FC236}">
                    <a16:creationId xmlns:a16="http://schemas.microsoft.com/office/drawing/2014/main" id="{42749944-2DD8-4422-AB48-4D4D1774BA96}"/>
                  </a:ext>
                </a:extLst>
              </p:cNvPr>
              <p:cNvSpPr>
                <a:spLocks noChangeShapeType="1"/>
              </p:cNvSpPr>
              <p:nvPr/>
            </p:nvSpPr>
            <p:spPr bwMode="auto">
              <a:xfrm flipH="1">
                <a:off x="1202" y="3339"/>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29" name="Rectangle 69">
                <a:extLst>
                  <a:ext uri="{FF2B5EF4-FFF2-40B4-BE49-F238E27FC236}">
                    <a16:creationId xmlns:a16="http://schemas.microsoft.com/office/drawing/2014/main" id="{0FC74212-4B6A-485B-BCF1-456B14E1E7A7}"/>
                  </a:ext>
                </a:extLst>
              </p:cNvPr>
              <p:cNvSpPr>
                <a:spLocks noChangeArrowheads="1"/>
              </p:cNvSpPr>
              <p:nvPr/>
            </p:nvSpPr>
            <p:spPr bwMode="auto">
              <a:xfrm>
                <a:off x="2176" y="3158"/>
                <a:ext cx="360" cy="17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b="1"/>
                  <a:t> </a:t>
                </a:r>
                <a:r>
                  <a:rPr lang="zh-CN" altLang="en-US" sz="1200" b="1"/>
                  <a:t>良好 </a:t>
                </a:r>
              </a:p>
            </p:txBody>
          </p:sp>
          <p:sp>
            <p:nvSpPr>
              <p:cNvPr id="122930" name="Line 70">
                <a:extLst>
                  <a:ext uri="{FF2B5EF4-FFF2-40B4-BE49-F238E27FC236}">
                    <a16:creationId xmlns:a16="http://schemas.microsoft.com/office/drawing/2014/main" id="{91A4A200-1046-4474-93B5-9904E9B188EA}"/>
                  </a:ext>
                </a:extLst>
              </p:cNvPr>
              <p:cNvSpPr>
                <a:spLocks noChangeShapeType="1"/>
              </p:cNvSpPr>
              <p:nvPr/>
            </p:nvSpPr>
            <p:spPr bwMode="auto">
              <a:xfrm>
                <a:off x="2176" y="2704"/>
                <a:ext cx="454"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31" name="Line 71">
                <a:extLst>
                  <a:ext uri="{FF2B5EF4-FFF2-40B4-BE49-F238E27FC236}">
                    <a16:creationId xmlns:a16="http://schemas.microsoft.com/office/drawing/2014/main" id="{6E82565E-54E4-42EA-93A2-2057FCBBBB60}"/>
                  </a:ext>
                </a:extLst>
              </p:cNvPr>
              <p:cNvSpPr>
                <a:spLocks noChangeShapeType="1"/>
              </p:cNvSpPr>
              <p:nvPr/>
            </p:nvSpPr>
            <p:spPr bwMode="auto">
              <a:xfrm>
                <a:off x="1520" y="3339"/>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32" name="Line 72">
                <a:extLst>
                  <a:ext uri="{FF2B5EF4-FFF2-40B4-BE49-F238E27FC236}">
                    <a16:creationId xmlns:a16="http://schemas.microsoft.com/office/drawing/2014/main" id="{4208092C-3240-4F70-A6EB-CFC16E2A69FD}"/>
                  </a:ext>
                </a:extLst>
              </p:cNvPr>
              <p:cNvSpPr>
                <a:spLocks noChangeShapeType="1"/>
              </p:cNvSpPr>
              <p:nvPr/>
            </p:nvSpPr>
            <p:spPr bwMode="auto">
              <a:xfrm>
                <a:off x="1768" y="3022"/>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33" name="Line 73">
                <a:extLst>
                  <a:ext uri="{FF2B5EF4-FFF2-40B4-BE49-F238E27FC236}">
                    <a16:creationId xmlns:a16="http://schemas.microsoft.com/office/drawing/2014/main" id="{53A2A381-7DC5-4E5E-9570-35394DDF47D4}"/>
                  </a:ext>
                </a:extLst>
              </p:cNvPr>
              <p:cNvSpPr>
                <a:spLocks noChangeShapeType="1"/>
              </p:cNvSpPr>
              <p:nvPr/>
            </p:nvSpPr>
            <p:spPr bwMode="auto">
              <a:xfrm flipH="1">
                <a:off x="2373" y="3022"/>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2934" name="Line 74">
                <a:extLst>
                  <a:ext uri="{FF2B5EF4-FFF2-40B4-BE49-F238E27FC236}">
                    <a16:creationId xmlns:a16="http://schemas.microsoft.com/office/drawing/2014/main" id="{733CE3EE-A5B4-43B3-B95B-FD936AE62F22}"/>
                  </a:ext>
                </a:extLst>
              </p:cNvPr>
              <p:cNvSpPr>
                <a:spLocks noChangeShapeType="1"/>
              </p:cNvSpPr>
              <p:nvPr/>
            </p:nvSpPr>
            <p:spPr bwMode="auto">
              <a:xfrm>
                <a:off x="2691" y="3022"/>
                <a:ext cx="136"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2935" name="Text Box 75">
                <a:extLst>
                  <a:ext uri="{FF2B5EF4-FFF2-40B4-BE49-F238E27FC236}">
                    <a16:creationId xmlns:a16="http://schemas.microsoft.com/office/drawing/2014/main" id="{B6250E6C-0F6C-46EA-A073-C21530A1B712}"/>
                  </a:ext>
                </a:extLst>
              </p:cNvPr>
              <p:cNvSpPr txBox="1">
                <a:spLocks noChangeArrowheads="1"/>
              </p:cNvSpPr>
              <p:nvPr/>
            </p:nvSpPr>
            <p:spPr bwMode="auto">
              <a:xfrm>
                <a:off x="2204" y="3459"/>
                <a:ext cx="56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solidFill>
                      <a:schemeClr val="accent2"/>
                    </a:solidFill>
                  </a:rPr>
                  <a:t>22000</a:t>
                </a:r>
                <a:r>
                  <a:rPr lang="zh-CN" altLang="en-US" sz="1600" b="1">
                    <a:solidFill>
                      <a:schemeClr val="accent2"/>
                    </a:solidFill>
                  </a:rPr>
                  <a:t>次</a:t>
                </a:r>
              </a:p>
            </p:txBody>
          </p:sp>
        </p:grpSp>
        <p:sp>
          <p:nvSpPr>
            <p:cNvPr id="122891" name="Text Box 76">
              <a:extLst>
                <a:ext uri="{FF2B5EF4-FFF2-40B4-BE49-F238E27FC236}">
                  <a16:creationId xmlns:a16="http://schemas.microsoft.com/office/drawing/2014/main" id="{6DA3939A-63A8-43D0-9DB2-2C092DF1F267}"/>
                </a:ext>
              </a:extLst>
            </p:cNvPr>
            <p:cNvSpPr txBox="1">
              <a:spLocks noChangeArrowheads="1"/>
            </p:cNvSpPr>
            <p:nvPr/>
          </p:nvSpPr>
          <p:spPr bwMode="auto">
            <a:xfrm>
              <a:off x="970" y="1979"/>
              <a:ext cx="2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p>
          </p:txBody>
        </p:sp>
        <p:sp>
          <p:nvSpPr>
            <p:cNvPr id="122892" name="Text Box 77">
              <a:extLst>
                <a:ext uri="{FF2B5EF4-FFF2-40B4-BE49-F238E27FC236}">
                  <a16:creationId xmlns:a16="http://schemas.microsoft.com/office/drawing/2014/main" id="{1FC3F32A-A921-46A1-9F60-2FA92A4EA4E0}"/>
                </a:ext>
              </a:extLst>
            </p:cNvPr>
            <p:cNvSpPr txBox="1">
              <a:spLocks noChangeArrowheads="1"/>
            </p:cNvSpPr>
            <p:nvPr/>
          </p:nvSpPr>
          <p:spPr bwMode="auto">
            <a:xfrm>
              <a:off x="2870" y="2020"/>
              <a:ext cx="2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(b)</a:t>
              </a:r>
            </a:p>
          </p:txBody>
        </p:sp>
        <p:sp>
          <p:nvSpPr>
            <p:cNvPr id="122893" name="Text Box 78">
              <a:extLst>
                <a:ext uri="{FF2B5EF4-FFF2-40B4-BE49-F238E27FC236}">
                  <a16:creationId xmlns:a16="http://schemas.microsoft.com/office/drawing/2014/main" id="{2399A74B-56E5-44E7-9691-E20714DB47F1}"/>
                </a:ext>
              </a:extLst>
            </p:cNvPr>
            <p:cNvSpPr txBox="1">
              <a:spLocks noChangeArrowheads="1"/>
            </p:cNvSpPr>
            <p:nvPr/>
          </p:nvSpPr>
          <p:spPr bwMode="auto">
            <a:xfrm>
              <a:off x="1971" y="3158"/>
              <a:ext cx="27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a:t>
              </a:r>
            </a:p>
          </p:txBody>
        </p:sp>
        <p:sp>
          <p:nvSpPr>
            <p:cNvPr id="122894" name="Text Box 79">
              <a:extLst>
                <a:ext uri="{FF2B5EF4-FFF2-40B4-BE49-F238E27FC236}">
                  <a16:creationId xmlns:a16="http://schemas.microsoft.com/office/drawing/2014/main" id="{971FC24C-DDFC-4BED-AD3A-D1515478A720}"/>
                </a:ext>
              </a:extLst>
            </p:cNvPr>
            <p:cNvSpPr txBox="1">
              <a:spLocks noChangeArrowheads="1"/>
            </p:cNvSpPr>
            <p:nvPr/>
          </p:nvSpPr>
          <p:spPr bwMode="auto">
            <a:xfrm>
              <a:off x="748" y="754"/>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895" name="Text Box 80">
              <a:extLst>
                <a:ext uri="{FF2B5EF4-FFF2-40B4-BE49-F238E27FC236}">
                  <a16:creationId xmlns:a16="http://schemas.microsoft.com/office/drawing/2014/main" id="{C4F4B811-FF04-4856-BB19-E253F4538035}"/>
                </a:ext>
              </a:extLst>
            </p:cNvPr>
            <p:cNvSpPr txBox="1">
              <a:spLocks noChangeArrowheads="1"/>
            </p:cNvSpPr>
            <p:nvPr/>
          </p:nvSpPr>
          <p:spPr bwMode="auto">
            <a:xfrm>
              <a:off x="1188" y="754"/>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896" name="Text Box 81">
              <a:extLst>
                <a:ext uri="{FF2B5EF4-FFF2-40B4-BE49-F238E27FC236}">
                  <a16:creationId xmlns:a16="http://schemas.microsoft.com/office/drawing/2014/main" id="{F17BDF8D-FEA2-416F-8E0E-0206ED864F46}"/>
                </a:ext>
              </a:extLst>
            </p:cNvPr>
            <p:cNvSpPr txBox="1">
              <a:spLocks noChangeArrowheads="1"/>
            </p:cNvSpPr>
            <p:nvPr/>
          </p:nvSpPr>
          <p:spPr bwMode="auto">
            <a:xfrm>
              <a:off x="1015" y="1071"/>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897" name="Text Box 82">
              <a:extLst>
                <a:ext uri="{FF2B5EF4-FFF2-40B4-BE49-F238E27FC236}">
                  <a16:creationId xmlns:a16="http://schemas.microsoft.com/office/drawing/2014/main" id="{04F02549-07F7-4C9A-96C4-6E0883BC6A19}"/>
                </a:ext>
              </a:extLst>
            </p:cNvPr>
            <p:cNvSpPr txBox="1">
              <a:spLocks noChangeArrowheads="1"/>
            </p:cNvSpPr>
            <p:nvPr/>
          </p:nvSpPr>
          <p:spPr bwMode="auto">
            <a:xfrm>
              <a:off x="1234" y="1400"/>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898" name="Text Box 83">
              <a:extLst>
                <a:ext uri="{FF2B5EF4-FFF2-40B4-BE49-F238E27FC236}">
                  <a16:creationId xmlns:a16="http://schemas.microsoft.com/office/drawing/2014/main" id="{76CB03C1-4D3F-4500-94F3-5BC53E473DC9}"/>
                </a:ext>
              </a:extLst>
            </p:cNvPr>
            <p:cNvSpPr txBox="1">
              <a:spLocks noChangeArrowheads="1"/>
            </p:cNvSpPr>
            <p:nvPr/>
          </p:nvSpPr>
          <p:spPr bwMode="auto">
            <a:xfrm>
              <a:off x="1543" y="1677"/>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899" name="Text Box 84">
              <a:extLst>
                <a:ext uri="{FF2B5EF4-FFF2-40B4-BE49-F238E27FC236}">
                  <a16:creationId xmlns:a16="http://schemas.microsoft.com/office/drawing/2014/main" id="{A50BE05C-2525-433C-AE20-047DAEBABAC0}"/>
                </a:ext>
              </a:extLst>
            </p:cNvPr>
            <p:cNvSpPr txBox="1">
              <a:spLocks noChangeArrowheads="1"/>
            </p:cNvSpPr>
            <p:nvPr/>
          </p:nvSpPr>
          <p:spPr bwMode="auto">
            <a:xfrm>
              <a:off x="2277" y="778"/>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0" name="Text Box 85">
              <a:extLst>
                <a:ext uri="{FF2B5EF4-FFF2-40B4-BE49-F238E27FC236}">
                  <a16:creationId xmlns:a16="http://schemas.microsoft.com/office/drawing/2014/main" id="{4D51E3DE-0F2C-4D8B-89EA-87CC9A76ED35}"/>
                </a:ext>
              </a:extLst>
            </p:cNvPr>
            <p:cNvSpPr txBox="1">
              <a:spLocks noChangeArrowheads="1"/>
            </p:cNvSpPr>
            <p:nvPr/>
          </p:nvSpPr>
          <p:spPr bwMode="auto">
            <a:xfrm>
              <a:off x="3064" y="1418"/>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1" name="Text Box 86">
              <a:extLst>
                <a:ext uri="{FF2B5EF4-FFF2-40B4-BE49-F238E27FC236}">
                  <a16:creationId xmlns:a16="http://schemas.microsoft.com/office/drawing/2014/main" id="{879524F3-4BC3-4493-BF9E-7AA4344A63F1}"/>
                </a:ext>
              </a:extLst>
            </p:cNvPr>
            <p:cNvSpPr txBox="1">
              <a:spLocks noChangeArrowheads="1"/>
            </p:cNvSpPr>
            <p:nvPr/>
          </p:nvSpPr>
          <p:spPr bwMode="auto">
            <a:xfrm>
              <a:off x="2669" y="1101"/>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2" name="Text Box 87">
              <a:extLst>
                <a:ext uri="{FF2B5EF4-FFF2-40B4-BE49-F238E27FC236}">
                  <a16:creationId xmlns:a16="http://schemas.microsoft.com/office/drawing/2014/main" id="{9483CC31-FD1D-4457-8173-70867FA5B191}"/>
                </a:ext>
              </a:extLst>
            </p:cNvPr>
            <p:cNvSpPr txBox="1">
              <a:spLocks noChangeArrowheads="1"/>
            </p:cNvSpPr>
            <p:nvPr/>
          </p:nvSpPr>
          <p:spPr bwMode="auto">
            <a:xfrm>
              <a:off x="2858" y="1696"/>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3" name="Text Box 88">
              <a:extLst>
                <a:ext uri="{FF2B5EF4-FFF2-40B4-BE49-F238E27FC236}">
                  <a16:creationId xmlns:a16="http://schemas.microsoft.com/office/drawing/2014/main" id="{66824628-E980-4DE3-A57C-1F8CA74D2805}"/>
                </a:ext>
              </a:extLst>
            </p:cNvPr>
            <p:cNvSpPr txBox="1">
              <a:spLocks noChangeArrowheads="1"/>
            </p:cNvSpPr>
            <p:nvPr/>
          </p:nvSpPr>
          <p:spPr bwMode="auto">
            <a:xfrm>
              <a:off x="1746" y="2251"/>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4" name="Text Box 89">
              <a:extLst>
                <a:ext uri="{FF2B5EF4-FFF2-40B4-BE49-F238E27FC236}">
                  <a16:creationId xmlns:a16="http://schemas.microsoft.com/office/drawing/2014/main" id="{6CD3C5D4-7E50-4D97-BECB-FE03ABA9F67B}"/>
                </a:ext>
              </a:extLst>
            </p:cNvPr>
            <p:cNvSpPr txBox="1">
              <a:spLocks noChangeArrowheads="1"/>
            </p:cNvSpPr>
            <p:nvPr/>
          </p:nvSpPr>
          <p:spPr bwMode="auto">
            <a:xfrm>
              <a:off x="2277" y="2603"/>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5" name="Text Box 90">
              <a:extLst>
                <a:ext uri="{FF2B5EF4-FFF2-40B4-BE49-F238E27FC236}">
                  <a16:creationId xmlns:a16="http://schemas.microsoft.com/office/drawing/2014/main" id="{9C7ECFD6-BA28-4376-9859-EF06B2B78757}"/>
                </a:ext>
              </a:extLst>
            </p:cNvPr>
            <p:cNvSpPr txBox="1">
              <a:spLocks noChangeArrowheads="1"/>
            </p:cNvSpPr>
            <p:nvPr/>
          </p:nvSpPr>
          <p:spPr bwMode="auto">
            <a:xfrm>
              <a:off x="1370" y="2603"/>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6" name="Text Box 91">
              <a:extLst>
                <a:ext uri="{FF2B5EF4-FFF2-40B4-BE49-F238E27FC236}">
                  <a16:creationId xmlns:a16="http://schemas.microsoft.com/office/drawing/2014/main" id="{9D7D4483-98AF-4433-B131-10E125E6F0EC}"/>
                </a:ext>
              </a:extLst>
            </p:cNvPr>
            <p:cNvSpPr txBox="1">
              <a:spLocks noChangeArrowheads="1"/>
            </p:cNvSpPr>
            <p:nvPr/>
          </p:nvSpPr>
          <p:spPr bwMode="auto">
            <a:xfrm>
              <a:off x="1111" y="2921"/>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Y</a:t>
              </a:r>
            </a:p>
          </p:txBody>
        </p:sp>
        <p:sp>
          <p:nvSpPr>
            <p:cNvPr id="122907" name="Text Box 92">
              <a:extLst>
                <a:ext uri="{FF2B5EF4-FFF2-40B4-BE49-F238E27FC236}">
                  <a16:creationId xmlns:a16="http://schemas.microsoft.com/office/drawing/2014/main" id="{2E47C669-82CA-4E90-8BC2-4DD3201ED6A1}"/>
                </a:ext>
              </a:extLst>
            </p:cNvPr>
            <p:cNvSpPr txBox="1">
              <a:spLocks noChangeArrowheads="1"/>
            </p:cNvSpPr>
            <p:nvPr/>
          </p:nvSpPr>
          <p:spPr bwMode="auto">
            <a:xfrm>
              <a:off x="1460" y="1071"/>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08" name="Text Box 93">
              <a:extLst>
                <a:ext uri="{FF2B5EF4-FFF2-40B4-BE49-F238E27FC236}">
                  <a16:creationId xmlns:a16="http://schemas.microsoft.com/office/drawing/2014/main" id="{EA9AF5D7-5B63-4079-B8F9-0AEF50AAA7B4}"/>
                </a:ext>
              </a:extLst>
            </p:cNvPr>
            <p:cNvSpPr txBox="1">
              <a:spLocks noChangeArrowheads="1"/>
            </p:cNvSpPr>
            <p:nvPr/>
          </p:nvSpPr>
          <p:spPr bwMode="auto">
            <a:xfrm>
              <a:off x="1732" y="1405"/>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09" name="Text Box 94">
              <a:extLst>
                <a:ext uri="{FF2B5EF4-FFF2-40B4-BE49-F238E27FC236}">
                  <a16:creationId xmlns:a16="http://schemas.microsoft.com/office/drawing/2014/main" id="{644C93EC-BB28-4636-8280-7E82D4B09E47}"/>
                </a:ext>
              </a:extLst>
            </p:cNvPr>
            <p:cNvSpPr txBox="1">
              <a:spLocks noChangeArrowheads="1"/>
            </p:cNvSpPr>
            <p:nvPr/>
          </p:nvSpPr>
          <p:spPr bwMode="auto">
            <a:xfrm>
              <a:off x="2730" y="789"/>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0" name="Text Box 95">
              <a:extLst>
                <a:ext uri="{FF2B5EF4-FFF2-40B4-BE49-F238E27FC236}">
                  <a16:creationId xmlns:a16="http://schemas.microsoft.com/office/drawing/2014/main" id="{E320306F-7491-421D-8C38-5DD01BC579A4}"/>
                </a:ext>
              </a:extLst>
            </p:cNvPr>
            <p:cNvSpPr txBox="1">
              <a:spLocks noChangeArrowheads="1"/>
            </p:cNvSpPr>
            <p:nvPr/>
          </p:nvSpPr>
          <p:spPr bwMode="auto">
            <a:xfrm>
              <a:off x="3139" y="1106"/>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1" name="Text Box 96">
              <a:extLst>
                <a:ext uri="{FF2B5EF4-FFF2-40B4-BE49-F238E27FC236}">
                  <a16:creationId xmlns:a16="http://schemas.microsoft.com/office/drawing/2014/main" id="{1E8C8217-AAAC-4C29-B4F2-50FDF7E89D84}"/>
                </a:ext>
              </a:extLst>
            </p:cNvPr>
            <p:cNvSpPr txBox="1">
              <a:spLocks noChangeArrowheads="1"/>
            </p:cNvSpPr>
            <p:nvPr/>
          </p:nvSpPr>
          <p:spPr bwMode="auto">
            <a:xfrm>
              <a:off x="3501" y="1424"/>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2" name="Text Box 97">
              <a:extLst>
                <a:ext uri="{FF2B5EF4-FFF2-40B4-BE49-F238E27FC236}">
                  <a16:creationId xmlns:a16="http://schemas.microsoft.com/office/drawing/2014/main" id="{9AC9FEC7-FEBD-45EC-9516-B08C5DDB5B17}"/>
                </a:ext>
              </a:extLst>
            </p:cNvPr>
            <p:cNvSpPr txBox="1">
              <a:spLocks noChangeArrowheads="1"/>
            </p:cNvSpPr>
            <p:nvPr/>
          </p:nvSpPr>
          <p:spPr bwMode="auto">
            <a:xfrm>
              <a:off x="1959" y="1680"/>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3" name="Text Box 98">
              <a:extLst>
                <a:ext uri="{FF2B5EF4-FFF2-40B4-BE49-F238E27FC236}">
                  <a16:creationId xmlns:a16="http://schemas.microsoft.com/office/drawing/2014/main" id="{E346EC46-F24B-4459-B361-D4E9E62C1CC4}"/>
                </a:ext>
              </a:extLst>
            </p:cNvPr>
            <p:cNvSpPr txBox="1">
              <a:spLocks noChangeArrowheads="1"/>
            </p:cNvSpPr>
            <p:nvPr/>
          </p:nvSpPr>
          <p:spPr bwMode="auto">
            <a:xfrm>
              <a:off x="3251" y="1698"/>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4" name="Text Box 99">
              <a:extLst>
                <a:ext uri="{FF2B5EF4-FFF2-40B4-BE49-F238E27FC236}">
                  <a16:creationId xmlns:a16="http://schemas.microsoft.com/office/drawing/2014/main" id="{5EA43580-33C9-4373-A6E4-16A699D0D65B}"/>
                </a:ext>
              </a:extLst>
            </p:cNvPr>
            <p:cNvSpPr txBox="1">
              <a:spLocks noChangeArrowheads="1"/>
            </p:cNvSpPr>
            <p:nvPr/>
          </p:nvSpPr>
          <p:spPr bwMode="auto">
            <a:xfrm>
              <a:off x="2328" y="2243"/>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5" name="Text Box 100">
              <a:extLst>
                <a:ext uri="{FF2B5EF4-FFF2-40B4-BE49-F238E27FC236}">
                  <a16:creationId xmlns:a16="http://schemas.microsoft.com/office/drawing/2014/main" id="{C70D187A-3D1B-4DBF-8008-A93BADAC5A5D}"/>
                </a:ext>
              </a:extLst>
            </p:cNvPr>
            <p:cNvSpPr txBox="1">
              <a:spLocks noChangeArrowheads="1"/>
            </p:cNvSpPr>
            <p:nvPr/>
          </p:nvSpPr>
          <p:spPr bwMode="auto">
            <a:xfrm>
              <a:off x="1791" y="2603"/>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6" name="Text Box 101">
              <a:extLst>
                <a:ext uri="{FF2B5EF4-FFF2-40B4-BE49-F238E27FC236}">
                  <a16:creationId xmlns:a16="http://schemas.microsoft.com/office/drawing/2014/main" id="{94B68665-E965-49F9-9E7E-F59ADF8706F0}"/>
                </a:ext>
              </a:extLst>
            </p:cNvPr>
            <p:cNvSpPr txBox="1">
              <a:spLocks noChangeArrowheads="1"/>
            </p:cNvSpPr>
            <p:nvPr/>
          </p:nvSpPr>
          <p:spPr bwMode="auto">
            <a:xfrm>
              <a:off x="2730" y="2603"/>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sp>
          <p:nvSpPr>
            <p:cNvPr id="122917" name="Text Box 102">
              <a:extLst>
                <a:ext uri="{FF2B5EF4-FFF2-40B4-BE49-F238E27FC236}">
                  <a16:creationId xmlns:a16="http://schemas.microsoft.com/office/drawing/2014/main" id="{D330ACA8-57CA-4DAB-BAE7-7A8D2E73C59B}"/>
                </a:ext>
              </a:extLst>
            </p:cNvPr>
            <p:cNvSpPr txBox="1">
              <a:spLocks noChangeArrowheads="1"/>
            </p:cNvSpPr>
            <p:nvPr/>
          </p:nvSpPr>
          <p:spPr bwMode="auto">
            <a:xfrm>
              <a:off x="1565" y="2926"/>
              <a:ext cx="1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N</a:t>
              </a:r>
            </a:p>
          </p:txBody>
        </p:sp>
      </p:grpSp>
      <p:graphicFrame>
        <p:nvGraphicFramePr>
          <p:cNvPr id="95" name="表格 94">
            <a:extLst>
              <a:ext uri="{FF2B5EF4-FFF2-40B4-BE49-F238E27FC236}">
                <a16:creationId xmlns:a16="http://schemas.microsoft.com/office/drawing/2014/main" id="{149B6353-EB8A-4748-A2C5-C5609E0CF591}"/>
              </a:ext>
            </a:extLst>
          </p:cNvPr>
          <p:cNvGraphicFramePr>
            <a:graphicFrameLocks noGrp="1"/>
          </p:cNvGraphicFramePr>
          <p:nvPr>
            <p:extLst>
              <p:ext uri="{D42A27DB-BD31-4B8C-83A1-F6EECF244321}">
                <p14:modId xmlns:p14="http://schemas.microsoft.com/office/powerpoint/2010/main" val="1484933559"/>
              </p:ext>
            </p:extLst>
          </p:nvPr>
        </p:nvGraphicFramePr>
        <p:xfrm>
          <a:off x="1907704" y="621169"/>
          <a:ext cx="6552727" cy="1195269"/>
        </p:xfrm>
        <a:graphic>
          <a:graphicData uri="http://schemas.openxmlformats.org/drawingml/2006/table">
            <a:tbl>
              <a:tblPr firstRow="1" bandRow="1">
                <a:tableStyleId>{5C22544A-7EE6-4342-B048-85BDC9FD1C3A}</a:tableStyleId>
              </a:tblPr>
              <a:tblGrid>
                <a:gridCol w="855257">
                  <a:extLst>
                    <a:ext uri="{9D8B030D-6E8A-4147-A177-3AD203B41FA5}">
                      <a16:colId xmlns:a16="http://schemas.microsoft.com/office/drawing/2014/main" val="981622724"/>
                    </a:ext>
                  </a:extLst>
                </a:gridCol>
                <a:gridCol w="1055887">
                  <a:extLst>
                    <a:ext uri="{9D8B030D-6E8A-4147-A177-3AD203B41FA5}">
                      <a16:colId xmlns:a16="http://schemas.microsoft.com/office/drawing/2014/main" val="2803313919"/>
                    </a:ext>
                  </a:extLst>
                </a:gridCol>
                <a:gridCol w="967924">
                  <a:extLst>
                    <a:ext uri="{9D8B030D-6E8A-4147-A177-3AD203B41FA5}">
                      <a16:colId xmlns:a16="http://schemas.microsoft.com/office/drawing/2014/main" val="1500687247"/>
                    </a:ext>
                  </a:extLst>
                </a:gridCol>
                <a:gridCol w="1278761">
                  <a:extLst>
                    <a:ext uri="{9D8B030D-6E8A-4147-A177-3AD203B41FA5}">
                      <a16:colId xmlns:a16="http://schemas.microsoft.com/office/drawing/2014/main" val="154550741"/>
                    </a:ext>
                  </a:extLst>
                </a:gridCol>
                <a:gridCol w="1050264">
                  <a:extLst>
                    <a:ext uri="{9D8B030D-6E8A-4147-A177-3AD203B41FA5}">
                      <a16:colId xmlns:a16="http://schemas.microsoft.com/office/drawing/2014/main" val="476858988"/>
                    </a:ext>
                  </a:extLst>
                </a:gridCol>
                <a:gridCol w="1344634">
                  <a:extLst>
                    <a:ext uri="{9D8B030D-6E8A-4147-A177-3AD203B41FA5}">
                      <a16:colId xmlns:a16="http://schemas.microsoft.com/office/drawing/2014/main" val="4096752376"/>
                    </a:ext>
                  </a:extLst>
                </a:gridCol>
              </a:tblGrid>
              <a:tr h="398423">
                <a:tc>
                  <a:txBody>
                    <a:bodyPr/>
                    <a:lstStyle/>
                    <a:p>
                      <a:r>
                        <a:rPr lang="zh-CN" altLang="en-US" sz="2000" dirty="0">
                          <a:solidFill>
                            <a:schemeClr val="tx1"/>
                          </a:solidFill>
                          <a:latin typeface="+mn-ea"/>
                          <a:ea typeface="+mn-ea"/>
                        </a:rPr>
                        <a:t>分数</a:t>
                      </a:r>
                      <a:r>
                        <a:rPr lang="en-US" altLang="zh-CN" sz="2000" dirty="0">
                          <a:solidFill>
                            <a:schemeClr val="tx1"/>
                          </a:solidFill>
                          <a:latin typeface="+mn-ea"/>
                          <a:ea typeface="+mn-ea"/>
                        </a:rPr>
                        <a:t>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lt"/>
                          <a:ea typeface="+mn-ea"/>
                        </a:rPr>
                        <a:t>0~59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60~69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70~79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80~89</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mn-lt"/>
                          <a:ea typeface="+mn-ea"/>
                        </a:rPr>
                        <a:t>90~100</a:t>
                      </a:r>
                      <a:endParaRPr lang="zh-CN" altLang="en-US" sz="2000"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759756"/>
                  </a:ext>
                </a:extLst>
              </a:tr>
              <a:tr h="398423">
                <a:tc>
                  <a:txBody>
                    <a:bodyPr/>
                    <a:lstStyle/>
                    <a:p>
                      <a:r>
                        <a:rPr lang="zh-CN" altLang="en-US" sz="2000" b="1" dirty="0">
                          <a:solidFill>
                            <a:schemeClr val="tx1"/>
                          </a:solidFill>
                          <a:latin typeface="+mn-ea"/>
                          <a:ea typeface="+mn-ea"/>
                        </a:rPr>
                        <a:t>等级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Fail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Pass</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General</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t>Good </a:t>
                      </a:r>
                      <a:endParaRPr lang="zh-CN" altLang="en-US" sz="20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t>Excellent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5587224"/>
                  </a:ext>
                </a:extLst>
              </a:tr>
              <a:tr h="398423">
                <a:tc>
                  <a:txBody>
                    <a:bodyPr/>
                    <a:lstStyle/>
                    <a:p>
                      <a:r>
                        <a:rPr lang="zh-CN" altLang="en-US" sz="2000" b="1" dirty="0">
                          <a:solidFill>
                            <a:schemeClr val="tx1"/>
                          </a:solidFill>
                          <a:latin typeface="+mn-ea"/>
                          <a:ea typeface="+mn-ea"/>
                        </a:rPr>
                        <a:t>概率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ea typeface="+mn-ea"/>
                        </a:rPr>
                        <a:t>0.05</a:t>
                      </a:r>
                      <a:endParaRPr lang="zh-CN" altLang="en-US" sz="2000" b="1"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ea typeface="+mn-ea"/>
                        </a:rPr>
                        <a:t>0.15</a:t>
                      </a:r>
                      <a:endParaRPr lang="zh-CN" altLang="en-US" sz="2000" b="1"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ea typeface="+mn-ea"/>
                        </a:rPr>
                        <a:t>0.40</a:t>
                      </a:r>
                      <a:endParaRPr lang="zh-CN" altLang="en-US" sz="2000" b="1"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chemeClr val="tx1"/>
                          </a:solidFill>
                          <a:latin typeface="+mn-lt"/>
                          <a:ea typeface="+mn-ea"/>
                        </a:rPr>
                        <a:t>0.30</a:t>
                      </a:r>
                      <a:endParaRPr lang="zh-CN" altLang="en-US" sz="2000" b="1" dirty="0">
                        <a:solidFill>
                          <a:schemeClr val="tx1"/>
                        </a:solidFill>
                        <a:latin typeface="+mn-lt"/>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latin typeface="+mn-lt"/>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8883084"/>
                  </a:ext>
                </a:extLst>
              </a:tr>
            </a:tbl>
          </a:graphicData>
        </a:graphic>
      </p:graphicFrame>
    </p:spTree>
    <p:extLst>
      <p:ext uri="{BB962C8B-B14F-4D97-AF65-F5344CB8AC3E}">
        <p14:creationId xmlns:p14="http://schemas.microsoft.com/office/powerpoint/2010/main" val="1878979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a:extLst>
              <a:ext uri="{FF2B5EF4-FFF2-40B4-BE49-F238E27FC236}">
                <a16:creationId xmlns:a16="http://schemas.microsoft.com/office/drawing/2014/main" id="{F24BC2C6-1329-4B27-AF52-B37859DB6D68}"/>
              </a:ext>
            </a:extLst>
          </p:cNvPr>
          <p:cNvSpPr txBox="1">
            <a:spLocks noChangeArrowheads="1"/>
          </p:cNvSpPr>
          <p:nvPr/>
        </p:nvSpPr>
        <p:spPr bwMode="auto">
          <a:xfrm>
            <a:off x="425916" y="620688"/>
            <a:ext cx="601829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00000"/>
                </a:solidFill>
              </a:rPr>
              <a:t>哈夫曼树应用</a:t>
            </a:r>
            <a:r>
              <a:rPr lang="en-US" altLang="zh-CN" b="1" dirty="0">
                <a:solidFill>
                  <a:srgbClr val="C00000"/>
                </a:solidFill>
              </a:rPr>
              <a:t>—</a:t>
            </a:r>
            <a:r>
              <a:rPr lang="zh-CN" altLang="en-US" b="1" dirty="0">
                <a:solidFill>
                  <a:srgbClr val="C00000"/>
                </a:solidFill>
              </a:rPr>
              <a:t>最优编码（</a:t>
            </a:r>
            <a:r>
              <a:rPr lang="en-US" altLang="zh-CN" b="1" dirty="0">
                <a:solidFill>
                  <a:srgbClr val="C00000"/>
                </a:solidFill>
              </a:rPr>
              <a:t>Huffman</a:t>
            </a:r>
            <a:r>
              <a:rPr lang="zh-CN" altLang="en-US" b="1" dirty="0">
                <a:solidFill>
                  <a:srgbClr val="C00000"/>
                </a:solidFill>
              </a:rPr>
              <a:t>编码）</a:t>
            </a:r>
          </a:p>
        </p:txBody>
      </p:sp>
      <p:sp>
        <p:nvSpPr>
          <p:cNvPr id="68611" name="Text Box 3">
            <a:extLst>
              <a:ext uri="{FF2B5EF4-FFF2-40B4-BE49-F238E27FC236}">
                <a16:creationId xmlns:a16="http://schemas.microsoft.com/office/drawing/2014/main" id="{782F399C-289C-4184-A39F-4527A123E9E4}"/>
              </a:ext>
            </a:extLst>
          </p:cNvPr>
          <p:cNvSpPr txBox="1">
            <a:spLocks noChangeArrowheads="1"/>
          </p:cNvSpPr>
          <p:nvPr/>
        </p:nvSpPr>
        <p:spPr bwMode="auto">
          <a:xfrm>
            <a:off x="313433" y="1197124"/>
            <a:ext cx="200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rPr>
              <a:t>问题的提出：</a:t>
            </a:r>
          </a:p>
        </p:txBody>
      </p:sp>
      <p:grpSp>
        <p:nvGrpSpPr>
          <p:cNvPr id="68612" name="Group 12">
            <a:extLst>
              <a:ext uri="{FF2B5EF4-FFF2-40B4-BE49-F238E27FC236}">
                <a16:creationId xmlns:a16="http://schemas.microsoft.com/office/drawing/2014/main" id="{63582F8C-9C97-434F-9046-97C09A150665}"/>
              </a:ext>
            </a:extLst>
          </p:cNvPr>
          <p:cNvGrpSpPr>
            <a:grpSpLocks/>
          </p:cNvGrpSpPr>
          <p:nvPr/>
        </p:nvGrpSpPr>
        <p:grpSpPr bwMode="auto">
          <a:xfrm>
            <a:off x="621408" y="5234136"/>
            <a:ext cx="7038975" cy="1219200"/>
            <a:chOff x="903" y="816"/>
            <a:chExt cx="4434" cy="768"/>
          </a:xfrm>
        </p:grpSpPr>
        <p:grpSp>
          <p:nvGrpSpPr>
            <p:cNvPr id="124935" name="Group 7">
              <a:extLst>
                <a:ext uri="{FF2B5EF4-FFF2-40B4-BE49-F238E27FC236}">
                  <a16:creationId xmlns:a16="http://schemas.microsoft.com/office/drawing/2014/main" id="{71BADDC1-12B3-498C-A124-6DC6AFC02EEA}"/>
                </a:ext>
              </a:extLst>
            </p:cNvPr>
            <p:cNvGrpSpPr>
              <a:grpSpLocks/>
            </p:cNvGrpSpPr>
            <p:nvPr/>
          </p:nvGrpSpPr>
          <p:grpSpPr bwMode="auto">
            <a:xfrm>
              <a:off x="903" y="816"/>
              <a:ext cx="2691" cy="702"/>
              <a:chOff x="894" y="816"/>
              <a:chExt cx="2691" cy="702"/>
            </a:xfrm>
          </p:grpSpPr>
          <p:sp>
            <p:nvSpPr>
              <p:cNvPr id="124939" name="Text Box 4">
                <a:extLst>
                  <a:ext uri="{FF2B5EF4-FFF2-40B4-BE49-F238E27FC236}">
                    <a16:creationId xmlns:a16="http://schemas.microsoft.com/office/drawing/2014/main" id="{14946468-2EF6-4228-A78D-6DDD088D77C8}"/>
                  </a:ext>
                </a:extLst>
              </p:cNvPr>
              <p:cNvSpPr txBox="1">
                <a:spLocks noChangeArrowheads="1"/>
              </p:cNvSpPr>
              <p:nvPr/>
            </p:nvSpPr>
            <p:spPr bwMode="auto">
              <a:xfrm>
                <a:off x="894" y="1069"/>
                <a:ext cx="16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编码（如电报码）</a:t>
                </a:r>
              </a:p>
            </p:txBody>
          </p:sp>
          <p:sp>
            <p:nvSpPr>
              <p:cNvPr id="124940" name="Text Box 5">
                <a:extLst>
                  <a:ext uri="{FF2B5EF4-FFF2-40B4-BE49-F238E27FC236}">
                    <a16:creationId xmlns:a16="http://schemas.microsoft.com/office/drawing/2014/main" id="{143BEFD8-3ABE-4EC7-BD55-9811BD0666A9}"/>
                  </a:ext>
                </a:extLst>
              </p:cNvPr>
              <p:cNvSpPr txBox="1">
                <a:spLocks noChangeArrowheads="1"/>
              </p:cNvSpPr>
              <p:nvPr/>
            </p:nvSpPr>
            <p:spPr bwMode="auto">
              <a:xfrm>
                <a:off x="2511" y="816"/>
                <a:ext cx="1074"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a:t>等长编码</a:t>
                </a:r>
              </a:p>
              <a:p>
                <a:pPr eaLnBrk="1" hangingPunct="1">
                  <a:lnSpc>
                    <a:spcPct val="140000"/>
                  </a:lnSpc>
                </a:pPr>
                <a:r>
                  <a:rPr lang="zh-CN" altLang="en-US" b="1"/>
                  <a:t>不等长编码</a:t>
                </a:r>
              </a:p>
            </p:txBody>
          </p:sp>
          <p:sp>
            <p:nvSpPr>
              <p:cNvPr id="124941" name="AutoShape 6">
                <a:extLst>
                  <a:ext uri="{FF2B5EF4-FFF2-40B4-BE49-F238E27FC236}">
                    <a16:creationId xmlns:a16="http://schemas.microsoft.com/office/drawing/2014/main" id="{F9AC49EE-531C-49B1-9E82-376878900EEE}"/>
                  </a:ext>
                </a:extLst>
              </p:cNvPr>
              <p:cNvSpPr>
                <a:spLocks/>
              </p:cNvSpPr>
              <p:nvPr/>
            </p:nvSpPr>
            <p:spPr bwMode="auto">
              <a:xfrm>
                <a:off x="2448" y="1072"/>
                <a:ext cx="96" cy="288"/>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24936" name="Text Box 8">
              <a:extLst>
                <a:ext uri="{FF2B5EF4-FFF2-40B4-BE49-F238E27FC236}">
                  <a16:creationId xmlns:a16="http://schemas.microsoft.com/office/drawing/2014/main" id="{BA3EACEE-3631-4ECA-A81A-8841CEEA8A4C}"/>
                </a:ext>
              </a:extLst>
            </p:cNvPr>
            <p:cNvSpPr txBox="1">
              <a:spLocks noChangeArrowheads="1"/>
            </p:cNvSpPr>
            <p:nvPr/>
          </p:nvSpPr>
          <p:spPr bwMode="auto">
            <a:xfrm>
              <a:off x="3792" y="1085"/>
              <a:ext cx="5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特点</a:t>
              </a:r>
              <a:r>
                <a:rPr lang="en-US" altLang="zh-CN" b="1"/>
                <a:t>:</a:t>
              </a:r>
            </a:p>
          </p:txBody>
        </p:sp>
        <p:sp>
          <p:nvSpPr>
            <p:cNvPr id="124937" name="Text Box 10">
              <a:extLst>
                <a:ext uri="{FF2B5EF4-FFF2-40B4-BE49-F238E27FC236}">
                  <a16:creationId xmlns:a16="http://schemas.microsoft.com/office/drawing/2014/main" id="{ADE3496C-D364-4C6D-85EC-29D333999BB3}"/>
                </a:ext>
              </a:extLst>
            </p:cNvPr>
            <p:cNvSpPr txBox="1">
              <a:spLocks noChangeArrowheads="1"/>
            </p:cNvSpPr>
            <p:nvPr/>
          </p:nvSpPr>
          <p:spPr bwMode="auto">
            <a:xfrm>
              <a:off x="4455" y="836"/>
              <a:ext cx="882"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编码长度</a:t>
              </a:r>
            </a:p>
            <a:p>
              <a:pPr eaLnBrk="1" hangingPunct="1"/>
              <a:r>
                <a:rPr lang="zh-CN" altLang="en-US" b="1"/>
                <a:t>译码速度</a:t>
              </a:r>
            </a:p>
            <a:p>
              <a:pPr eaLnBrk="1" hangingPunct="1"/>
              <a:r>
                <a:rPr lang="zh-CN" altLang="en-US" b="1"/>
                <a:t>传输速度</a:t>
              </a:r>
            </a:p>
          </p:txBody>
        </p:sp>
        <p:sp>
          <p:nvSpPr>
            <p:cNvPr id="124938" name="AutoShape 11">
              <a:extLst>
                <a:ext uri="{FF2B5EF4-FFF2-40B4-BE49-F238E27FC236}">
                  <a16:creationId xmlns:a16="http://schemas.microsoft.com/office/drawing/2014/main" id="{E85DAF1F-5EC6-4989-BA30-B62DDEDACCCE}"/>
                </a:ext>
              </a:extLst>
            </p:cNvPr>
            <p:cNvSpPr>
              <a:spLocks/>
            </p:cNvSpPr>
            <p:nvPr/>
          </p:nvSpPr>
          <p:spPr bwMode="auto">
            <a:xfrm>
              <a:off x="4416" y="976"/>
              <a:ext cx="48" cy="480"/>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pic>
        <p:nvPicPr>
          <p:cNvPr id="49" name="Picture 2">
            <a:extLst>
              <a:ext uri="{FF2B5EF4-FFF2-40B4-BE49-F238E27FC236}">
                <a16:creationId xmlns:a16="http://schemas.microsoft.com/office/drawing/2014/main" id="{767D0A9F-482A-4BF3-9F5E-65AC7EE61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58" y="1219349"/>
            <a:ext cx="619125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Box 1">
            <a:extLst>
              <a:ext uri="{FF2B5EF4-FFF2-40B4-BE49-F238E27FC236}">
                <a16:creationId xmlns:a16="http://schemas.microsoft.com/office/drawing/2014/main" id="{8E931F08-237D-4ACE-99B0-83A9B687A85C}"/>
              </a:ext>
            </a:extLst>
          </p:cNvPr>
          <p:cNvSpPr txBox="1">
            <a:spLocks noChangeArrowheads="1"/>
          </p:cNvSpPr>
          <p:nvPr/>
        </p:nvSpPr>
        <p:spPr bwMode="auto">
          <a:xfrm>
            <a:off x="478533" y="2154386"/>
            <a:ext cx="14319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t>哈 </a:t>
            </a:r>
            <a:r>
              <a:rPr lang="en-US" altLang="zh-CN" sz="1800"/>
              <a:t>2594</a:t>
            </a:r>
          </a:p>
          <a:p>
            <a:r>
              <a:rPr lang="zh-CN" altLang="en-US"/>
              <a:t>尔 </a:t>
            </a:r>
            <a:r>
              <a:rPr lang="en-US" altLang="zh-CN" sz="1800"/>
              <a:t>2291</a:t>
            </a:r>
          </a:p>
          <a:p>
            <a:r>
              <a:rPr lang="zh-CN" altLang="en-US"/>
              <a:t>滨 </a:t>
            </a:r>
            <a:r>
              <a:rPr lang="en-US" altLang="zh-CN" sz="1800"/>
              <a:t>1785</a:t>
            </a:r>
          </a:p>
          <a:p>
            <a:r>
              <a:rPr lang="zh-CN" altLang="en-US"/>
              <a:t>工 </a:t>
            </a:r>
            <a:r>
              <a:rPr lang="en-US" altLang="zh-CN" sz="1800"/>
              <a:t>2504</a:t>
            </a:r>
          </a:p>
          <a:p>
            <a:r>
              <a:rPr lang="zh-CN" altLang="en-US"/>
              <a:t>业 </a:t>
            </a:r>
            <a:r>
              <a:rPr lang="en-US" altLang="zh-CN" sz="1800"/>
              <a:t>5024</a:t>
            </a:r>
          </a:p>
          <a:p>
            <a:r>
              <a:rPr lang="zh-CN" altLang="en-US"/>
              <a:t>大 </a:t>
            </a:r>
            <a:r>
              <a:rPr lang="en-US" altLang="zh-CN" sz="1800"/>
              <a:t>2083</a:t>
            </a:r>
          </a:p>
          <a:p>
            <a:r>
              <a:rPr lang="zh-CN" altLang="en-US"/>
              <a:t>学 </a:t>
            </a:r>
            <a:r>
              <a:rPr lang="en-US" altLang="zh-CN" sz="1800"/>
              <a:t>4907</a:t>
            </a:r>
          </a:p>
        </p:txBody>
      </p:sp>
    </p:spTree>
    <p:extLst>
      <p:ext uri="{BB962C8B-B14F-4D97-AF65-F5344CB8AC3E}">
        <p14:creationId xmlns:p14="http://schemas.microsoft.com/office/powerpoint/2010/main" val="290155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94FDFC-8D73-43B5-9C62-8E59247964E9}"/>
              </a:ext>
            </a:extLst>
          </p:cNvPr>
          <p:cNvSpPr txBox="1"/>
          <p:nvPr/>
        </p:nvSpPr>
        <p:spPr>
          <a:xfrm>
            <a:off x="251520" y="691359"/>
            <a:ext cx="8640960" cy="830997"/>
          </a:xfrm>
          <a:prstGeom prst="rect">
            <a:avLst/>
          </a:prstGeom>
          <a:noFill/>
        </p:spPr>
        <p:txBody>
          <a:bodyPr wrap="square" rtlCol="0">
            <a:spAutoFit/>
          </a:bodyPr>
          <a:lstStyle/>
          <a:p>
            <a:r>
              <a:rPr lang="zh-CN" altLang="en-US" b="1" dirty="0">
                <a:latin typeface="+mn-lt"/>
                <a:ea typeface="+mn-ea"/>
              </a:rPr>
              <a:t>哈夫曼树可用来选择字符的最佳编码，实现字符编码平均长度最短的字符编码。</a:t>
            </a:r>
          </a:p>
        </p:txBody>
      </p:sp>
      <p:graphicFrame>
        <p:nvGraphicFramePr>
          <p:cNvPr id="3" name="表格 2">
            <a:extLst>
              <a:ext uri="{FF2B5EF4-FFF2-40B4-BE49-F238E27FC236}">
                <a16:creationId xmlns:a16="http://schemas.microsoft.com/office/drawing/2014/main" id="{392F4CF6-5505-4AAE-9ADA-B077E8A8B51A}"/>
              </a:ext>
            </a:extLst>
          </p:cNvPr>
          <p:cNvGraphicFramePr>
            <a:graphicFrameLocks noGrp="1"/>
          </p:cNvGraphicFramePr>
          <p:nvPr>
            <p:extLst>
              <p:ext uri="{D42A27DB-BD31-4B8C-83A1-F6EECF244321}">
                <p14:modId xmlns:p14="http://schemas.microsoft.com/office/powerpoint/2010/main" val="574065344"/>
              </p:ext>
            </p:extLst>
          </p:nvPr>
        </p:nvGraphicFramePr>
        <p:xfrm>
          <a:off x="951592" y="3356992"/>
          <a:ext cx="4520408" cy="2773680"/>
        </p:xfrm>
        <a:graphic>
          <a:graphicData uri="http://schemas.openxmlformats.org/drawingml/2006/table">
            <a:tbl>
              <a:tblPr firstRow="1" bandRow="1">
                <a:tableStyleId>{5C22544A-7EE6-4342-B048-85BDC9FD1C3A}</a:tableStyleId>
              </a:tblPr>
              <a:tblGrid>
                <a:gridCol w="1130102">
                  <a:extLst>
                    <a:ext uri="{9D8B030D-6E8A-4147-A177-3AD203B41FA5}">
                      <a16:colId xmlns:a16="http://schemas.microsoft.com/office/drawing/2014/main" val="633536337"/>
                    </a:ext>
                  </a:extLst>
                </a:gridCol>
                <a:gridCol w="1130102">
                  <a:extLst>
                    <a:ext uri="{9D8B030D-6E8A-4147-A177-3AD203B41FA5}">
                      <a16:colId xmlns:a16="http://schemas.microsoft.com/office/drawing/2014/main" val="1596291638"/>
                    </a:ext>
                  </a:extLst>
                </a:gridCol>
                <a:gridCol w="1130102">
                  <a:extLst>
                    <a:ext uri="{9D8B030D-6E8A-4147-A177-3AD203B41FA5}">
                      <a16:colId xmlns:a16="http://schemas.microsoft.com/office/drawing/2014/main" val="1055534577"/>
                    </a:ext>
                  </a:extLst>
                </a:gridCol>
                <a:gridCol w="1130102">
                  <a:extLst>
                    <a:ext uri="{9D8B030D-6E8A-4147-A177-3AD203B41FA5}">
                      <a16:colId xmlns:a16="http://schemas.microsoft.com/office/drawing/2014/main" val="434188530"/>
                    </a:ext>
                  </a:extLst>
                </a:gridCol>
              </a:tblGrid>
              <a:tr h="370840">
                <a:tc gridSpan="4">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表</a:t>
                      </a: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3-3 </a:t>
                      </a: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两种编码</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4378655"/>
                  </a:ext>
                </a:extLst>
              </a:tr>
              <a:tr h="370840">
                <a:tc>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字符</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概率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code1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code2</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311043"/>
                  </a:ext>
                </a:extLst>
              </a:tr>
              <a:tr h="11836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a</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0.12</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425346"/>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b</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0.40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688145"/>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0.15</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399673"/>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d</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0.08</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651468"/>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e</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0.25</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100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024684"/>
                  </a:ext>
                </a:extLst>
              </a:tr>
            </a:tbl>
          </a:graphicData>
        </a:graphic>
      </p:graphicFrame>
      <p:sp>
        <p:nvSpPr>
          <p:cNvPr id="6" name="文本框 5">
            <a:extLst>
              <a:ext uri="{FF2B5EF4-FFF2-40B4-BE49-F238E27FC236}">
                <a16:creationId xmlns:a16="http://schemas.microsoft.com/office/drawing/2014/main" id="{429D801E-F2B4-44D5-A04F-233C66F60FC6}"/>
              </a:ext>
            </a:extLst>
          </p:cNvPr>
          <p:cNvSpPr txBox="1"/>
          <p:nvPr/>
        </p:nvSpPr>
        <p:spPr>
          <a:xfrm>
            <a:off x="251520" y="1556004"/>
            <a:ext cx="8712968" cy="1569660"/>
          </a:xfrm>
          <a:prstGeom prst="rect">
            <a:avLst/>
          </a:prstGeom>
          <a:noFill/>
        </p:spPr>
        <p:txBody>
          <a:bodyPr wrap="square" rtlCol="0">
            <a:spAutoFit/>
          </a:bodyPr>
          <a:lstStyle/>
          <a:p>
            <a:pPr algn="just"/>
            <a:r>
              <a:rPr lang="zh-CN" altLang="en-US" b="1" dirty="0">
                <a:latin typeface="+mn-lt"/>
                <a:ea typeface="+mn-ea"/>
              </a:rPr>
              <a:t>例如：消息由</a:t>
            </a:r>
            <a:r>
              <a:rPr lang="en-US" altLang="zh-CN" b="1" dirty="0">
                <a:latin typeface="+mn-lt"/>
                <a:ea typeface="+mn-ea"/>
              </a:rPr>
              <a:t>(a</a:t>
            </a:r>
            <a:r>
              <a:rPr lang="zh-CN" altLang="en-US" b="1" dirty="0">
                <a:latin typeface="+mn-lt"/>
                <a:ea typeface="+mn-ea"/>
              </a:rPr>
              <a:t>、</a:t>
            </a:r>
            <a:r>
              <a:rPr lang="en-US" altLang="zh-CN" b="1" dirty="0">
                <a:latin typeface="+mn-lt"/>
                <a:ea typeface="+mn-ea"/>
              </a:rPr>
              <a:t>b</a:t>
            </a:r>
            <a:r>
              <a:rPr lang="zh-CN" altLang="en-US" b="1" dirty="0">
                <a:latin typeface="+mn-lt"/>
                <a:ea typeface="+mn-ea"/>
              </a:rPr>
              <a:t>、</a:t>
            </a:r>
            <a:r>
              <a:rPr lang="en-US" altLang="zh-CN" b="1" dirty="0">
                <a:latin typeface="+mn-lt"/>
                <a:ea typeface="+mn-ea"/>
              </a:rPr>
              <a:t>c</a:t>
            </a:r>
            <a:r>
              <a:rPr lang="zh-CN" altLang="en-US" b="1" dirty="0">
                <a:latin typeface="+mn-lt"/>
                <a:ea typeface="+mn-ea"/>
              </a:rPr>
              <a:t>、</a:t>
            </a:r>
            <a:r>
              <a:rPr lang="en-US" altLang="zh-CN" b="1" dirty="0">
                <a:latin typeface="+mn-lt"/>
                <a:ea typeface="+mn-ea"/>
              </a:rPr>
              <a:t>d</a:t>
            </a:r>
            <a:r>
              <a:rPr lang="zh-CN" altLang="en-US" b="1" dirty="0">
                <a:latin typeface="+mn-lt"/>
                <a:ea typeface="+mn-ea"/>
              </a:rPr>
              <a:t>、</a:t>
            </a:r>
            <a:r>
              <a:rPr lang="en-US" altLang="zh-CN" b="1" dirty="0">
                <a:latin typeface="+mn-lt"/>
                <a:ea typeface="+mn-ea"/>
              </a:rPr>
              <a:t>e)5</a:t>
            </a:r>
            <a:r>
              <a:rPr lang="zh-CN" altLang="en-US" b="1" dirty="0">
                <a:latin typeface="+mn-lt"/>
                <a:ea typeface="+mn-ea"/>
              </a:rPr>
              <a:t>个字符组成，已知各字符出现的概率分别为</a:t>
            </a:r>
            <a:r>
              <a:rPr lang="en-US" altLang="zh-CN" b="1" dirty="0">
                <a:latin typeface="+mn-lt"/>
                <a:ea typeface="+mn-ea"/>
              </a:rPr>
              <a:t>(0.12</a:t>
            </a:r>
            <a:r>
              <a:rPr lang="zh-CN" altLang="en-US" b="1" dirty="0">
                <a:latin typeface="+mn-lt"/>
                <a:ea typeface="+mn-ea"/>
              </a:rPr>
              <a:t>、</a:t>
            </a:r>
            <a:r>
              <a:rPr lang="en-US" altLang="zh-CN" b="1" dirty="0">
                <a:latin typeface="+mn-lt"/>
                <a:ea typeface="+mn-ea"/>
              </a:rPr>
              <a:t>0.40</a:t>
            </a:r>
            <a:r>
              <a:rPr lang="zh-CN" altLang="en-US" b="1" dirty="0">
                <a:latin typeface="+mn-lt"/>
                <a:ea typeface="+mn-ea"/>
              </a:rPr>
              <a:t>、</a:t>
            </a:r>
            <a:r>
              <a:rPr lang="en-US" altLang="zh-CN" b="1" dirty="0">
                <a:latin typeface="+mn-lt"/>
                <a:ea typeface="+mn-ea"/>
              </a:rPr>
              <a:t>0.15</a:t>
            </a:r>
            <a:r>
              <a:rPr lang="zh-CN" altLang="en-US" b="1" dirty="0">
                <a:latin typeface="+mn-lt"/>
                <a:ea typeface="+mn-ea"/>
              </a:rPr>
              <a:t>、</a:t>
            </a:r>
            <a:r>
              <a:rPr lang="en-US" altLang="zh-CN" b="1" dirty="0">
                <a:latin typeface="+mn-lt"/>
                <a:ea typeface="+mn-ea"/>
              </a:rPr>
              <a:t>0.08</a:t>
            </a:r>
            <a:r>
              <a:rPr lang="zh-CN" altLang="en-US" b="1" dirty="0">
                <a:latin typeface="+mn-lt"/>
                <a:ea typeface="+mn-ea"/>
              </a:rPr>
              <a:t>、</a:t>
            </a:r>
            <a:r>
              <a:rPr lang="en-US" altLang="zh-CN" b="1" dirty="0">
                <a:latin typeface="+mn-lt"/>
                <a:ea typeface="+mn-ea"/>
              </a:rPr>
              <a:t>0.25)</a:t>
            </a:r>
            <a:r>
              <a:rPr lang="zh-CN" altLang="en-US" b="1" dirty="0">
                <a:latin typeface="+mn-lt"/>
                <a:ea typeface="+mn-ea"/>
              </a:rPr>
              <a:t>。</a:t>
            </a:r>
            <a:endParaRPr lang="en-US" altLang="zh-CN" b="1" dirty="0">
              <a:latin typeface="+mn-lt"/>
              <a:ea typeface="+mn-ea"/>
            </a:endParaRPr>
          </a:p>
          <a:p>
            <a:pPr algn="just"/>
            <a:r>
              <a:rPr lang="en-US" altLang="zh-CN" b="1" dirty="0">
                <a:latin typeface="+mn-lt"/>
                <a:ea typeface="+mn-ea"/>
              </a:rPr>
              <a:t>      </a:t>
            </a:r>
            <a:r>
              <a:rPr lang="zh-CN" altLang="en-US" b="1" dirty="0">
                <a:latin typeface="+mn-lt"/>
                <a:ea typeface="+mn-ea"/>
              </a:rPr>
              <a:t>现用一个二进制数字串对每个字符进行编码，使任意一个字符的编码不会是任何其他字符编码的前缀，满足“前缀性”。</a:t>
            </a:r>
          </a:p>
        </p:txBody>
      </p:sp>
      <p:sp>
        <p:nvSpPr>
          <p:cNvPr id="7" name="文本框 6">
            <a:extLst>
              <a:ext uri="{FF2B5EF4-FFF2-40B4-BE49-F238E27FC236}">
                <a16:creationId xmlns:a16="http://schemas.microsoft.com/office/drawing/2014/main" id="{9E5AAFB5-F9B1-4499-9604-232068DB1CCC}"/>
              </a:ext>
            </a:extLst>
          </p:cNvPr>
          <p:cNvSpPr txBox="1"/>
          <p:nvPr/>
        </p:nvSpPr>
        <p:spPr>
          <a:xfrm>
            <a:off x="5942250" y="3812150"/>
            <a:ext cx="2662198" cy="1938992"/>
          </a:xfrm>
          <a:prstGeom prst="rect">
            <a:avLst/>
          </a:prstGeom>
          <a:noFill/>
        </p:spPr>
        <p:txBody>
          <a:bodyPr wrap="square" rtlCol="0">
            <a:spAutoFit/>
          </a:bodyPr>
          <a:lstStyle/>
          <a:p>
            <a:r>
              <a:rPr lang="zh-CN" altLang="en-US" sz="2000" b="1" dirty="0">
                <a:latin typeface="+mn-lt"/>
                <a:ea typeface="+mn-ea"/>
                <a:cs typeface="Times New Roman" panose="02020603050405020304" pitchFamily="18" charset="0"/>
              </a:rPr>
              <a:t>例如：</a:t>
            </a:r>
            <a:endParaRPr lang="en-US" altLang="zh-CN" sz="2000" b="1" dirty="0">
              <a:latin typeface="+mn-lt"/>
              <a:ea typeface="+mn-ea"/>
              <a:cs typeface="Times New Roman" panose="02020603050405020304" pitchFamily="18" charset="0"/>
            </a:endParaRPr>
          </a:p>
          <a:p>
            <a:r>
              <a:rPr lang="zh-CN" altLang="en-US" sz="2000" b="1" dirty="0">
                <a:latin typeface="+mn-lt"/>
                <a:ea typeface="+mn-ea"/>
                <a:cs typeface="Times New Roman" panose="02020603050405020304" pitchFamily="18" charset="0"/>
              </a:rPr>
              <a:t>二进制串</a:t>
            </a:r>
            <a:r>
              <a:rPr lang="en-US" altLang="zh-CN" sz="2000" b="1" dirty="0">
                <a:latin typeface="+mn-lt"/>
                <a:ea typeface="+mn-ea"/>
                <a:cs typeface="Times New Roman" panose="02020603050405020304" pitchFamily="18" charset="0"/>
              </a:rPr>
              <a:t>001010011</a:t>
            </a:r>
          </a:p>
          <a:p>
            <a:r>
              <a:rPr lang="zh-CN" altLang="en-US" sz="2000" b="1" dirty="0">
                <a:latin typeface="+mn-lt"/>
                <a:ea typeface="+mn-ea"/>
                <a:cs typeface="Times New Roman" panose="02020603050405020304" pitchFamily="18" charset="0"/>
              </a:rPr>
              <a:t>按</a:t>
            </a:r>
            <a:r>
              <a:rPr lang="en-US" altLang="zh-CN" sz="2000" b="1" dirty="0">
                <a:latin typeface="+mn-lt"/>
                <a:ea typeface="+mn-ea"/>
                <a:cs typeface="Times New Roman" panose="02020603050405020304" pitchFamily="18" charset="0"/>
              </a:rPr>
              <a:t>code1</a:t>
            </a:r>
            <a:r>
              <a:rPr lang="zh-CN" altLang="en-US" sz="2000" b="1" dirty="0">
                <a:latin typeface="+mn-lt"/>
                <a:ea typeface="+mn-ea"/>
                <a:cs typeface="Times New Roman" panose="02020603050405020304" pitchFamily="18" charset="0"/>
              </a:rPr>
              <a:t>编码：</a:t>
            </a:r>
            <a:r>
              <a:rPr lang="en-US" altLang="zh-CN" sz="2000" b="1" dirty="0" err="1">
                <a:latin typeface="+mn-lt"/>
                <a:ea typeface="+mn-ea"/>
                <a:cs typeface="Times New Roman" panose="02020603050405020304" pitchFamily="18" charset="0"/>
              </a:rPr>
              <a:t>bcd</a:t>
            </a:r>
            <a:endParaRPr lang="en-US" altLang="zh-CN" sz="2000" b="1" dirty="0">
              <a:latin typeface="+mn-lt"/>
              <a:ea typeface="+mn-ea"/>
              <a:cs typeface="Times New Roman" panose="02020603050405020304" pitchFamily="18" charset="0"/>
            </a:endParaRPr>
          </a:p>
          <a:p>
            <a:endParaRPr lang="en-US" altLang="zh-CN" sz="2000" b="1" dirty="0">
              <a:latin typeface="+mn-lt"/>
              <a:ea typeface="+mn-ea"/>
              <a:cs typeface="Times New Roman" panose="02020603050405020304" pitchFamily="18" charset="0"/>
            </a:endParaRPr>
          </a:p>
          <a:p>
            <a:r>
              <a:rPr lang="zh-CN" altLang="en-US" sz="2000" b="1" dirty="0">
                <a:latin typeface="+mn-lt"/>
                <a:ea typeface="+mn-ea"/>
                <a:cs typeface="Times New Roman" panose="02020603050405020304" pitchFamily="18" charset="0"/>
              </a:rPr>
              <a:t>二进制串</a:t>
            </a:r>
            <a:r>
              <a:rPr lang="en-US" altLang="zh-CN" sz="2000" b="1" dirty="0">
                <a:latin typeface="+mn-lt"/>
                <a:ea typeface="+mn-ea"/>
                <a:cs typeface="Times New Roman" panose="02020603050405020304" pitchFamily="18" charset="0"/>
              </a:rPr>
              <a:t>1101001</a:t>
            </a:r>
          </a:p>
          <a:p>
            <a:r>
              <a:rPr lang="zh-CN" altLang="en-US" sz="2000" b="1" dirty="0">
                <a:latin typeface="+mn-lt"/>
                <a:ea typeface="+mn-ea"/>
                <a:cs typeface="Times New Roman" panose="02020603050405020304" pitchFamily="18" charset="0"/>
              </a:rPr>
              <a:t>按</a:t>
            </a:r>
            <a:r>
              <a:rPr lang="en-US" altLang="zh-CN" sz="2000" b="1" dirty="0">
                <a:latin typeface="+mn-lt"/>
                <a:ea typeface="+mn-ea"/>
                <a:cs typeface="Times New Roman" panose="02020603050405020304" pitchFamily="18" charset="0"/>
              </a:rPr>
              <a:t>code2</a:t>
            </a:r>
            <a:r>
              <a:rPr lang="zh-CN" altLang="en-US" sz="2000" b="1" dirty="0">
                <a:latin typeface="+mn-lt"/>
                <a:ea typeface="+mn-ea"/>
                <a:cs typeface="Times New Roman" panose="02020603050405020304" pitchFamily="18" charset="0"/>
              </a:rPr>
              <a:t>编码：</a:t>
            </a:r>
            <a:r>
              <a:rPr lang="en-US" altLang="zh-CN" sz="2000" b="1" dirty="0" err="1">
                <a:latin typeface="+mn-lt"/>
                <a:ea typeface="+mn-ea"/>
                <a:cs typeface="Times New Roman" panose="02020603050405020304" pitchFamily="18" charset="0"/>
              </a:rPr>
              <a:t>bcd</a:t>
            </a:r>
            <a:endParaRPr lang="zh-CN" altLang="en-US" sz="2000"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27920761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接连接符 87">
            <a:extLst>
              <a:ext uri="{FF2B5EF4-FFF2-40B4-BE49-F238E27FC236}">
                <a16:creationId xmlns:a16="http://schemas.microsoft.com/office/drawing/2014/main" id="{D2BA5B2B-20EF-4FB1-A9AF-637FFBC6DFAB}"/>
              </a:ext>
            </a:extLst>
          </p:cNvPr>
          <p:cNvCxnSpPr>
            <a:cxnSpLocks/>
            <a:stCxn id="77" idx="5"/>
            <a:endCxn id="87" idx="0"/>
          </p:cNvCxnSpPr>
          <p:nvPr/>
        </p:nvCxnSpPr>
        <p:spPr>
          <a:xfrm>
            <a:off x="6078376" y="2216473"/>
            <a:ext cx="1013624" cy="1077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D828341-CDE3-4F1D-A1B8-4E0057D36C8D}"/>
              </a:ext>
            </a:extLst>
          </p:cNvPr>
          <p:cNvCxnSpPr>
            <a:cxnSpLocks/>
            <a:stCxn id="6" idx="3"/>
            <a:endCxn id="15" idx="0"/>
          </p:cNvCxnSpPr>
          <p:nvPr/>
        </p:nvCxnSpPr>
        <p:spPr>
          <a:xfrm flipH="1">
            <a:off x="2729016" y="2713717"/>
            <a:ext cx="326164" cy="9402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25E4728-5529-45E5-BB93-4DAECB560FD2}"/>
              </a:ext>
            </a:extLst>
          </p:cNvPr>
          <p:cNvCxnSpPr>
            <a:cxnSpLocks/>
            <a:stCxn id="5" idx="3"/>
            <a:endCxn id="11" idx="7"/>
          </p:cNvCxnSpPr>
          <p:nvPr/>
        </p:nvCxnSpPr>
        <p:spPr>
          <a:xfrm flipH="1">
            <a:off x="1183820" y="2202251"/>
            <a:ext cx="1262670" cy="1464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E15825F-D85C-41BE-B682-9374E59F8178}"/>
              </a:ext>
            </a:extLst>
          </p:cNvPr>
          <p:cNvSpPr txBox="1"/>
          <p:nvPr/>
        </p:nvSpPr>
        <p:spPr>
          <a:xfrm>
            <a:off x="476853" y="563196"/>
            <a:ext cx="8127595" cy="1569660"/>
          </a:xfrm>
          <a:prstGeom prst="rect">
            <a:avLst/>
          </a:prstGeom>
          <a:noFill/>
        </p:spPr>
        <p:txBody>
          <a:bodyPr wrap="square" rtlCol="0">
            <a:spAutoFit/>
          </a:bodyPr>
          <a:lstStyle/>
          <a:p>
            <a:r>
              <a:rPr lang="zh-CN" altLang="en-US" b="1" dirty="0">
                <a:latin typeface="+mn-lt"/>
                <a:ea typeface="+mn-ea"/>
              </a:rPr>
              <a:t>将前缀编码看成是二叉树中的路径。</a:t>
            </a:r>
            <a:endParaRPr lang="en-US" altLang="zh-CN" b="1" dirty="0">
              <a:latin typeface="+mn-lt"/>
              <a:ea typeface="+mn-ea"/>
            </a:endParaRPr>
          </a:p>
          <a:p>
            <a:r>
              <a:rPr lang="zh-CN" altLang="en-US" b="1" dirty="0">
                <a:latin typeface="+mn-lt"/>
                <a:ea typeface="+mn-ea"/>
              </a:rPr>
              <a:t>每个结点的左分支附以</a:t>
            </a:r>
            <a:r>
              <a:rPr lang="en-US" altLang="zh-CN" b="1" dirty="0">
                <a:latin typeface="+mn-lt"/>
                <a:ea typeface="+mn-ea"/>
              </a:rPr>
              <a:t>0</a:t>
            </a:r>
            <a:r>
              <a:rPr lang="zh-CN" altLang="en-US" b="1" dirty="0">
                <a:latin typeface="+mn-lt"/>
                <a:ea typeface="+mn-ea"/>
              </a:rPr>
              <a:t>，右分支附以</a:t>
            </a:r>
            <a:r>
              <a:rPr lang="en-US" altLang="zh-CN" b="1" dirty="0">
                <a:latin typeface="+mn-lt"/>
                <a:ea typeface="+mn-ea"/>
              </a:rPr>
              <a:t>1</a:t>
            </a:r>
            <a:r>
              <a:rPr lang="zh-CN" altLang="en-US" b="1" dirty="0">
                <a:latin typeface="+mn-lt"/>
                <a:ea typeface="+mn-ea"/>
              </a:rPr>
              <a:t>，将字符作为叶结点的标号。从根结点到叶结点的路径上的</a:t>
            </a:r>
            <a:r>
              <a:rPr lang="en-US" altLang="zh-CN" b="1" dirty="0">
                <a:latin typeface="+mn-lt"/>
                <a:ea typeface="+mn-ea"/>
              </a:rPr>
              <a:t>0</a:t>
            </a:r>
            <a:r>
              <a:rPr lang="zh-CN" altLang="en-US" b="1" dirty="0">
                <a:latin typeface="+mn-lt"/>
                <a:ea typeface="+mn-ea"/>
              </a:rPr>
              <a:t>或</a:t>
            </a:r>
            <a:r>
              <a:rPr lang="en-US" altLang="zh-CN" b="1" dirty="0">
                <a:latin typeface="+mn-lt"/>
                <a:ea typeface="+mn-ea"/>
              </a:rPr>
              <a:t>1</a:t>
            </a:r>
            <a:r>
              <a:rPr lang="zh-CN" altLang="en-US" b="1" dirty="0">
                <a:latin typeface="+mn-lt"/>
                <a:ea typeface="+mn-ea"/>
              </a:rPr>
              <a:t>构成的序列就是相应字符的编码。</a:t>
            </a:r>
          </a:p>
        </p:txBody>
      </p:sp>
      <p:sp>
        <p:nvSpPr>
          <p:cNvPr id="5" name="椭圆 4">
            <a:extLst>
              <a:ext uri="{FF2B5EF4-FFF2-40B4-BE49-F238E27FC236}">
                <a16:creationId xmlns:a16="http://schemas.microsoft.com/office/drawing/2014/main" id="{3CD80930-5D2C-4811-8BAF-F32ACB35B853}"/>
              </a:ext>
            </a:extLst>
          </p:cNvPr>
          <p:cNvSpPr/>
          <p:nvPr/>
        </p:nvSpPr>
        <p:spPr>
          <a:xfrm>
            <a:off x="2433310" y="2125431"/>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椭圆 5">
            <a:extLst>
              <a:ext uri="{FF2B5EF4-FFF2-40B4-BE49-F238E27FC236}">
                <a16:creationId xmlns:a16="http://schemas.microsoft.com/office/drawing/2014/main" id="{F3F48B30-8BE5-42F8-98CA-0D37BE393D1B}"/>
              </a:ext>
            </a:extLst>
          </p:cNvPr>
          <p:cNvSpPr/>
          <p:nvPr/>
        </p:nvSpPr>
        <p:spPr>
          <a:xfrm>
            <a:off x="3042000" y="2636897"/>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椭圆 6">
            <a:extLst>
              <a:ext uri="{FF2B5EF4-FFF2-40B4-BE49-F238E27FC236}">
                <a16:creationId xmlns:a16="http://schemas.microsoft.com/office/drawing/2014/main" id="{6055B1A5-1074-4009-9F02-3554F81D0879}"/>
              </a:ext>
            </a:extLst>
          </p:cNvPr>
          <p:cNvSpPr/>
          <p:nvPr/>
        </p:nvSpPr>
        <p:spPr>
          <a:xfrm>
            <a:off x="1962000" y="2681897"/>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a:extLst>
              <a:ext uri="{FF2B5EF4-FFF2-40B4-BE49-F238E27FC236}">
                <a16:creationId xmlns:a16="http://schemas.microsoft.com/office/drawing/2014/main" id="{D842D0EC-2E4E-41F6-AFED-FBF36F5589F2}"/>
              </a:ext>
            </a:extLst>
          </p:cNvPr>
          <p:cNvSpPr/>
          <p:nvPr/>
        </p:nvSpPr>
        <p:spPr>
          <a:xfrm>
            <a:off x="1602000" y="311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椭圆 8">
            <a:extLst>
              <a:ext uri="{FF2B5EF4-FFF2-40B4-BE49-F238E27FC236}">
                <a16:creationId xmlns:a16="http://schemas.microsoft.com/office/drawing/2014/main" id="{BA357378-6981-4EC7-AFC8-F989FB5C7FF3}"/>
              </a:ext>
            </a:extLst>
          </p:cNvPr>
          <p:cNvSpPr/>
          <p:nvPr/>
        </p:nvSpPr>
        <p:spPr>
          <a:xfrm>
            <a:off x="2207927" y="3125726"/>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椭圆 9">
            <a:extLst>
              <a:ext uri="{FF2B5EF4-FFF2-40B4-BE49-F238E27FC236}">
                <a16:creationId xmlns:a16="http://schemas.microsoft.com/office/drawing/2014/main" id="{3E2D76AD-34C7-4F80-9511-74DFDAAF4E03}"/>
              </a:ext>
            </a:extLst>
          </p:cNvPr>
          <p:cNvSpPr/>
          <p:nvPr/>
        </p:nvSpPr>
        <p:spPr>
          <a:xfrm>
            <a:off x="2862000" y="3080726"/>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椭圆 10">
            <a:extLst>
              <a:ext uri="{FF2B5EF4-FFF2-40B4-BE49-F238E27FC236}">
                <a16:creationId xmlns:a16="http://schemas.microsoft.com/office/drawing/2014/main" id="{A783EC24-D5F1-438F-B327-E6F514CCE1BC}"/>
              </a:ext>
            </a:extLst>
          </p:cNvPr>
          <p:cNvSpPr/>
          <p:nvPr/>
        </p:nvSpPr>
        <p:spPr>
          <a:xfrm>
            <a:off x="1107000" y="365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椭圆 11">
            <a:extLst>
              <a:ext uri="{FF2B5EF4-FFF2-40B4-BE49-F238E27FC236}">
                <a16:creationId xmlns:a16="http://schemas.microsoft.com/office/drawing/2014/main" id="{C8D7AE3A-8A3E-41A4-84C7-3DE50681EF53}"/>
              </a:ext>
            </a:extLst>
          </p:cNvPr>
          <p:cNvSpPr/>
          <p:nvPr/>
        </p:nvSpPr>
        <p:spPr>
          <a:xfrm>
            <a:off x="1874793" y="3649438"/>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椭圆 12">
            <a:extLst>
              <a:ext uri="{FF2B5EF4-FFF2-40B4-BE49-F238E27FC236}">
                <a16:creationId xmlns:a16="http://schemas.microsoft.com/office/drawing/2014/main" id="{9B1704F7-794A-4025-BFD0-140DE7950EAA}"/>
              </a:ext>
            </a:extLst>
          </p:cNvPr>
          <p:cNvSpPr/>
          <p:nvPr/>
        </p:nvSpPr>
        <p:spPr>
          <a:xfrm>
            <a:off x="2457000" y="365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椭圆 13">
            <a:extLst>
              <a:ext uri="{FF2B5EF4-FFF2-40B4-BE49-F238E27FC236}">
                <a16:creationId xmlns:a16="http://schemas.microsoft.com/office/drawing/2014/main" id="{5C7A0C28-F50A-40CC-94CE-6D2D14F1FCDF}"/>
              </a:ext>
            </a:extLst>
          </p:cNvPr>
          <p:cNvSpPr/>
          <p:nvPr/>
        </p:nvSpPr>
        <p:spPr>
          <a:xfrm>
            <a:off x="2052000" y="365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椭圆 14">
            <a:extLst>
              <a:ext uri="{FF2B5EF4-FFF2-40B4-BE49-F238E27FC236}">
                <a16:creationId xmlns:a16="http://schemas.microsoft.com/office/drawing/2014/main" id="{20D6C801-AFFC-42E7-A5FD-F43C2AD0DABA}"/>
              </a:ext>
            </a:extLst>
          </p:cNvPr>
          <p:cNvSpPr/>
          <p:nvPr/>
        </p:nvSpPr>
        <p:spPr>
          <a:xfrm>
            <a:off x="2684016" y="365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连接符 25">
            <a:extLst>
              <a:ext uri="{FF2B5EF4-FFF2-40B4-BE49-F238E27FC236}">
                <a16:creationId xmlns:a16="http://schemas.microsoft.com/office/drawing/2014/main" id="{AE6B935E-29E9-42D8-ADCC-927F2CEF7DCD}"/>
              </a:ext>
            </a:extLst>
          </p:cNvPr>
          <p:cNvCxnSpPr>
            <a:cxnSpLocks/>
            <a:stCxn id="5" idx="5"/>
            <a:endCxn id="6" idx="1"/>
          </p:cNvCxnSpPr>
          <p:nvPr/>
        </p:nvCxnSpPr>
        <p:spPr>
          <a:xfrm>
            <a:off x="2510130" y="2202251"/>
            <a:ext cx="545050" cy="447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10538AE-D2B2-425A-A3CC-B23D1196180F}"/>
              </a:ext>
            </a:extLst>
          </p:cNvPr>
          <p:cNvCxnSpPr>
            <a:cxnSpLocks/>
            <a:stCxn id="7" idx="5"/>
            <a:endCxn id="9" idx="0"/>
          </p:cNvCxnSpPr>
          <p:nvPr/>
        </p:nvCxnSpPr>
        <p:spPr>
          <a:xfrm>
            <a:off x="2038820" y="2758717"/>
            <a:ext cx="214107" cy="367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EE9BE9-59B8-421A-8B25-A4BEF9AC0BC3}"/>
              </a:ext>
            </a:extLst>
          </p:cNvPr>
          <p:cNvCxnSpPr>
            <a:cxnSpLocks/>
            <a:endCxn id="14" idx="0"/>
          </p:cNvCxnSpPr>
          <p:nvPr/>
        </p:nvCxnSpPr>
        <p:spPr>
          <a:xfrm flipH="1">
            <a:off x="2097000" y="3215726"/>
            <a:ext cx="124108" cy="438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5BDB161-AC4D-43B0-B7C7-DD5AFE0D93DC}"/>
              </a:ext>
            </a:extLst>
          </p:cNvPr>
          <p:cNvCxnSpPr>
            <a:stCxn id="9" idx="4"/>
            <a:endCxn id="13" idx="1"/>
          </p:cNvCxnSpPr>
          <p:nvPr/>
        </p:nvCxnSpPr>
        <p:spPr>
          <a:xfrm>
            <a:off x="2252927" y="3215726"/>
            <a:ext cx="217253" cy="451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FA0F3E0-FA98-4CB6-AF57-9DA1ED2B098D}"/>
              </a:ext>
            </a:extLst>
          </p:cNvPr>
          <p:cNvCxnSpPr>
            <a:cxnSpLocks/>
            <a:stCxn id="8" idx="4"/>
            <a:endCxn id="12" idx="1"/>
          </p:cNvCxnSpPr>
          <p:nvPr/>
        </p:nvCxnSpPr>
        <p:spPr>
          <a:xfrm>
            <a:off x="1647000" y="3204000"/>
            <a:ext cx="240973" cy="45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1B289BB-54E4-4584-876E-34E8D945A5DF}"/>
              </a:ext>
            </a:extLst>
          </p:cNvPr>
          <p:cNvSpPr/>
          <p:nvPr/>
        </p:nvSpPr>
        <p:spPr>
          <a:xfrm>
            <a:off x="939871" y="3689668"/>
            <a:ext cx="1980029" cy="400110"/>
          </a:xfrm>
          <a:prstGeom prst="rect">
            <a:avLst/>
          </a:prstGeom>
        </p:spPr>
        <p:txBody>
          <a:bodyPr wrap="none">
            <a:spAutoFit/>
          </a:bodyPr>
          <a:lstStyle/>
          <a:p>
            <a:r>
              <a:rPr lang="en-US" altLang="zh-CN" sz="2000" b="1" dirty="0">
                <a:latin typeface="+mn-lt"/>
                <a:ea typeface="+mn-ea"/>
                <a:cs typeface="Times New Roman" panose="02020603050405020304" pitchFamily="18" charset="0"/>
              </a:rPr>
              <a:t>a           b c    d  e</a:t>
            </a:r>
            <a:endParaRPr lang="zh-CN" altLang="en-US" sz="2000" b="1" dirty="0">
              <a:latin typeface="+mn-lt"/>
              <a:ea typeface="+mn-ea"/>
              <a:cs typeface="Times New Roman" panose="02020603050405020304" pitchFamily="18" charset="0"/>
            </a:endParaRPr>
          </a:p>
        </p:txBody>
      </p:sp>
      <p:sp>
        <p:nvSpPr>
          <p:cNvPr id="58" name="文本框 57">
            <a:extLst>
              <a:ext uri="{FF2B5EF4-FFF2-40B4-BE49-F238E27FC236}">
                <a16:creationId xmlns:a16="http://schemas.microsoft.com/office/drawing/2014/main" id="{11C143A1-F46D-4FB8-99C0-857D9A586425}"/>
              </a:ext>
            </a:extLst>
          </p:cNvPr>
          <p:cNvSpPr txBox="1"/>
          <p:nvPr/>
        </p:nvSpPr>
        <p:spPr>
          <a:xfrm>
            <a:off x="1972590" y="2165961"/>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59" name="文本框 58">
            <a:extLst>
              <a:ext uri="{FF2B5EF4-FFF2-40B4-BE49-F238E27FC236}">
                <a16:creationId xmlns:a16="http://schemas.microsoft.com/office/drawing/2014/main" id="{5222764E-C4D6-4D05-9336-95CBC957BDAB}"/>
              </a:ext>
            </a:extLst>
          </p:cNvPr>
          <p:cNvSpPr txBox="1"/>
          <p:nvPr/>
        </p:nvSpPr>
        <p:spPr>
          <a:xfrm>
            <a:off x="1647000" y="3121596"/>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60" name="文本框 59">
            <a:extLst>
              <a:ext uri="{FF2B5EF4-FFF2-40B4-BE49-F238E27FC236}">
                <a16:creationId xmlns:a16="http://schemas.microsoft.com/office/drawing/2014/main" id="{041C9EA7-8368-4150-A417-7FAD414A17E3}"/>
              </a:ext>
            </a:extLst>
          </p:cNvPr>
          <p:cNvSpPr txBox="1"/>
          <p:nvPr/>
        </p:nvSpPr>
        <p:spPr>
          <a:xfrm>
            <a:off x="1557000" y="2713890"/>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61" name="文本框 60">
            <a:extLst>
              <a:ext uri="{FF2B5EF4-FFF2-40B4-BE49-F238E27FC236}">
                <a16:creationId xmlns:a16="http://schemas.microsoft.com/office/drawing/2014/main" id="{7D0983EF-7F89-4342-8B10-8C7036BD87D0}"/>
              </a:ext>
            </a:extLst>
          </p:cNvPr>
          <p:cNvSpPr txBox="1"/>
          <p:nvPr/>
        </p:nvSpPr>
        <p:spPr>
          <a:xfrm>
            <a:off x="2699327" y="2138611"/>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62" name="文本框 61">
            <a:extLst>
              <a:ext uri="{FF2B5EF4-FFF2-40B4-BE49-F238E27FC236}">
                <a16:creationId xmlns:a16="http://schemas.microsoft.com/office/drawing/2014/main" id="{8243D22F-1E33-42AE-B4CC-0CE8E6F51690}"/>
              </a:ext>
            </a:extLst>
          </p:cNvPr>
          <p:cNvSpPr txBox="1"/>
          <p:nvPr/>
        </p:nvSpPr>
        <p:spPr>
          <a:xfrm>
            <a:off x="1145441" y="3163890"/>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63" name="文本框 62">
            <a:extLst>
              <a:ext uri="{FF2B5EF4-FFF2-40B4-BE49-F238E27FC236}">
                <a16:creationId xmlns:a16="http://schemas.microsoft.com/office/drawing/2014/main" id="{16673592-48E8-498C-8A70-69D69D813F64}"/>
              </a:ext>
            </a:extLst>
          </p:cNvPr>
          <p:cNvSpPr txBox="1"/>
          <p:nvPr/>
        </p:nvSpPr>
        <p:spPr>
          <a:xfrm>
            <a:off x="2285984" y="3131097"/>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64" name="文本框 63">
            <a:extLst>
              <a:ext uri="{FF2B5EF4-FFF2-40B4-BE49-F238E27FC236}">
                <a16:creationId xmlns:a16="http://schemas.microsoft.com/office/drawing/2014/main" id="{AF882615-D6B5-4C00-96CF-B2DF036E3FFB}"/>
              </a:ext>
            </a:extLst>
          </p:cNvPr>
          <p:cNvSpPr txBox="1"/>
          <p:nvPr/>
        </p:nvSpPr>
        <p:spPr>
          <a:xfrm>
            <a:off x="2594094" y="3125726"/>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65" name="文本框 64">
            <a:extLst>
              <a:ext uri="{FF2B5EF4-FFF2-40B4-BE49-F238E27FC236}">
                <a16:creationId xmlns:a16="http://schemas.microsoft.com/office/drawing/2014/main" id="{D2B33A19-59CF-4E65-9633-4A3E941D77D6}"/>
              </a:ext>
            </a:extLst>
          </p:cNvPr>
          <p:cNvSpPr txBox="1"/>
          <p:nvPr/>
        </p:nvSpPr>
        <p:spPr>
          <a:xfrm>
            <a:off x="2092421" y="2676165"/>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66" name="文本框 65">
            <a:extLst>
              <a:ext uri="{FF2B5EF4-FFF2-40B4-BE49-F238E27FC236}">
                <a16:creationId xmlns:a16="http://schemas.microsoft.com/office/drawing/2014/main" id="{FC57CFD2-02EB-40F7-9B75-27A20BE3851F}"/>
              </a:ext>
            </a:extLst>
          </p:cNvPr>
          <p:cNvSpPr txBox="1"/>
          <p:nvPr/>
        </p:nvSpPr>
        <p:spPr>
          <a:xfrm>
            <a:off x="1941962" y="3145863"/>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70" name="文本框 69">
            <a:extLst>
              <a:ext uri="{FF2B5EF4-FFF2-40B4-BE49-F238E27FC236}">
                <a16:creationId xmlns:a16="http://schemas.microsoft.com/office/drawing/2014/main" id="{704BCC88-C3BA-49C8-A242-F3C94A5197E5}"/>
              </a:ext>
            </a:extLst>
          </p:cNvPr>
          <p:cNvSpPr txBox="1"/>
          <p:nvPr/>
        </p:nvSpPr>
        <p:spPr>
          <a:xfrm>
            <a:off x="2774094" y="2668890"/>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74" name="文本框 73">
            <a:extLst>
              <a:ext uri="{FF2B5EF4-FFF2-40B4-BE49-F238E27FC236}">
                <a16:creationId xmlns:a16="http://schemas.microsoft.com/office/drawing/2014/main" id="{6A447093-6AE0-40BB-8145-EE6492F3466D}"/>
              </a:ext>
            </a:extLst>
          </p:cNvPr>
          <p:cNvSpPr txBox="1"/>
          <p:nvPr/>
        </p:nvSpPr>
        <p:spPr>
          <a:xfrm>
            <a:off x="1313598" y="4228709"/>
            <a:ext cx="1968658" cy="400110"/>
          </a:xfrm>
          <a:prstGeom prst="rect">
            <a:avLst/>
          </a:prstGeom>
          <a:noFill/>
        </p:spPr>
        <p:txBody>
          <a:bodyPr wrap="square" rtlCol="0">
            <a:spAutoFit/>
          </a:bodyPr>
          <a:lstStyle/>
          <a:p>
            <a:pPr algn="ctr"/>
            <a:r>
              <a:rPr lang="en-US" altLang="zh-CN" sz="2000" b="1" dirty="0">
                <a:latin typeface="+mn-lt"/>
                <a:ea typeface="+mn-ea"/>
                <a:cs typeface="Times New Roman" panose="02020603050405020304" pitchFamily="18" charset="0"/>
              </a:rPr>
              <a:t>code1</a:t>
            </a:r>
            <a:r>
              <a:rPr lang="zh-CN" altLang="en-US" sz="2000" b="1" dirty="0">
                <a:latin typeface="+mn-lt"/>
                <a:ea typeface="+mn-ea"/>
                <a:cs typeface="Times New Roman" panose="02020603050405020304" pitchFamily="18" charset="0"/>
              </a:rPr>
              <a:t>的二叉树</a:t>
            </a:r>
          </a:p>
        </p:txBody>
      </p:sp>
      <p:cxnSp>
        <p:nvCxnSpPr>
          <p:cNvPr id="75" name="直接连接符 74">
            <a:extLst>
              <a:ext uri="{FF2B5EF4-FFF2-40B4-BE49-F238E27FC236}">
                <a16:creationId xmlns:a16="http://schemas.microsoft.com/office/drawing/2014/main" id="{D96B27DE-9B4E-43B6-AC10-3AC4C3FC3351}"/>
              </a:ext>
            </a:extLst>
          </p:cNvPr>
          <p:cNvCxnSpPr>
            <a:cxnSpLocks/>
            <a:stCxn id="78" idx="3"/>
            <a:endCxn id="82" idx="0"/>
          </p:cNvCxnSpPr>
          <p:nvPr/>
        </p:nvCxnSpPr>
        <p:spPr>
          <a:xfrm flipH="1">
            <a:off x="6417000" y="2806840"/>
            <a:ext cx="148180" cy="48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3BB29E8-9E64-410F-B678-1DA69BA4E9F3}"/>
              </a:ext>
            </a:extLst>
          </p:cNvPr>
          <p:cNvCxnSpPr>
            <a:cxnSpLocks/>
            <a:stCxn id="77" idx="3"/>
            <a:endCxn id="83" idx="7"/>
          </p:cNvCxnSpPr>
          <p:nvPr/>
        </p:nvCxnSpPr>
        <p:spPr>
          <a:xfrm flipH="1">
            <a:off x="4752066" y="2216473"/>
            <a:ext cx="1262670" cy="14649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6A0C66D6-B921-4FA3-902D-82AA49532681}"/>
              </a:ext>
            </a:extLst>
          </p:cNvPr>
          <p:cNvSpPr/>
          <p:nvPr/>
        </p:nvSpPr>
        <p:spPr>
          <a:xfrm>
            <a:off x="6001556" y="2139653"/>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8" name="椭圆 77">
            <a:extLst>
              <a:ext uri="{FF2B5EF4-FFF2-40B4-BE49-F238E27FC236}">
                <a16:creationId xmlns:a16="http://schemas.microsoft.com/office/drawing/2014/main" id="{6FF4951B-A064-4F6E-BAA8-8257C9BFA936}"/>
              </a:ext>
            </a:extLst>
          </p:cNvPr>
          <p:cNvSpPr/>
          <p:nvPr/>
        </p:nvSpPr>
        <p:spPr>
          <a:xfrm>
            <a:off x="6552000" y="273002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9" name="椭圆 78">
            <a:extLst>
              <a:ext uri="{FF2B5EF4-FFF2-40B4-BE49-F238E27FC236}">
                <a16:creationId xmlns:a16="http://schemas.microsoft.com/office/drawing/2014/main" id="{2FAFC48A-D997-4C11-A4AB-C246C833CD00}"/>
              </a:ext>
            </a:extLst>
          </p:cNvPr>
          <p:cNvSpPr/>
          <p:nvPr/>
        </p:nvSpPr>
        <p:spPr>
          <a:xfrm>
            <a:off x="5530246" y="2696119"/>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0" name="椭圆 79">
            <a:extLst>
              <a:ext uri="{FF2B5EF4-FFF2-40B4-BE49-F238E27FC236}">
                <a16:creationId xmlns:a16="http://schemas.microsoft.com/office/drawing/2014/main" id="{4FADFEFB-A41C-47EF-8CC8-F42D16A0AF9F}"/>
              </a:ext>
            </a:extLst>
          </p:cNvPr>
          <p:cNvSpPr/>
          <p:nvPr/>
        </p:nvSpPr>
        <p:spPr>
          <a:xfrm>
            <a:off x="5170246" y="3128222"/>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1" name="椭圆 80">
            <a:extLst>
              <a:ext uri="{FF2B5EF4-FFF2-40B4-BE49-F238E27FC236}">
                <a16:creationId xmlns:a16="http://schemas.microsoft.com/office/drawing/2014/main" id="{D08C4D1F-1163-4A16-BF11-665502AF50A2}"/>
              </a:ext>
            </a:extLst>
          </p:cNvPr>
          <p:cNvSpPr/>
          <p:nvPr/>
        </p:nvSpPr>
        <p:spPr>
          <a:xfrm>
            <a:off x="5776173" y="329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2" name="椭圆 81">
            <a:extLst>
              <a:ext uri="{FF2B5EF4-FFF2-40B4-BE49-F238E27FC236}">
                <a16:creationId xmlns:a16="http://schemas.microsoft.com/office/drawing/2014/main" id="{AC3F2FDD-1D9D-414E-869D-0ADAB59BB74F}"/>
              </a:ext>
            </a:extLst>
          </p:cNvPr>
          <p:cNvSpPr/>
          <p:nvPr/>
        </p:nvSpPr>
        <p:spPr>
          <a:xfrm>
            <a:off x="6372000" y="329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3" name="椭圆 82">
            <a:extLst>
              <a:ext uri="{FF2B5EF4-FFF2-40B4-BE49-F238E27FC236}">
                <a16:creationId xmlns:a16="http://schemas.microsoft.com/office/drawing/2014/main" id="{DB364EC2-C5A7-4A40-AA85-B98AFED754DD}"/>
              </a:ext>
            </a:extLst>
          </p:cNvPr>
          <p:cNvSpPr/>
          <p:nvPr/>
        </p:nvSpPr>
        <p:spPr>
          <a:xfrm>
            <a:off x="4675246" y="3668222"/>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4" name="椭圆 83">
            <a:extLst>
              <a:ext uri="{FF2B5EF4-FFF2-40B4-BE49-F238E27FC236}">
                <a16:creationId xmlns:a16="http://schemas.microsoft.com/office/drawing/2014/main" id="{C131B7E2-5C1B-4AA6-A0AF-B96BECB6FB42}"/>
              </a:ext>
            </a:extLst>
          </p:cNvPr>
          <p:cNvSpPr/>
          <p:nvPr/>
        </p:nvSpPr>
        <p:spPr>
          <a:xfrm>
            <a:off x="5443039" y="366366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7" name="椭圆 86">
            <a:extLst>
              <a:ext uri="{FF2B5EF4-FFF2-40B4-BE49-F238E27FC236}">
                <a16:creationId xmlns:a16="http://schemas.microsoft.com/office/drawing/2014/main" id="{EFAE1E75-9896-42E7-963A-DF2B96BB65C4}"/>
              </a:ext>
            </a:extLst>
          </p:cNvPr>
          <p:cNvSpPr/>
          <p:nvPr/>
        </p:nvSpPr>
        <p:spPr>
          <a:xfrm>
            <a:off x="7047000" y="3294000"/>
            <a:ext cx="90000" cy="9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89" name="直接连接符 88">
            <a:extLst>
              <a:ext uri="{FF2B5EF4-FFF2-40B4-BE49-F238E27FC236}">
                <a16:creationId xmlns:a16="http://schemas.microsoft.com/office/drawing/2014/main" id="{F0F232F4-3FD2-4386-95A9-BEA1DBEF9629}"/>
              </a:ext>
            </a:extLst>
          </p:cNvPr>
          <p:cNvCxnSpPr>
            <a:cxnSpLocks/>
            <a:stCxn id="79" idx="5"/>
            <a:endCxn id="81" idx="0"/>
          </p:cNvCxnSpPr>
          <p:nvPr/>
        </p:nvCxnSpPr>
        <p:spPr>
          <a:xfrm>
            <a:off x="5607066" y="2772939"/>
            <a:ext cx="214107" cy="521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EBA87FB8-35F6-42F3-AD39-1BE0F0CAC808}"/>
              </a:ext>
            </a:extLst>
          </p:cNvPr>
          <p:cNvCxnSpPr>
            <a:cxnSpLocks/>
            <a:stCxn id="80" idx="4"/>
            <a:endCxn id="84" idx="1"/>
          </p:cNvCxnSpPr>
          <p:nvPr/>
        </p:nvCxnSpPr>
        <p:spPr>
          <a:xfrm>
            <a:off x="5215246" y="3218222"/>
            <a:ext cx="240973" cy="45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5E7AB11A-88C6-4663-AEFF-C446353B8156}"/>
              </a:ext>
            </a:extLst>
          </p:cNvPr>
          <p:cNvSpPr/>
          <p:nvPr/>
        </p:nvSpPr>
        <p:spPr>
          <a:xfrm>
            <a:off x="4516932" y="3689668"/>
            <a:ext cx="1160895" cy="400110"/>
          </a:xfrm>
          <a:prstGeom prst="rect">
            <a:avLst/>
          </a:prstGeom>
        </p:spPr>
        <p:txBody>
          <a:bodyPr wrap="none">
            <a:spAutoFit/>
          </a:bodyPr>
          <a:lstStyle/>
          <a:p>
            <a:r>
              <a:rPr lang="en-US" altLang="zh-CN" sz="2000" b="1" dirty="0">
                <a:latin typeface="+mn-lt"/>
                <a:ea typeface="+mn-ea"/>
                <a:cs typeface="Times New Roman" panose="02020603050405020304" pitchFamily="18" charset="0"/>
              </a:rPr>
              <a:t>a          d </a:t>
            </a:r>
            <a:endParaRPr lang="zh-CN" altLang="en-US" sz="2000" b="1" dirty="0">
              <a:latin typeface="+mn-lt"/>
              <a:ea typeface="+mn-ea"/>
              <a:cs typeface="Times New Roman" panose="02020603050405020304" pitchFamily="18" charset="0"/>
            </a:endParaRPr>
          </a:p>
        </p:txBody>
      </p:sp>
      <p:sp>
        <p:nvSpPr>
          <p:cNvPr id="94" name="文本框 93">
            <a:extLst>
              <a:ext uri="{FF2B5EF4-FFF2-40B4-BE49-F238E27FC236}">
                <a16:creationId xmlns:a16="http://schemas.microsoft.com/office/drawing/2014/main" id="{33C37543-72E0-4809-9649-A6DABD6693F4}"/>
              </a:ext>
            </a:extLst>
          </p:cNvPr>
          <p:cNvSpPr txBox="1"/>
          <p:nvPr/>
        </p:nvSpPr>
        <p:spPr>
          <a:xfrm>
            <a:off x="5540836" y="2180183"/>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95" name="文本框 94">
            <a:extLst>
              <a:ext uri="{FF2B5EF4-FFF2-40B4-BE49-F238E27FC236}">
                <a16:creationId xmlns:a16="http://schemas.microsoft.com/office/drawing/2014/main" id="{EBADF43B-EFDE-4792-A952-269CC8D941D0}"/>
              </a:ext>
            </a:extLst>
          </p:cNvPr>
          <p:cNvSpPr txBox="1"/>
          <p:nvPr/>
        </p:nvSpPr>
        <p:spPr>
          <a:xfrm>
            <a:off x="5215246" y="3135818"/>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96" name="文本框 95">
            <a:extLst>
              <a:ext uri="{FF2B5EF4-FFF2-40B4-BE49-F238E27FC236}">
                <a16:creationId xmlns:a16="http://schemas.microsoft.com/office/drawing/2014/main" id="{FA0A1D73-6901-45EE-8A48-B699145C3D09}"/>
              </a:ext>
            </a:extLst>
          </p:cNvPr>
          <p:cNvSpPr txBox="1"/>
          <p:nvPr/>
        </p:nvSpPr>
        <p:spPr>
          <a:xfrm>
            <a:off x="5125246" y="2728112"/>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97" name="文本框 96">
            <a:extLst>
              <a:ext uri="{FF2B5EF4-FFF2-40B4-BE49-F238E27FC236}">
                <a16:creationId xmlns:a16="http://schemas.microsoft.com/office/drawing/2014/main" id="{4C6CF7DB-BFC4-4923-8FA6-513325207F92}"/>
              </a:ext>
            </a:extLst>
          </p:cNvPr>
          <p:cNvSpPr txBox="1"/>
          <p:nvPr/>
        </p:nvSpPr>
        <p:spPr>
          <a:xfrm>
            <a:off x="6267573" y="2152833"/>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98" name="文本框 97">
            <a:extLst>
              <a:ext uri="{FF2B5EF4-FFF2-40B4-BE49-F238E27FC236}">
                <a16:creationId xmlns:a16="http://schemas.microsoft.com/office/drawing/2014/main" id="{617FE5F7-5189-4124-B295-0C984F976E8A}"/>
              </a:ext>
            </a:extLst>
          </p:cNvPr>
          <p:cNvSpPr txBox="1"/>
          <p:nvPr/>
        </p:nvSpPr>
        <p:spPr>
          <a:xfrm>
            <a:off x="4713687" y="3178112"/>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99" name="文本框 98">
            <a:extLst>
              <a:ext uri="{FF2B5EF4-FFF2-40B4-BE49-F238E27FC236}">
                <a16:creationId xmlns:a16="http://schemas.microsoft.com/office/drawing/2014/main" id="{44F92D2C-1AD2-4733-8CC9-B7CBBE7885B6}"/>
              </a:ext>
            </a:extLst>
          </p:cNvPr>
          <p:cNvSpPr txBox="1"/>
          <p:nvPr/>
        </p:nvSpPr>
        <p:spPr>
          <a:xfrm>
            <a:off x="6801594" y="2668890"/>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101" name="文本框 100">
            <a:extLst>
              <a:ext uri="{FF2B5EF4-FFF2-40B4-BE49-F238E27FC236}">
                <a16:creationId xmlns:a16="http://schemas.microsoft.com/office/drawing/2014/main" id="{D45A8812-4B6C-4CF4-96F6-50DC4B7E471E}"/>
              </a:ext>
            </a:extLst>
          </p:cNvPr>
          <p:cNvSpPr txBox="1"/>
          <p:nvPr/>
        </p:nvSpPr>
        <p:spPr>
          <a:xfrm>
            <a:off x="5660667" y="2690387"/>
            <a:ext cx="312906" cy="400110"/>
          </a:xfrm>
          <a:prstGeom prst="rect">
            <a:avLst/>
          </a:prstGeom>
          <a:noFill/>
        </p:spPr>
        <p:txBody>
          <a:bodyPr wrap="none" rtlCol="0">
            <a:spAutoFit/>
          </a:bodyPr>
          <a:lstStyle/>
          <a:p>
            <a:r>
              <a:rPr lang="en-US" altLang="zh-CN" sz="2000" b="1" dirty="0">
                <a:latin typeface="+mn-lt"/>
                <a:ea typeface="+mn-ea"/>
              </a:rPr>
              <a:t>1</a:t>
            </a:r>
            <a:endParaRPr lang="zh-CN" altLang="en-US" sz="2000" b="1" dirty="0">
              <a:latin typeface="+mn-lt"/>
              <a:ea typeface="+mn-ea"/>
            </a:endParaRPr>
          </a:p>
        </p:txBody>
      </p:sp>
      <p:sp>
        <p:nvSpPr>
          <p:cNvPr id="103" name="文本框 102">
            <a:extLst>
              <a:ext uri="{FF2B5EF4-FFF2-40B4-BE49-F238E27FC236}">
                <a16:creationId xmlns:a16="http://schemas.microsoft.com/office/drawing/2014/main" id="{A101C421-B88C-46A1-95A1-3F8AF1E9BF9C}"/>
              </a:ext>
            </a:extLst>
          </p:cNvPr>
          <p:cNvSpPr txBox="1"/>
          <p:nvPr/>
        </p:nvSpPr>
        <p:spPr>
          <a:xfrm>
            <a:off x="6279355" y="2713890"/>
            <a:ext cx="312906" cy="400110"/>
          </a:xfrm>
          <a:prstGeom prst="rect">
            <a:avLst/>
          </a:prstGeom>
          <a:noFill/>
        </p:spPr>
        <p:txBody>
          <a:bodyPr wrap="none" rtlCol="0">
            <a:spAutoFit/>
          </a:bodyPr>
          <a:lstStyle/>
          <a:p>
            <a:r>
              <a:rPr lang="en-US" altLang="zh-CN" sz="2000" b="1" dirty="0">
                <a:latin typeface="+mn-lt"/>
                <a:ea typeface="+mn-ea"/>
              </a:rPr>
              <a:t>0</a:t>
            </a:r>
            <a:endParaRPr lang="zh-CN" altLang="en-US" sz="2000" b="1" dirty="0">
              <a:latin typeface="+mn-lt"/>
              <a:ea typeface="+mn-ea"/>
            </a:endParaRPr>
          </a:p>
        </p:txBody>
      </p:sp>
      <p:sp>
        <p:nvSpPr>
          <p:cNvPr id="112" name="矩形 111">
            <a:extLst>
              <a:ext uri="{FF2B5EF4-FFF2-40B4-BE49-F238E27FC236}">
                <a16:creationId xmlns:a16="http://schemas.microsoft.com/office/drawing/2014/main" id="{79400C00-9B37-40E8-91C9-D244C6582F7D}"/>
              </a:ext>
            </a:extLst>
          </p:cNvPr>
          <p:cNvSpPr/>
          <p:nvPr/>
        </p:nvSpPr>
        <p:spPr>
          <a:xfrm>
            <a:off x="5704386" y="3325781"/>
            <a:ext cx="1566454" cy="400110"/>
          </a:xfrm>
          <a:prstGeom prst="rect">
            <a:avLst/>
          </a:prstGeom>
        </p:spPr>
        <p:txBody>
          <a:bodyPr wrap="none">
            <a:spAutoFit/>
          </a:bodyPr>
          <a:lstStyle/>
          <a:p>
            <a:r>
              <a:rPr lang="en-US" altLang="zh-CN" sz="2000" b="1" dirty="0">
                <a:latin typeface="+mn-lt"/>
                <a:ea typeface="+mn-ea"/>
                <a:cs typeface="Times New Roman" panose="02020603050405020304" pitchFamily="18" charset="0"/>
              </a:rPr>
              <a:t>c      e          b</a:t>
            </a:r>
            <a:endParaRPr lang="zh-CN" altLang="en-US" sz="2000" b="1" dirty="0">
              <a:latin typeface="+mn-lt"/>
              <a:ea typeface="+mn-ea"/>
              <a:cs typeface="Times New Roman" panose="02020603050405020304" pitchFamily="18" charset="0"/>
            </a:endParaRPr>
          </a:p>
        </p:txBody>
      </p:sp>
      <p:sp>
        <p:nvSpPr>
          <p:cNvPr id="113" name="文本框 112">
            <a:extLst>
              <a:ext uri="{FF2B5EF4-FFF2-40B4-BE49-F238E27FC236}">
                <a16:creationId xmlns:a16="http://schemas.microsoft.com/office/drawing/2014/main" id="{3C076CAD-1346-4D5C-A1CE-FC56D7D47267}"/>
              </a:ext>
            </a:extLst>
          </p:cNvPr>
          <p:cNvSpPr txBox="1"/>
          <p:nvPr/>
        </p:nvSpPr>
        <p:spPr>
          <a:xfrm>
            <a:off x="5123342" y="4243890"/>
            <a:ext cx="1968658" cy="400110"/>
          </a:xfrm>
          <a:prstGeom prst="rect">
            <a:avLst/>
          </a:prstGeom>
          <a:noFill/>
        </p:spPr>
        <p:txBody>
          <a:bodyPr wrap="square" rtlCol="0">
            <a:spAutoFit/>
          </a:bodyPr>
          <a:lstStyle/>
          <a:p>
            <a:pPr algn="ctr"/>
            <a:r>
              <a:rPr lang="en-US" altLang="zh-CN" sz="2000" b="1" dirty="0">
                <a:latin typeface="+mn-lt"/>
                <a:ea typeface="+mn-ea"/>
                <a:cs typeface="Times New Roman" panose="02020603050405020304" pitchFamily="18" charset="0"/>
              </a:rPr>
              <a:t>code2</a:t>
            </a:r>
            <a:r>
              <a:rPr lang="zh-CN" altLang="en-US" sz="2000" b="1" dirty="0">
                <a:latin typeface="+mn-lt"/>
                <a:ea typeface="+mn-ea"/>
                <a:cs typeface="Times New Roman" panose="02020603050405020304" pitchFamily="18" charset="0"/>
              </a:rPr>
              <a:t>的二叉树</a:t>
            </a:r>
          </a:p>
        </p:txBody>
      </p:sp>
      <p:sp>
        <p:nvSpPr>
          <p:cNvPr id="114" name="文本框 113">
            <a:extLst>
              <a:ext uri="{FF2B5EF4-FFF2-40B4-BE49-F238E27FC236}">
                <a16:creationId xmlns:a16="http://schemas.microsoft.com/office/drawing/2014/main" id="{2B9F2749-4958-4816-893B-DB246B903210}"/>
              </a:ext>
            </a:extLst>
          </p:cNvPr>
          <p:cNvSpPr txBox="1"/>
          <p:nvPr/>
        </p:nvSpPr>
        <p:spPr>
          <a:xfrm>
            <a:off x="457778" y="4792205"/>
            <a:ext cx="8362068" cy="830997"/>
          </a:xfrm>
          <a:prstGeom prst="rect">
            <a:avLst/>
          </a:prstGeom>
          <a:noFill/>
        </p:spPr>
        <p:txBody>
          <a:bodyPr wrap="square" rtlCol="0">
            <a:spAutoFit/>
          </a:bodyPr>
          <a:lstStyle/>
          <a:p>
            <a:r>
              <a:rPr lang="zh-CN" altLang="en-US" b="1" dirty="0">
                <a:solidFill>
                  <a:srgbClr val="FF0000"/>
                </a:solidFill>
                <a:latin typeface="+mn-lt"/>
                <a:ea typeface="+mn-ea"/>
              </a:rPr>
              <a:t>问题：对于给定的字符集以及这些字符出现的频率，如何求一种有前缀性的编码，使字符编码的平均长度最小。</a:t>
            </a:r>
          </a:p>
        </p:txBody>
      </p:sp>
      <p:sp>
        <p:nvSpPr>
          <p:cNvPr id="115" name="文本框 114">
            <a:extLst>
              <a:ext uri="{FF2B5EF4-FFF2-40B4-BE49-F238E27FC236}">
                <a16:creationId xmlns:a16="http://schemas.microsoft.com/office/drawing/2014/main" id="{4C3B0394-EC4C-4DD3-B742-74CE2ED3720E}"/>
              </a:ext>
            </a:extLst>
          </p:cNvPr>
          <p:cNvSpPr txBox="1"/>
          <p:nvPr/>
        </p:nvSpPr>
        <p:spPr>
          <a:xfrm>
            <a:off x="939871" y="5745450"/>
            <a:ext cx="6619120" cy="707886"/>
          </a:xfrm>
          <a:prstGeom prst="rect">
            <a:avLst/>
          </a:prstGeom>
          <a:noFill/>
        </p:spPr>
        <p:txBody>
          <a:bodyPr wrap="none" rtlCol="0">
            <a:spAutoFit/>
          </a:bodyPr>
          <a:lstStyle/>
          <a:p>
            <a:r>
              <a:rPr lang="en-US" altLang="zh-CN" sz="2000" b="1" dirty="0">
                <a:latin typeface="+mn-lt"/>
                <a:ea typeface="+mn-ea"/>
              </a:rPr>
              <a:t>code1</a:t>
            </a:r>
            <a:r>
              <a:rPr lang="zh-CN" altLang="en-US" sz="2000" b="1" dirty="0">
                <a:latin typeface="+mn-lt"/>
                <a:ea typeface="+mn-ea"/>
              </a:rPr>
              <a:t>的平均长度</a:t>
            </a:r>
            <a:r>
              <a:rPr lang="en-US" altLang="zh-CN" sz="2000" b="1" dirty="0">
                <a:latin typeface="+mn-lt"/>
                <a:ea typeface="+mn-ea"/>
              </a:rPr>
              <a:t>=3×(0.12+0.40+0.15+0.08+0.25)=3.0</a:t>
            </a:r>
          </a:p>
          <a:p>
            <a:r>
              <a:rPr lang="en-US" altLang="zh-CN" sz="2000" b="1" dirty="0">
                <a:latin typeface="+mn-lt"/>
                <a:ea typeface="+mn-ea"/>
              </a:rPr>
              <a:t>code2</a:t>
            </a:r>
            <a:r>
              <a:rPr lang="zh-CN" altLang="en-US" sz="2000" b="1" dirty="0">
                <a:latin typeface="+mn-lt"/>
                <a:ea typeface="+mn-ea"/>
              </a:rPr>
              <a:t>的平均长度</a:t>
            </a:r>
            <a:r>
              <a:rPr lang="en-US" altLang="zh-CN" sz="2000" b="1" dirty="0">
                <a:latin typeface="+mn-lt"/>
                <a:ea typeface="+mn-ea"/>
              </a:rPr>
              <a:t>=3×(0.12+0.08)+2×(0.40+0.15+0.25)=2.2</a:t>
            </a:r>
            <a:endParaRPr lang="zh-CN" altLang="en-US" sz="2000" b="1" dirty="0">
              <a:latin typeface="+mn-lt"/>
              <a:ea typeface="+mn-ea"/>
            </a:endParaRPr>
          </a:p>
        </p:txBody>
      </p:sp>
    </p:spTree>
    <p:extLst>
      <p:ext uri="{BB962C8B-B14F-4D97-AF65-F5344CB8AC3E}">
        <p14:creationId xmlns:p14="http://schemas.microsoft.com/office/powerpoint/2010/main" val="20418254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9D073E-97A7-4D0E-9A18-17F251A45E59}"/>
              </a:ext>
            </a:extLst>
          </p:cNvPr>
          <p:cNvSpPr txBox="1"/>
          <p:nvPr/>
        </p:nvSpPr>
        <p:spPr>
          <a:xfrm>
            <a:off x="517460" y="610105"/>
            <a:ext cx="7920000" cy="830997"/>
          </a:xfrm>
          <a:prstGeom prst="rect">
            <a:avLst/>
          </a:prstGeom>
          <a:noFill/>
        </p:spPr>
        <p:txBody>
          <a:bodyPr wrap="square" rtlCol="0">
            <a:spAutoFit/>
          </a:bodyPr>
          <a:lstStyle/>
          <a:p>
            <a:r>
              <a:rPr lang="zh-CN" altLang="en-US" b="1" dirty="0">
                <a:latin typeface="+mn-lt"/>
                <a:ea typeface="+mn-ea"/>
                <a:cs typeface="Times New Roman" panose="02020603050405020304" pitchFamily="18" charset="0"/>
              </a:rPr>
              <a:t>很显然，</a:t>
            </a:r>
            <a:r>
              <a:rPr lang="en-US" altLang="zh-CN" b="1" dirty="0">
                <a:latin typeface="+mn-lt"/>
                <a:ea typeface="+mn-ea"/>
                <a:cs typeface="Times New Roman" panose="02020603050405020304" pitchFamily="18" charset="0"/>
              </a:rPr>
              <a:t>code2</a:t>
            </a:r>
            <a:r>
              <a:rPr lang="zh-CN" altLang="en-US" b="1" dirty="0">
                <a:latin typeface="+mn-lt"/>
                <a:ea typeface="+mn-ea"/>
                <a:cs typeface="Times New Roman" panose="02020603050405020304" pitchFamily="18" charset="0"/>
              </a:rPr>
              <a:t>编码的平均长度要比</a:t>
            </a:r>
            <a:r>
              <a:rPr lang="en-US" altLang="zh-CN" b="1" dirty="0">
                <a:latin typeface="+mn-lt"/>
                <a:ea typeface="+mn-ea"/>
                <a:cs typeface="Times New Roman" panose="02020603050405020304" pitchFamily="18" charset="0"/>
              </a:rPr>
              <a:t>code1</a:t>
            </a:r>
            <a:r>
              <a:rPr lang="zh-CN" altLang="en-US" b="1" dirty="0">
                <a:latin typeface="+mn-lt"/>
                <a:ea typeface="+mn-ea"/>
                <a:cs typeface="Times New Roman" panose="02020603050405020304" pitchFamily="18" charset="0"/>
              </a:rPr>
              <a:t>编码的平均长度小。但，有没有比</a:t>
            </a:r>
            <a:r>
              <a:rPr lang="en-US" altLang="zh-CN" b="1" dirty="0">
                <a:latin typeface="+mn-lt"/>
                <a:ea typeface="+mn-ea"/>
                <a:cs typeface="Times New Roman" panose="02020603050405020304" pitchFamily="18" charset="0"/>
              </a:rPr>
              <a:t>code2</a:t>
            </a:r>
            <a:r>
              <a:rPr lang="zh-CN" altLang="en-US" b="1" dirty="0">
                <a:latin typeface="+mn-lt"/>
                <a:ea typeface="+mn-ea"/>
                <a:cs typeface="Times New Roman" panose="02020603050405020304" pitchFamily="18" charset="0"/>
              </a:rPr>
              <a:t>编码的平均长度还小的编码呢？</a:t>
            </a:r>
          </a:p>
        </p:txBody>
      </p:sp>
      <p:sp>
        <p:nvSpPr>
          <p:cNvPr id="5" name="文本框 4">
            <a:extLst>
              <a:ext uri="{FF2B5EF4-FFF2-40B4-BE49-F238E27FC236}">
                <a16:creationId xmlns:a16="http://schemas.microsoft.com/office/drawing/2014/main" id="{6AC4534E-3383-4627-AFEE-43D09768E93C}"/>
              </a:ext>
            </a:extLst>
          </p:cNvPr>
          <p:cNvSpPr txBox="1"/>
          <p:nvPr/>
        </p:nvSpPr>
        <p:spPr>
          <a:xfrm>
            <a:off x="547403" y="1475749"/>
            <a:ext cx="7821444" cy="830997"/>
          </a:xfrm>
          <a:prstGeom prst="rect">
            <a:avLst/>
          </a:prstGeom>
          <a:noFill/>
        </p:spPr>
        <p:txBody>
          <a:bodyPr wrap="square" rtlCol="0">
            <a:spAutoFit/>
          </a:bodyPr>
          <a:lstStyle/>
          <a:p>
            <a:r>
              <a:rPr lang="zh-CN" altLang="en-US" b="1" dirty="0">
                <a:latin typeface="+mn-lt"/>
                <a:ea typeface="+mn-ea"/>
                <a:cs typeface="Times New Roman" panose="02020603050405020304" pitchFamily="18" charset="0"/>
              </a:rPr>
              <a:t>以</a:t>
            </a:r>
            <a:r>
              <a:rPr lang="en-US" altLang="zh-CN" b="1" dirty="0">
                <a:latin typeface="+mn-lt"/>
                <a:ea typeface="+mn-ea"/>
                <a:cs typeface="Times New Roman" panose="02020603050405020304" pitchFamily="18" charset="0"/>
              </a:rPr>
              <a:t>(a</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b</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c</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d</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e)5</a:t>
            </a:r>
            <a:r>
              <a:rPr lang="zh-CN" altLang="en-US" b="1" dirty="0">
                <a:latin typeface="+mn-lt"/>
                <a:ea typeface="+mn-ea"/>
                <a:cs typeface="Times New Roman" panose="02020603050405020304" pitchFamily="18" charset="0"/>
              </a:rPr>
              <a:t>个字符出现的频率为权，构造哈夫曼树，即：</a:t>
            </a:r>
            <a:r>
              <a:rPr lang="en-US" altLang="zh-CN" b="1" dirty="0">
                <a:latin typeface="+mn-lt"/>
                <a:ea typeface="+mn-ea"/>
                <a:cs typeface="Times New Roman" panose="02020603050405020304" pitchFamily="18" charset="0"/>
              </a:rPr>
              <a:t> </a:t>
            </a:r>
            <a:r>
              <a:rPr lang="en-US" altLang="zh-CN" b="1" dirty="0" err="1">
                <a:latin typeface="+mn-lt"/>
                <a:ea typeface="+mn-ea"/>
                <a:cs typeface="Times New Roman" panose="02020603050405020304" pitchFamily="18" charset="0"/>
              </a:rPr>
              <a:t>w</a:t>
            </a:r>
            <a:r>
              <a:rPr lang="en-US" altLang="zh-CN" b="1" baseline="-25000" dirty="0" err="1">
                <a:latin typeface="+mn-lt"/>
                <a:ea typeface="+mn-ea"/>
                <a:cs typeface="Times New Roman" panose="02020603050405020304" pitchFamily="18" charset="0"/>
              </a:rPr>
              <a:t>i</a:t>
            </a:r>
            <a:r>
              <a:rPr lang="en-US" altLang="zh-CN" b="1" dirty="0">
                <a:latin typeface="+mn-lt"/>
                <a:ea typeface="+mn-ea"/>
                <a:cs typeface="Times New Roman" panose="02020603050405020304" pitchFamily="18" charset="0"/>
              </a:rPr>
              <a:t>=(0.12</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0.40</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0.15</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0.08</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0.25)</a:t>
            </a:r>
          </a:p>
        </p:txBody>
      </p:sp>
      <p:grpSp>
        <p:nvGrpSpPr>
          <p:cNvPr id="87" name="组合 86">
            <a:extLst>
              <a:ext uri="{FF2B5EF4-FFF2-40B4-BE49-F238E27FC236}">
                <a16:creationId xmlns:a16="http://schemas.microsoft.com/office/drawing/2014/main" id="{CA72B595-1BCA-4827-B2F2-B1336F7519A9}"/>
              </a:ext>
            </a:extLst>
          </p:cNvPr>
          <p:cNvGrpSpPr/>
          <p:nvPr/>
        </p:nvGrpSpPr>
        <p:grpSpPr>
          <a:xfrm>
            <a:off x="837000" y="2472317"/>
            <a:ext cx="3002590" cy="4101603"/>
            <a:chOff x="5934410" y="1456602"/>
            <a:chExt cx="3002590" cy="4566324"/>
          </a:xfrm>
        </p:grpSpPr>
        <p:sp>
          <p:nvSpPr>
            <p:cNvPr id="6" name="文本框 5">
              <a:extLst>
                <a:ext uri="{FF2B5EF4-FFF2-40B4-BE49-F238E27FC236}">
                  <a16:creationId xmlns:a16="http://schemas.microsoft.com/office/drawing/2014/main" id="{A35181A1-8162-409D-91FC-00305C2D81C3}"/>
                </a:ext>
              </a:extLst>
            </p:cNvPr>
            <p:cNvSpPr txBox="1"/>
            <p:nvPr/>
          </p:nvSpPr>
          <p:spPr>
            <a:xfrm>
              <a:off x="8303493" y="5160446"/>
              <a:ext cx="633507" cy="376913"/>
            </a:xfrm>
            <a:prstGeom prst="rect">
              <a:avLst/>
            </a:prstGeom>
            <a:solidFill>
              <a:schemeClr val="bg1"/>
            </a:solidFill>
            <a:ln>
              <a:solidFill>
                <a:schemeClr val="tx1"/>
              </a:solidFill>
            </a:ln>
          </p:spPr>
          <p:txBody>
            <a:bodyPr wrap="square" rtlCol="0">
              <a:spAutoFit/>
            </a:bodyPr>
            <a:lstStyle/>
            <a:p>
              <a:pPr algn="ctr"/>
              <a:r>
                <a:rPr lang="en-US" altLang="zh-CN" sz="1600" b="1" dirty="0">
                  <a:latin typeface="+mn-lt"/>
                  <a:ea typeface="+mn-ea"/>
                  <a:cs typeface="Times New Roman" panose="02020603050405020304" pitchFamily="18" charset="0"/>
                </a:rPr>
                <a:t>0.12</a:t>
              </a:r>
              <a:endParaRPr lang="zh-CN" altLang="en-US" sz="1600" b="1" dirty="0">
                <a:latin typeface="+mn-lt"/>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027D4E02-51D2-4309-9272-3AFFC62DC627}"/>
                </a:ext>
              </a:extLst>
            </p:cNvPr>
            <p:cNvSpPr txBox="1"/>
            <p:nvPr/>
          </p:nvSpPr>
          <p:spPr>
            <a:xfrm>
              <a:off x="6183383" y="2460446"/>
              <a:ext cx="633507" cy="376913"/>
            </a:xfrm>
            <a:prstGeom prst="rect">
              <a:avLst/>
            </a:prstGeom>
            <a:solidFill>
              <a:schemeClr val="bg1"/>
            </a:solidFill>
            <a:ln>
              <a:solidFill>
                <a:schemeClr val="tx1"/>
              </a:solidFill>
            </a:ln>
          </p:spPr>
          <p:txBody>
            <a:bodyPr wrap="square" rtlCol="0">
              <a:spAutoFit/>
            </a:bodyPr>
            <a:lstStyle/>
            <a:p>
              <a:pPr algn="ctr"/>
              <a:r>
                <a:rPr lang="en-US" altLang="zh-CN" sz="1600" b="1" dirty="0">
                  <a:latin typeface="+mn-lt"/>
                  <a:ea typeface="+mn-ea"/>
                  <a:cs typeface="Times New Roman" panose="02020603050405020304" pitchFamily="18" charset="0"/>
                </a:rPr>
                <a:t>0.40</a:t>
              </a:r>
              <a:endParaRPr lang="zh-CN" altLang="en-US" sz="1600" b="1" dirty="0">
                <a:latin typeface="+mn-lt"/>
                <a:ea typeface="+mn-ea"/>
                <a:cs typeface="Times New Roman" panose="02020603050405020304" pitchFamily="18" charset="0"/>
              </a:endParaRPr>
            </a:p>
          </p:txBody>
        </p:sp>
        <p:sp>
          <p:nvSpPr>
            <p:cNvPr id="8" name="文本框 7">
              <a:extLst>
                <a:ext uri="{FF2B5EF4-FFF2-40B4-BE49-F238E27FC236}">
                  <a16:creationId xmlns:a16="http://schemas.microsoft.com/office/drawing/2014/main" id="{A9231BA5-2C42-48F5-BC90-95ECBD74BD32}"/>
                </a:ext>
              </a:extLst>
            </p:cNvPr>
            <p:cNvSpPr txBox="1"/>
            <p:nvPr/>
          </p:nvSpPr>
          <p:spPr>
            <a:xfrm>
              <a:off x="7084986" y="4350446"/>
              <a:ext cx="633507" cy="376913"/>
            </a:xfrm>
            <a:prstGeom prst="rect">
              <a:avLst/>
            </a:prstGeom>
            <a:solidFill>
              <a:schemeClr val="bg1"/>
            </a:solidFill>
            <a:ln>
              <a:solidFill>
                <a:schemeClr val="tx1"/>
              </a:solidFill>
            </a:ln>
          </p:spPr>
          <p:txBody>
            <a:bodyPr wrap="square" rtlCol="0">
              <a:spAutoFit/>
            </a:bodyPr>
            <a:lstStyle/>
            <a:p>
              <a:pPr algn="ctr"/>
              <a:r>
                <a:rPr lang="en-US" altLang="zh-CN" sz="1600" b="1" dirty="0">
                  <a:latin typeface="+mn-lt"/>
                  <a:ea typeface="+mn-ea"/>
                  <a:cs typeface="Times New Roman" panose="02020603050405020304" pitchFamily="18" charset="0"/>
                </a:rPr>
                <a:t>0.15</a:t>
              </a:r>
              <a:endParaRPr lang="zh-CN" altLang="en-US" sz="1600" b="1" dirty="0">
                <a:latin typeface="+mn-lt"/>
                <a:ea typeface="+mn-ea"/>
                <a:cs typeface="Times New Roman" panose="02020603050405020304" pitchFamily="18" charset="0"/>
              </a:endParaRPr>
            </a:p>
          </p:txBody>
        </p:sp>
        <p:sp>
          <p:nvSpPr>
            <p:cNvPr id="9" name="文本框 8">
              <a:extLst>
                <a:ext uri="{FF2B5EF4-FFF2-40B4-BE49-F238E27FC236}">
                  <a16:creationId xmlns:a16="http://schemas.microsoft.com/office/drawing/2014/main" id="{5F028781-445E-4EAD-81E3-816E9BC364E2}"/>
                </a:ext>
              </a:extLst>
            </p:cNvPr>
            <p:cNvSpPr txBox="1"/>
            <p:nvPr/>
          </p:nvSpPr>
          <p:spPr>
            <a:xfrm>
              <a:off x="7538493" y="5156127"/>
              <a:ext cx="633507" cy="376913"/>
            </a:xfrm>
            <a:prstGeom prst="rect">
              <a:avLst/>
            </a:prstGeom>
            <a:solidFill>
              <a:schemeClr val="bg1"/>
            </a:solidFill>
            <a:ln>
              <a:solidFill>
                <a:schemeClr val="tx1"/>
              </a:solidFill>
            </a:ln>
          </p:spPr>
          <p:txBody>
            <a:bodyPr wrap="square" rtlCol="0">
              <a:spAutoFit/>
            </a:bodyPr>
            <a:lstStyle/>
            <a:p>
              <a:pPr algn="ctr"/>
              <a:r>
                <a:rPr lang="en-US" altLang="zh-CN" sz="1600" b="1" dirty="0">
                  <a:latin typeface="+mn-lt"/>
                  <a:ea typeface="+mn-ea"/>
                  <a:cs typeface="Times New Roman" panose="02020603050405020304" pitchFamily="18" charset="0"/>
                </a:rPr>
                <a:t>0.08</a:t>
              </a:r>
              <a:endParaRPr lang="zh-CN" altLang="en-US" sz="1600" b="1" dirty="0">
                <a:latin typeface="+mn-lt"/>
                <a:ea typeface="+mn-ea"/>
                <a:cs typeface="Times New Roman" panose="02020603050405020304" pitchFamily="18" charset="0"/>
              </a:endParaRPr>
            </a:p>
          </p:txBody>
        </p:sp>
        <p:sp>
          <p:nvSpPr>
            <p:cNvPr id="10" name="文本框 9">
              <a:extLst>
                <a:ext uri="{FF2B5EF4-FFF2-40B4-BE49-F238E27FC236}">
                  <a16:creationId xmlns:a16="http://schemas.microsoft.com/office/drawing/2014/main" id="{8D20500B-7FD9-4F1E-A61B-C5851799BD32}"/>
                </a:ext>
              </a:extLst>
            </p:cNvPr>
            <p:cNvSpPr txBox="1"/>
            <p:nvPr/>
          </p:nvSpPr>
          <p:spPr>
            <a:xfrm>
              <a:off x="6500137" y="3360447"/>
              <a:ext cx="633507" cy="376913"/>
            </a:xfrm>
            <a:prstGeom prst="rect">
              <a:avLst/>
            </a:prstGeom>
            <a:solidFill>
              <a:schemeClr val="bg1"/>
            </a:solidFill>
            <a:ln>
              <a:solidFill>
                <a:schemeClr val="tx1"/>
              </a:solidFill>
            </a:ln>
          </p:spPr>
          <p:txBody>
            <a:bodyPr wrap="square" rtlCol="0">
              <a:spAutoFit/>
            </a:bodyPr>
            <a:lstStyle/>
            <a:p>
              <a:pPr algn="ctr"/>
              <a:r>
                <a:rPr lang="en-US" altLang="zh-CN" sz="1600" b="1" dirty="0">
                  <a:latin typeface="+mn-lt"/>
                  <a:ea typeface="+mn-ea"/>
                  <a:cs typeface="Times New Roman" panose="02020603050405020304" pitchFamily="18" charset="0"/>
                </a:rPr>
                <a:t>0.25</a:t>
              </a:r>
              <a:endParaRPr lang="zh-CN" altLang="en-US" sz="1600" b="1" dirty="0">
                <a:latin typeface="+mn-lt"/>
                <a:ea typeface="+mn-ea"/>
                <a:cs typeface="Times New Roman" panose="02020603050405020304" pitchFamily="18" charset="0"/>
              </a:endParaRPr>
            </a:p>
          </p:txBody>
        </p:sp>
        <p:sp>
          <p:nvSpPr>
            <p:cNvPr id="11" name="椭圆 10">
              <a:extLst>
                <a:ext uri="{FF2B5EF4-FFF2-40B4-BE49-F238E27FC236}">
                  <a16:creationId xmlns:a16="http://schemas.microsoft.com/office/drawing/2014/main" id="{03058FBA-4554-4EDD-8DCF-5D3D3FB2603F}"/>
                </a:ext>
              </a:extLst>
            </p:cNvPr>
            <p:cNvSpPr/>
            <p:nvPr/>
          </p:nvSpPr>
          <p:spPr>
            <a:xfrm>
              <a:off x="7947373" y="4218781"/>
              <a:ext cx="537071" cy="558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tx1"/>
                  </a:solidFill>
                  <a:cs typeface="Times New Roman" panose="02020603050405020304" pitchFamily="18" charset="0"/>
                </a:rPr>
                <a:t>0.20</a:t>
              </a:r>
              <a:endParaRPr lang="zh-CN" altLang="en-US" sz="1600" b="1" dirty="0">
                <a:solidFill>
                  <a:schemeClr val="tx1"/>
                </a:solidFill>
                <a:cs typeface="Times New Roman" panose="02020603050405020304" pitchFamily="18" charset="0"/>
              </a:endParaRPr>
            </a:p>
          </p:txBody>
        </p:sp>
        <p:cxnSp>
          <p:nvCxnSpPr>
            <p:cNvPr id="13" name="直接连接符 12">
              <a:extLst>
                <a:ext uri="{FF2B5EF4-FFF2-40B4-BE49-F238E27FC236}">
                  <a16:creationId xmlns:a16="http://schemas.microsoft.com/office/drawing/2014/main" id="{2E63CBB0-3296-405D-B8B7-53ED0F29AC6E}"/>
                </a:ext>
              </a:extLst>
            </p:cNvPr>
            <p:cNvCxnSpPr>
              <a:cxnSpLocks/>
            </p:cNvCxnSpPr>
            <p:nvPr/>
          </p:nvCxnSpPr>
          <p:spPr>
            <a:xfrm flipH="1">
              <a:off x="7855247" y="4776842"/>
              <a:ext cx="360662" cy="379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4E42A14-7C95-4349-ADB9-75F1BFD40ED1}"/>
                </a:ext>
              </a:extLst>
            </p:cNvPr>
            <p:cNvCxnSpPr>
              <a:cxnSpLocks/>
            </p:cNvCxnSpPr>
            <p:nvPr/>
          </p:nvCxnSpPr>
          <p:spPr>
            <a:xfrm>
              <a:off x="8215909" y="4776842"/>
              <a:ext cx="404338" cy="383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6A5A78AB-9CE4-4421-A16D-F5BA48E2D225}"/>
                </a:ext>
              </a:extLst>
            </p:cNvPr>
            <p:cNvSpPr/>
            <p:nvPr/>
          </p:nvSpPr>
          <p:spPr>
            <a:xfrm>
              <a:off x="7499055" y="3257933"/>
              <a:ext cx="537071" cy="558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tx1"/>
                  </a:solidFill>
                  <a:cs typeface="Times New Roman" panose="02020603050405020304" pitchFamily="18" charset="0"/>
                </a:rPr>
                <a:t>0.35</a:t>
              </a:r>
              <a:endParaRPr lang="zh-CN" altLang="en-US" sz="1600" b="1" dirty="0">
                <a:solidFill>
                  <a:schemeClr val="tx1"/>
                </a:solidFill>
                <a:cs typeface="Times New Roman" panose="02020603050405020304" pitchFamily="18" charset="0"/>
              </a:endParaRPr>
            </a:p>
          </p:txBody>
        </p:sp>
        <p:cxnSp>
          <p:nvCxnSpPr>
            <p:cNvPr id="19" name="直接连接符 18">
              <a:extLst>
                <a:ext uri="{FF2B5EF4-FFF2-40B4-BE49-F238E27FC236}">
                  <a16:creationId xmlns:a16="http://schemas.microsoft.com/office/drawing/2014/main" id="{8FE64DF8-08E3-41C8-B931-9A80C7868D59}"/>
                </a:ext>
              </a:extLst>
            </p:cNvPr>
            <p:cNvCxnSpPr>
              <a:cxnSpLocks/>
            </p:cNvCxnSpPr>
            <p:nvPr/>
          </p:nvCxnSpPr>
          <p:spPr>
            <a:xfrm flipH="1">
              <a:off x="7401740" y="3815994"/>
              <a:ext cx="365851" cy="534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FE031BE-DD44-4D2E-ADBD-8A65A66BC834}"/>
                </a:ext>
              </a:extLst>
            </p:cNvPr>
            <p:cNvCxnSpPr>
              <a:cxnSpLocks/>
            </p:cNvCxnSpPr>
            <p:nvPr/>
          </p:nvCxnSpPr>
          <p:spPr>
            <a:xfrm>
              <a:off x="7767591" y="3815994"/>
              <a:ext cx="448318" cy="402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92179AAD-7CE9-4886-BCB6-D0397C2B23A5}"/>
                </a:ext>
              </a:extLst>
            </p:cNvPr>
            <p:cNvSpPr/>
            <p:nvPr/>
          </p:nvSpPr>
          <p:spPr>
            <a:xfrm>
              <a:off x="7002000" y="2356958"/>
              <a:ext cx="537071" cy="558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tx1"/>
                  </a:solidFill>
                  <a:cs typeface="Times New Roman" panose="02020603050405020304" pitchFamily="18" charset="0"/>
                </a:rPr>
                <a:t>0.60</a:t>
              </a:r>
              <a:endParaRPr lang="zh-CN" altLang="en-US" sz="1600" b="1" dirty="0">
                <a:solidFill>
                  <a:schemeClr val="tx1"/>
                </a:solidFill>
                <a:cs typeface="Times New Roman" panose="02020603050405020304" pitchFamily="18" charset="0"/>
              </a:endParaRPr>
            </a:p>
          </p:txBody>
        </p:sp>
        <p:cxnSp>
          <p:nvCxnSpPr>
            <p:cNvPr id="28" name="直接连接符 27">
              <a:extLst>
                <a:ext uri="{FF2B5EF4-FFF2-40B4-BE49-F238E27FC236}">
                  <a16:creationId xmlns:a16="http://schemas.microsoft.com/office/drawing/2014/main" id="{C6AB6285-6A90-418D-8669-BB31C5EB769D}"/>
                </a:ext>
              </a:extLst>
            </p:cNvPr>
            <p:cNvCxnSpPr>
              <a:cxnSpLocks/>
            </p:cNvCxnSpPr>
            <p:nvPr/>
          </p:nvCxnSpPr>
          <p:spPr>
            <a:xfrm flipH="1">
              <a:off x="6816891" y="2915019"/>
              <a:ext cx="453645" cy="445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15CC073-1A24-4F58-B4D7-2C1568F66AB3}"/>
                </a:ext>
              </a:extLst>
            </p:cNvPr>
            <p:cNvCxnSpPr>
              <a:cxnSpLocks/>
            </p:cNvCxnSpPr>
            <p:nvPr/>
          </p:nvCxnSpPr>
          <p:spPr>
            <a:xfrm>
              <a:off x="7270536" y="2915019"/>
              <a:ext cx="497055" cy="342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87B37AE7-74E7-412A-BC0E-A6643B2DFF35}"/>
                </a:ext>
              </a:extLst>
            </p:cNvPr>
            <p:cNvSpPr/>
            <p:nvPr/>
          </p:nvSpPr>
          <p:spPr>
            <a:xfrm>
              <a:off x="6596573" y="1456602"/>
              <a:ext cx="537071" cy="558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tx1"/>
                  </a:solidFill>
                  <a:cs typeface="Times New Roman" panose="02020603050405020304" pitchFamily="18" charset="0"/>
                </a:rPr>
                <a:t>0.60</a:t>
              </a:r>
              <a:endParaRPr lang="zh-CN" altLang="en-US" sz="1600" b="1" dirty="0">
                <a:solidFill>
                  <a:schemeClr val="tx1"/>
                </a:solidFill>
                <a:cs typeface="Times New Roman" panose="02020603050405020304" pitchFamily="18" charset="0"/>
              </a:endParaRPr>
            </a:p>
          </p:txBody>
        </p:sp>
        <p:cxnSp>
          <p:nvCxnSpPr>
            <p:cNvPr id="36" name="直接连接符 35">
              <a:extLst>
                <a:ext uri="{FF2B5EF4-FFF2-40B4-BE49-F238E27FC236}">
                  <a16:creationId xmlns:a16="http://schemas.microsoft.com/office/drawing/2014/main" id="{91B7B828-6024-4863-A7A7-4E74CBB40738}"/>
                </a:ext>
              </a:extLst>
            </p:cNvPr>
            <p:cNvCxnSpPr>
              <a:cxnSpLocks/>
            </p:cNvCxnSpPr>
            <p:nvPr/>
          </p:nvCxnSpPr>
          <p:spPr>
            <a:xfrm flipH="1">
              <a:off x="6500137" y="2014663"/>
              <a:ext cx="364972" cy="445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CE9EBAC-7176-46C1-A216-C8F11E2C84B7}"/>
                </a:ext>
              </a:extLst>
            </p:cNvPr>
            <p:cNvCxnSpPr>
              <a:cxnSpLocks/>
            </p:cNvCxnSpPr>
            <p:nvPr/>
          </p:nvCxnSpPr>
          <p:spPr>
            <a:xfrm>
              <a:off x="6865109" y="2014663"/>
              <a:ext cx="405427" cy="342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9F642263-91E4-4AE9-8D68-EB24D0D74410}"/>
                </a:ext>
              </a:extLst>
            </p:cNvPr>
            <p:cNvSpPr txBox="1"/>
            <p:nvPr/>
          </p:nvSpPr>
          <p:spPr>
            <a:xfrm>
              <a:off x="6417935" y="1985754"/>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0</a:t>
              </a:r>
              <a:endParaRPr lang="zh-CN" altLang="en-US" sz="2000" b="1" dirty="0">
                <a:latin typeface="+mn-lt"/>
                <a:ea typeface="+mn-ea"/>
                <a:cs typeface="Times New Roman" panose="02020603050405020304" pitchFamily="18" charset="0"/>
              </a:endParaRPr>
            </a:p>
          </p:txBody>
        </p:sp>
        <p:sp>
          <p:nvSpPr>
            <p:cNvPr id="64" name="文本框 63">
              <a:extLst>
                <a:ext uri="{FF2B5EF4-FFF2-40B4-BE49-F238E27FC236}">
                  <a16:creationId xmlns:a16="http://schemas.microsoft.com/office/drawing/2014/main" id="{D3D66FD9-B881-40AB-A732-D36F7FEF2A2B}"/>
                </a:ext>
              </a:extLst>
            </p:cNvPr>
            <p:cNvSpPr txBox="1"/>
            <p:nvPr/>
          </p:nvSpPr>
          <p:spPr>
            <a:xfrm>
              <a:off x="7047000" y="1993890"/>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1</a:t>
              </a:r>
              <a:endParaRPr lang="zh-CN" altLang="en-US" sz="2000" b="1" dirty="0">
                <a:latin typeface="+mn-lt"/>
                <a:ea typeface="+mn-ea"/>
                <a:cs typeface="Times New Roman" panose="02020603050405020304" pitchFamily="18" charset="0"/>
              </a:endParaRPr>
            </a:p>
          </p:txBody>
        </p:sp>
        <p:sp>
          <p:nvSpPr>
            <p:cNvPr id="65" name="文本框 64">
              <a:extLst>
                <a:ext uri="{FF2B5EF4-FFF2-40B4-BE49-F238E27FC236}">
                  <a16:creationId xmlns:a16="http://schemas.microsoft.com/office/drawing/2014/main" id="{DA32765B-D5BF-45D3-AA32-8DF6417783A6}"/>
                </a:ext>
              </a:extLst>
            </p:cNvPr>
            <p:cNvSpPr txBox="1"/>
            <p:nvPr/>
          </p:nvSpPr>
          <p:spPr>
            <a:xfrm>
              <a:off x="6766090" y="2894879"/>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0</a:t>
              </a:r>
              <a:endParaRPr lang="zh-CN" altLang="en-US" sz="2000" b="1" dirty="0">
                <a:latin typeface="+mn-lt"/>
                <a:ea typeface="+mn-ea"/>
                <a:cs typeface="Times New Roman" panose="02020603050405020304" pitchFamily="18" charset="0"/>
              </a:endParaRPr>
            </a:p>
          </p:txBody>
        </p:sp>
        <p:sp>
          <p:nvSpPr>
            <p:cNvPr id="66" name="文本框 65">
              <a:extLst>
                <a:ext uri="{FF2B5EF4-FFF2-40B4-BE49-F238E27FC236}">
                  <a16:creationId xmlns:a16="http://schemas.microsoft.com/office/drawing/2014/main" id="{B8E9188F-1F68-4FB4-9D0D-A34C9D6FC7AB}"/>
                </a:ext>
              </a:extLst>
            </p:cNvPr>
            <p:cNvSpPr txBox="1"/>
            <p:nvPr/>
          </p:nvSpPr>
          <p:spPr>
            <a:xfrm>
              <a:off x="7519509" y="2855145"/>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1</a:t>
              </a:r>
              <a:endParaRPr lang="zh-CN" altLang="en-US" sz="2000" b="1" dirty="0">
                <a:latin typeface="+mn-lt"/>
                <a:ea typeface="+mn-ea"/>
                <a:cs typeface="Times New Roman" panose="02020603050405020304" pitchFamily="18" charset="0"/>
              </a:endParaRPr>
            </a:p>
          </p:txBody>
        </p:sp>
        <p:sp>
          <p:nvSpPr>
            <p:cNvPr id="67" name="文本框 66">
              <a:extLst>
                <a:ext uri="{FF2B5EF4-FFF2-40B4-BE49-F238E27FC236}">
                  <a16:creationId xmlns:a16="http://schemas.microsoft.com/office/drawing/2014/main" id="{57B9E1BF-EFE1-4DEF-9728-C52CD0485F46}"/>
                </a:ext>
              </a:extLst>
            </p:cNvPr>
            <p:cNvSpPr txBox="1"/>
            <p:nvPr/>
          </p:nvSpPr>
          <p:spPr>
            <a:xfrm>
              <a:off x="7261935" y="3871361"/>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0</a:t>
              </a:r>
              <a:endParaRPr lang="zh-CN" altLang="en-US" sz="2000" b="1" dirty="0">
                <a:latin typeface="+mn-lt"/>
                <a:ea typeface="+mn-ea"/>
                <a:cs typeface="Times New Roman" panose="02020603050405020304" pitchFamily="18" charset="0"/>
              </a:endParaRPr>
            </a:p>
          </p:txBody>
        </p:sp>
        <p:sp>
          <p:nvSpPr>
            <p:cNvPr id="68" name="文本框 67">
              <a:extLst>
                <a:ext uri="{FF2B5EF4-FFF2-40B4-BE49-F238E27FC236}">
                  <a16:creationId xmlns:a16="http://schemas.microsoft.com/office/drawing/2014/main" id="{03C9D1C4-7AF4-4284-BAE1-03DB4F52FECF}"/>
                </a:ext>
              </a:extLst>
            </p:cNvPr>
            <p:cNvSpPr txBox="1"/>
            <p:nvPr/>
          </p:nvSpPr>
          <p:spPr>
            <a:xfrm>
              <a:off x="7994123" y="3815994"/>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1</a:t>
              </a:r>
              <a:endParaRPr lang="zh-CN" altLang="en-US" sz="2000" b="1" dirty="0">
                <a:latin typeface="+mn-lt"/>
                <a:ea typeface="+mn-ea"/>
                <a:cs typeface="Times New Roman" panose="02020603050405020304" pitchFamily="18" charset="0"/>
              </a:endParaRPr>
            </a:p>
          </p:txBody>
        </p:sp>
        <p:sp>
          <p:nvSpPr>
            <p:cNvPr id="69" name="文本框 68">
              <a:extLst>
                <a:ext uri="{FF2B5EF4-FFF2-40B4-BE49-F238E27FC236}">
                  <a16:creationId xmlns:a16="http://schemas.microsoft.com/office/drawing/2014/main" id="{7D0DC447-1884-4B63-A728-2947251D7B7E}"/>
                </a:ext>
              </a:extLst>
            </p:cNvPr>
            <p:cNvSpPr txBox="1"/>
            <p:nvPr/>
          </p:nvSpPr>
          <p:spPr>
            <a:xfrm>
              <a:off x="7758010" y="4738270"/>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0</a:t>
              </a:r>
              <a:endParaRPr lang="zh-CN" altLang="en-US" sz="2000" b="1" dirty="0">
                <a:latin typeface="+mn-lt"/>
                <a:ea typeface="+mn-ea"/>
                <a:cs typeface="Times New Roman" panose="02020603050405020304" pitchFamily="18" charset="0"/>
              </a:endParaRPr>
            </a:p>
          </p:txBody>
        </p:sp>
        <p:sp>
          <p:nvSpPr>
            <p:cNvPr id="70" name="文本框 69">
              <a:extLst>
                <a:ext uri="{FF2B5EF4-FFF2-40B4-BE49-F238E27FC236}">
                  <a16:creationId xmlns:a16="http://schemas.microsoft.com/office/drawing/2014/main" id="{C139AF4D-C587-4957-A763-7B2485AFE609}"/>
                </a:ext>
              </a:extLst>
            </p:cNvPr>
            <p:cNvSpPr txBox="1"/>
            <p:nvPr/>
          </p:nvSpPr>
          <p:spPr>
            <a:xfrm>
              <a:off x="8415347" y="4729558"/>
              <a:ext cx="312906" cy="445443"/>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1</a:t>
              </a:r>
              <a:endParaRPr lang="zh-CN" altLang="en-US" sz="2000" b="1" dirty="0">
                <a:latin typeface="+mn-lt"/>
                <a:ea typeface="+mn-ea"/>
                <a:cs typeface="Times New Roman" panose="02020603050405020304" pitchFamily="18" charset="0"/>
              </a:endParaRPr>
            </a:p>
          </p:txBody>
        </p:sp>
        <p:sp>
          <p:nvSpPr>
            <p:cNvPr id="72" name="矩形 71">
              <a:extLst>
                <a:ext uri="{FF2B5EF4-FFF2-40B4-BE49-F238E27FC236}">
                  <a16:creationId xmlns:a16="http://schemas.microsoft.com/office/drawing/2014/main" id="{1A433F8F-230F-4F2F-8876-C1F03B08167C}"/>
                </a:ext>
              </a:extLst>
            </p:cNvPr>
            <p:cNvSpPr/>
            <p:nvPr/>
          </p:nvSpPr>
          <p:spPr>
            <a:xfrm>
              <a:off x="8134625" y="5508953"/>
              <a:ext cx="338554" cy="513973"/>
            </a:xfrm>
            <a:prstGeom prst="rect">
              <a:avLst/>
            </a:prstGeom>
          </p:spPr>
          <p:txBody>
            <a:bodyPr wrap="none">
              <a:spAutoFit/>
            </a:bodyPr>
            <a:lstStyle/>
            <a:p>
              <a:r>
                <a:rPr lang="en-US" altLang="zh-CN" b="1" dirty="0">
                  <a:latin typeface="+mn-lt"/>
                  <a:ea typeface="+mn-ea"/>
                  <a:cs typeface="Times New Roman" panose="02020603050405020304" pitchFamily="18" charset="0"/>
                </a:rPr>
                <a:t>a</a:t>
              </a:r>
              <a:endParaRPr lang="zh-CN" altLang="en-US" b="1" dirty="0">
                <a:latin typeface="+mn-lt"/>
                <a:ea typeface="+mn-ea"/>
                <a:cs typeface="Times New Roman" panose="02020603050405020304" pitchFamily="18" charset="0"/>
              </a:endParaRPr>
            </a:p>
          </p:txBody>
        </p:sp>
        <p:sp>
          <p:nvSpPr>
            <p:cNvPr id="73" name="矩形 72">
              <a:extLst>
                <a:ext uri="{FF2B5EF4-FFF2-40B4-BE49-F238E27FC236}">
                  <a16:creationId xmlns:a16="http://schemas.microsoft.com/office/drawing/2014/main" id="{5C34A7FC-40BD-4B8B-9B46-DF5201F6B349}"/>
                </a:ext>
              </a:extLst>
            </p:cNvPr>
            <p:cNvSpPr/>
            <p:nvPr/>
          </p:nvSpPr>
          <p:spPr>
            <a:xfrm>
              <a:off x="5934410" y="2768401"/>
              <a:ext cx="356188" cy="513973"/>
            </a:xfrm>
            <a:prstGeom prst="rect">
              <a:avLst/>
            </a:prstGeom>
          </p:spPr>
          <p:txBody>
            <a:bodyPr wrap="none">
              <a:spAutoFit/>
            </a:bodyPr>
            <a:lstStyle/>
            <a:p>
              <a:r>
                <a:rPr lang="en-US" altLang="zh-CN" b="1" dirty="0">
                  <a:latin typeface="+mn-lt"/>
                  <a:ea typeface="+mn-ea"/>
                  <a:cs typeface="Times New Roman" panose="02020603050405020304" pitchFamily="18" charset="0"/>
                </a:rPr>
                <a:t>b</a:t>
              </a:r>
              <a:endParaRPr lang="zh-CN" altLang="en-US" b="1" dirty="0">
                <a:latin typeface="+mn-lt"/>
                <a:ea typeface="+mn-ea"/>
                <a:cs typeface="Times New Roman" panose="02020603050405020304" pitchFamily="18" charset="0"/>
              </a:endParaRPr>
            </a:p>
          </p:txBody>
        </p:sp>
        <p:sp>
          <p:nvSpPr>
            <p:cNvPr id="74" name="矩形 73">
              <a:extLst>
                <a:ext uri="{FF2B5EF4-FFF2-40B4-BE49-F238E27FC236}">
                  <a16:creationId xmlns:a16="http://schemas.microsoft.com/office/drawing/2014/main" id="{BA3C2AE5-9D0C-4662-8EFD-443A819276A8}"/>
                </a:ext>
              </a:extLst>
            </p:cNvPr>
            <p:cNvSpPr/>
            <p:nvPr/>
          </p:nvSpPr>
          <p:spPr>
            <a:xfrm>
              <a:off x="6851145" y="4688999"/>
              <a:ext cx="278320" cy="513973"/>
            </a:xfrm>
            <a:prstGeom prst="rect">
              <a:avLst/>
            </a:prstGeom>
          </p:spPr>
          <p:txBody>
            <a:bodyPr wrap="square">
              <a:spAutoFit/>
            </a:bodyPr>
            <a:lstStyle/>
            <a:p>
              <a:r>
                <a:rPr lang="en-US" altLang="zh-CN" b="1" dirty="0">
                  <a:latin typeface="+mn-lt"/>
                  <a:ea typeface="+mn-ea"/>
                  <a:cs typeface="Times New Roman" panose="02020603050405020304" pitchFamily="18" charset="0"/>
                </a:rPr>
                <a:t>c</a:t>
              </a:r>
              <a:endParaRPr lang="zh-CN" altLang="en-US" b="1" dirty="0">
                <a:latin typeface="+mn-lt"/>
                <a:ea typeface="+mn-ea"/>
                <a:cs typeface="Times New Roman" panose="02020603050405020304" pitchFamily="18" charset="0"/>
              </a:endParaRPr>
            </a:p>
          </p:txBody>
        </p:sp>
        <p:sp>
          <p:nvSpPr>
            <p:cNvPr id="75" name="矩形 74">
              <a:extLst>
                <a:ext uri="{FF2B5EF4-FFF2-40B4-BE49-F238E27FC236}">
                  <a16:creationId xmlns:a16="http://schemas.microsoft.com/office/drawing/2014/main" id="{919E6F8A-06AB-4863-9B7B-4432B10E4A20}"/>
                </a:ext>
              </a:extLst>
            </p:cNvPr>
            <p:cNvSpPr/>
            <p:nvPr/>
          </p:nvSpPr>
          <p:spPr>
            <a:xfrm>
              <a:off x="7284583" y="5487583"/>
              <a:ext cx="356188" cy="513973"/>
            </a:xfrm>
            <a:prstGeom prst="rect">
              <a:avLst/>
            </a:prstGeom>
          </p:spPr>
          <p:txBody>
            <a:bodyPr wrap="none">
              <a:spAutoFit/>
            </a:bodyPr>
            <a:lstStyle/>
            <a:p>
              <a:r>
                <a:rPr lang="en-US" altLang="zh-CN" b="1" dirty="0">
                  <a:latin typeface="+mn-lt"/>
                  <a:ea typeface="+mn-ea"/>
                  <a:cs typeface="Times New Roman" panose="02020603050405020304" pitchFamily="18" charset="0"/>
                </a:rPr>
                <a:t>d</a:t>
              </a:r>
              <a:endParaRPr lang="zh-CN" altLang="en-US" b="1" dirty="0">
                <a:latin typeface="+mn-lt"/>
                <a:ea typeface="+mn-ea"/>
                <a:cs typeface="Times New Roman" panose="02020603050405020304" pitchFamily="18" charset="0"/>
              </a:endParaRPr>
            </a:p>
          </p:txBody>
        </p:sp>
        <p:sp>
          <p:nvSpPr>
            <p:cNvPr id="76" name="矩形 75">
              <a:extLst>
                <a:ext uri="{FF2B5EF4-FFF2-40B4-BE49-F238E27FC236}">
                  <a16:creationId xmlns:a16="http://schemas.microsoft.com/office/drawing/2014/main" id="{DAEF71C1-952B-42D6-B4DF-9279A2335082}"/>
                </a:ext>
              </a:extLst>
            </p:cNvPr>
            <p:cNvSpPr/>
            <p:nvPr/>
          </p:nvSpPr>
          <p:spPr>
            <a:xfrm>
              <a:off x="6265388" y="3631328"/>
              <a:ext cx="320922" cy="513973"/>
            </a:xfrm>
            <a:prstGeom prst="rect">
              <a:avLst/>
            </a:prstGeom>
          </p:spPr>
          <p:txBody>
            <a:bodyPr wrap="none">
              <a:spAutoFit/>
            </a:bodyPr>
            <a:lstStyle/>
            <a:p>
              <a:r>
                <a:rPr lang="en-US" altLang="zh-CN" b="1" dirty="0">
                  <a:latin typeface="+mn-lt"/>
                  <a:ea typeface="+mn-ea"/>
                  <a:cs typeface="Times New Roman" panose="02020603050405020304" pitchFamily="18" charset="0"/>
                </a:rPr>
                <a:t>e</a:t>
              </a:r>
              <a:endParaRPr lang="zh-CN" altLang="en-US" b="1" dirty="0">
                <a:latin typeface="+mn-lt"/>
                <a:ea typeface="+mn-ea"/>
                <a:cs typeface="Times New Roman" panose="02020603050405020304" pitchFamily="18" charset="0"/>
              </a:endParaRPr>
            </a:p>
          </p:txBody>
        </p:sp>
      </p:grpSp>
      <p:graphicFrame>
        <p:nvGraphicFramePr>
          <p:cNvPr id="78" name="表格 77">
            <a:extLst>
              <a:ext uri="{FF2B5EF4-FFF2-40B4-BE49-F238E27FC236}">
                <a16:creationId xmlns:a16="http://schemas.microsoft.com/office/drawing/2014/main" id="{513DB1C5-9D8B-4C0C-9E35-2C1DDD9DB09C}"/>
              </a:ext>
            </a:extLst>
          </p:cNvPr>
          <p:cNvGraphicFramePr>
            <a:graphicFrameLocks noGrp="1"/>
          </p:cNvGraphicFramePr>
          <p:nvPr>
            <p:extLst>
              <p:ext uri="{D42A27DB-BD31-4B8C-83A1-F6EECF244321}">
                <p14:modId xmlns:p14="http://schemas.microsoft.com/office/powerpoint/2010/main" val="2786652128"/>
              </p:ext>
            </p:extLst>
          </p:nvPr>
        </p:nvGraphicFramePr>
        <p:xfrm>
          <a:off x="5517816" y="2230320"/>
          <a:ext cx="2369049" cy="2773680"/>
        </p:xfrm>
        <a:graphic>
          <a:graphicData uri="http://schemas.openxmlformats.org/drawingml/2006/table">
            <a:tbl>
              <a:tblPr firstRow="1" bandRow="1">
                <a:tableStyleId>{5C22544A-7EE6-4342-B048-85BDC9FD1C3A}</a:tableStyleId>
              </a:tblPr>
              <a:tblGrid>
                <a:gridCol w="789683">
                  <a:extLst>
                    <a:ext uri="{9D8B030D-6E8A-4147-A177-3AD203B41FA5}">
                      <a16:colId xmlns:a16="http://schemas.microsoft.com/office/drawing/2014/main" val="633536337"/>
                    </a:ext>
                  </a:extLst>
                </a:gridCol>
                <a:gridCol w="789683">
                  <a:extLst>
                    <a:ext uri="{9D8B030D-6E8A-4147-A177-3AD203B41FA5}">
                      <a16:colId xmlns:a16="http://schemas.microsoft.com/office/drawing/2014/main" val="1596291638"/>
                    </a:ext>
                  </a:extLst>
                </a:gridCol>
                <a:gridCol w="789683">
                  <a:extLst>
                    <a:ext uri="{9D8B030D-6E8A-4147-A177-3AD203B41FA5}">
                      <a16:colId xmlns:a16="http://schemas.microsoft.com/office/drawing/2014/main" val="1055534577"/>
                    </a:ext>
                  </a:extLst>
                </a:gridCol>
              </a:tblGrid>
              <a:tr h="370840">
                <a:tc gridSpan="3">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哈夫曼编码</a:t>
                      </a: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code3</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4378655"/>
                  </a:ext>
                </a:extLst>
              </a:tr>
              <a:tr h="370840">
                <a:tc>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字符</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概率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code3</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311043"/>
                  </a:ext>
                </a:extLst>
              </a:tr>
              <a:tr h="11836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a</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0.12</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1111</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425346"/>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b</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0.40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688145"/>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c</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0.15</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110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399673"/>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d</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0.08</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1110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651468"/>
                  </a:ext>
                </a:extLst>
              </a:tr>
              <a:tr h="370840">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e</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0.25</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10</a:t>
                      </a:r>
                      <a:endParaRPr lang="zh-CN" altLang="en-US" sz="2000" b="0" dirty="0">
                        <a:solidFill>
                          <a:schemeClr val="tx1"/>
                        </a:solidFill>
                        <a:latin typeface="Times New Roman" panose="02020603050405020304" pitchFamily="18" charset="0"/>
                        <a:ea typeface="仿宋"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024684"/>
                  </a:ext>
                </a:extLst>
              </a:tr>
            </a:tbl>
          </a:graphicData>
        </a:graphic>
      </p:graphicFrame>
      <p:sp>
        <p:nvSpPr>
          <p:cNvPr id="88" name="文本框 87">
            <a:extLst>
              <a:ext uri="{FF2B5EF4-FFF2-40B4-BE49-F238E27FC236}">
                <a16:creationId xmlns:a16="http://schemas.microsoft.com/office/drawing/2014/main" id="{825BB7F3-B654-470A-B4D0-678C063DDE7E}"/>
              </a:ext>
            </a:extLst>
          </p:cNvPr>
          <p:cNvSpPr txBox="1"/>
          <p:nvPr/>
        </p:nvSpPr>
        <p:spPr>
          <a:xfrm>
            <a:off x="5011136" y="5120561"/>
            <a:ext cx="3398687" cy="1323439"/>
          </a:xfrm>
          <a:prstGeom prst="rect">
            <a:avLst/>
          </a:prstGeom>
          <a:noFill/>
        </p:spPr>
        <p:txBody>
          <a:bodyPr wrap="none" rtlCol="0">
            <a:spAutoFit/>
          </a:bodyPr>
          <a:lstStyle/>
          <a:p>
            <a:pPr algn="ctr"/>
            <a:r>
              <a:rPr lang="en-US" altLang="zh-CN" sz="2000" b="1" dirty="0">
                <a:latin typeface="+mn-lt"/>
                <a:ea typeface="+mn-ea"/>
                <a:cs typeface="Times New Roman" panose="02020603050405020304" pitchFamily="18" charset="0"/>
              </a:rPr>
              <a:t>Code3</a:t>
            </a:r>
            <a:r>
              <a:rPr lang="zh-CN" altLang="en-US" sz="2000" b="1" dirty="0">
                <a:latin typeface="+mn-lt"/>
                <a:ea typeface="+mn-ea"/>
                <a:cs typeface="Times New Roman" panose="02020603050405020304" pitchFamily="18" charset="0"/>
              </a:rPr>
              <a:t>编码的平均长度</a:t>
            </a:r>
            <a:r>
              <a:rPr lang="en-US" altLang="zh-CN" sz="2000" b="1" dirty="0">
                <a:latin typeface="+mn-lt"/>
                <a:ea typeface="+mn-ea"/>
                <a:cs typeface="Times New Roman" panose="02020603050405020304" pitchFamily="18" charset="0"/>
              </a:rPr>
              <a:t>,  </a:t>
            </a:r>
            <a:r>
              <a:rPr lang="zh-CN" altLang="en-US" sz="2000" b="1" dirty="0">
                <a:latin typeface="+mn-lt"/>
                <a:ea typeface="+mn-ea"/>
                <a:cs typeface="Times New Roman" panose="02020603050405020304" pitchFamily="18" charset="0"/>
              </a:rPr>
              <a:t>即：</a:t>
            </a:r>
            <a:endParaRPr lang="en-US" altLang="zh-CN" sz="2000" b="1" dirty="0">
              <a:latin typeface="+mn-lt"/>
              <a:ea typeface="+mn-ea"/>
              <a:cs typeface="Times New Roman" panose="02020603050405020304" pitchFamily="18" charset="0"/>
            </a:endParaRPr>
          </a:p>
          <a:p>
            <a:pPr algn="ctr"/>
            <a:r>
              <a:rPr lang="zh-CN" altLang="en-US" sz="2000" b="1" i="1" dirty="0">
                <a:latin typeface="+mn-lt"/>
                <a:ea typeface="+mn-ea"/>
                <a:cs typeface="Times New Roman" panose="02020603050405020304" pitchFamily="18" charset="0"/>
              </a:rPr>
              <a:t>∑</a:t>
            </a:r>
            <a:r>
              <a:rPr lang="en-US" altLang="zh-CN" sz="2000" b="1" i="1" dirty="0" err="1">
                <a:latin typeface="+mn-lt"/>
                <a:ea typeface="+mn-ea"/>
                <a:cs typeface="Times New Roman" panose="02020603050405020304" pitchFamily="18" charset="0"/>
              </a:rPr>
              <a:t>w</a:t>
            </a:r>
            <a:r>
              <a:rPr lang="en-US" altLang="zh-CN" sz="2000" b="1" i="1" baseline="-25000" dirty="0" err="1">
                <a:latin typeface="+mn-lt"/>
                <a:ea typeface="+mn-ea"/>
                <a:cs typeface="Times New Roman" panose="02020603050405020304" pitchFamily="18" charset="0"/>
              </a:rPr>
              <a:t>i</a:t>
            </a:r>
            <a:r>
              <a:rPr lang="en-US" altLang="zh-CN" sz="2000" b="1" i="1" dirty="0" err="1">
                <a:latin typeface="+mn-lt"/>
                <a:ea typeface="+mn-ea"/>
                <a:cs typeface="Times New Roman" panose="02020603050405020304" pitchFamily="18" charset="0"/>
              </a:rPr>
              <a:t>l</a:t>
            </a:r>
            <a:r>
              <a:rPr lang="en-US" altLang="zh-CN" sz="2000" b="1" i="1" baseline="-25000" dirty="0" err="1">
                <a:latin typeface="+mn-lt"/>
                <a:ea typeface="+mn-ea"/>
                <a:cs typeface="Times New Roman" panose="02020603050405020304" pitchFamily="18" charset="0"/>
              </a:rPr>
              <a:t>i</a:t>
            </a:r>
            <a:r>
              <a:rPr lang="en-US" altLang="zh-CN" sz="2000" b="1" i="1" baseline="-25000" dirty="0">
                <a:latin typeface="+mn-lt"/>
                <a:ea typeface="+mn-ea"/>
                <a:cs typeface="Times New Roman" panose="02020603050405020304" pitchFamily="18" charset="0"/>
              </a:rPr>
              <a:t> </a:t>
            </a:r>
            <a:r>
              <a:rPr lang="en-US" altLang="zh-CN" sz="2000" b="1" dirty="0">
                <a:latin typeface="+mn-lt"/>
                <a:ea typeface="+mn-ea"/>
                <a:cs typeface="Times New Roman" panose="02020603050405020304" pitchFamily="18" charset="0"/>
              </a:rPr>
              <a:t>= 2.15</a:t>
            </a:r>
          </a:p>
          <a:p>
            <a:pPr algn="ctr"/>
            <a:endParaRPr lang="en-US" altLang="zh-CN" sz="2000" b="1" dirty="0">
              <a:latin typeface="+mn-lt"/>
              <a:ea typeface="+mn-ea"/>
              <a:cs typeface="Times New Roman" panose="02020603050405020304" pitchFamily="18" charset="0"/>
            </a:endParaRPr>
          </a:p>
          <a:p>
            <a:pPr algn="ctr"/>
            <a:r>
              <a:rPr lang="en-US" altLang="zh-CN" sz="2000" b="1" dirty="0" err="1">
                <a:latin typeface="+mn-lt"/>
                <a:ea typeface="+mn-ea"/>
                <a:cs typeface="Times New Roman" panose="02020603050405020304" pitchFamily="18" charset="0"/>
              </a:rPr>
              <a:t>bcd</a:t>
            </a:r>
            <a:r>
              <a:rPr lang="zh-CN" altLang="en-US" sz="2000" b="1" dirty="0">
                <a:latin typeface="+mn-lt"/>
                <a:ea typeface="+mn-ea"/>
                <a:cs typeface="Times New Roman" panose="02020603050405020304" pitchFamily="18" charset="0"/>
              </a:rPr>
              <a:t>的编码为：</a:t>
            </a:r>
            <a:r>
              <a:rPr lang="en-US" altLang="zh-CN" sz="2000" b="1" dirty="0">
                <a:latin typeface="+mn-lt"/>
                <a:ea typeface="+mn-ea"/>
                <a:cs typeface="Times New Roman" panose="02020603050405020304" pitchFamily="18" charset="0"/>
              </a:rPr>
              <a:t>01101110</a:t>
            </a:r>
            <a:endParaRPr lang="zh-CN" altLang="en-US" sz="2000"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20978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13">
            <a:extLst>
              <a:ext uri="{FF2B5EF4-FFF2-40B4-BE49-F238E27FC236}">
                <a16:creationId xmlns:a16="http://schemas.microsoft.com/office/drawing/2014/main" id="{C7B53E30-EA18-458E-B4F8-EB496FEB2AB5}"/>
              </a:ext>
            </a:extLst>
          </p:cNvPr>
          <p:cNvSpPr txBox="1">
            <a:spLocks noChangeArrowheads="1"/>
          </p:cNvSpPr>
          <p:nvPr/>
        </p:nvSpPr>
        <p:spPr bwMode="auto">
          <a:xfrm>
            <a:off x="4636542" y="719887"/>
            <a:ext cx="3152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前缀码   与    非前缀码</a:t>
            </a:r>
          </a:p>
        </p:txBody>
      </p:sp>
      <p:sp>
        <p:nvSpPr>
          <p:cNvPr id="5" name="Text Box 14">
            <a:extLst>
              <a:ext uri="{FF2B5EF4-FFF2-40B4-BE49-F238E27FC236}">
                <a16:creationId xmlns:a16="http://schemas.microsoft.com/office/drawing/2014/main" id="{D6DAFCFD-4EAF-4B56-AE03-E892C7D182E4}"/>
              </a:ext>
            </a:extLst>
          </p:cNvPr>
          <p:cNvSpPr txBox="1">
            <a:spLocks noChangeArrowheads="1"/>
          </p:cNvSpPr>
          <p:nvPr/>
        </p:nvSpPr>
        <p:spPr bwMode="auto">
          <a:xfrm>
            <a:off x="903536" y="2120231"/>
            <a:ext cx="5233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例：</a:t>
            </a:r>
            <a:r>
              <a:rPr lang="en-US" altLang="zh-CN" b="1"/>
              <a:t>CAST  CATS  SAT  AT  A  TASA</a:t>
            </a:r>
          </a:p>
        </p:txBody>
      </p:sp>
      <p:sp>
        <p:nvSpPr>
          <p:cNvPr id="6" name="Text Box 15">
            <a:extLst>
              <a:ext uri="{FF2B5EF4-FFF2-40B4-BE49-F238E27FC236}">
                <a16:creationId xmlns:a16="http://schemas.microsoft.com/office/drawing/2014/main" id="{334B32D4-6BD9-40A5-B734-70671A2A599B}"/>
              </a:ext>
            </a:extLst>
          </p:cNvPr>
          <p:cNvSpPr txBox="1">
            <a:spLocks noChangeArrowheads="1"/>
          </p:cNvSpPr>
          <p:nvPr/>
        </p:nvSpPr>
        <p:spPr bwMode="auto">
          <a:xfrm>
            <a:off x="940049" y="3299743"/>
            <a:ext cx="709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 = { A , C , S , T }    </a:t>
            </a:r>
            <a:r>
              <a:rPr lang="zh-CN" altLang="en-US" b="1"/>
              <a:t>按出现的频率  </a:t>
            </a:r>
            <a:r>
              <a:rPr lang="en-US" altLang="zh-CN" b="1" i="1"/>
              <a:t>w = { 7 , 2 , 4 , 5 }</a:t>
            </a:r>
          </a:p>
        </p:txBody>
      </p:sp>
      <p:grpSp>
        <p:nvGrpSpPr>
          <p:cNvPr id="41" name="组合 40">
            <a:extLst>
              <a:ext uri="{FF2B5EF4-FFF2-40B4-BE49-F238E27FC236}">
                <a16:creationId xmlns:a16="http://schemas.microsoft.com/office/drawing/2014/main" id="{0F6FE108-1C23-4793-94C0-0D99E0FBD24F}"/>
              </a:ext>
            </a:extLst>
          </p:cNvPr>
          <p:cNvGrpSpPr>
            <a:grpSpLocks/>
          </p:cNvGrpSpPr>
          <p:nvPr/>
        </p:nvGrpSpPr>
        <p:grpSpPr bwMode="auto">
          <a:xfrm>
            <a:off x="395536" y="4247481"/>
            <a:ext cx="3276600" cy="1905000"/>
            <a:chOff x="533400" y="4332312"/>
            <a:chExt cx="3276600" cy="1905000"/>
          </a:xfrm>
        </p:grpSpPr>
        <p:grpSp>
          <p:nvGrpSpPr>
            <p:cNvPr id="126987" name="Group 68">
              <a:extLst>
                <a:ext uri="{FF2B5EF4-FFF2-40B4-BE49-F238E27FC236}">
                  <a16:creationId xmlns:a16="http://schemas.microsoft.com/office/drawing/2014/main" id="{29D86274-D5EB-4CDA-8F26-95D45B6F3931}"/>
                </a:ext>
              </a:extLst>
            </p:cNvPr>
            <p:cNvGrpSpPr>
              <a:grpSpLocks/>
            </p:cNvGrpSpPr>
            <p:nvPr/>
          </p:nvGrpSpPr>
          <p:grpSpPr bwMode="auto">
            <a:xfrm>
              <a:off x="1962150" y="4332312"/>
              <a:ext cx="1847850" cy="1905000"/>
              <a:chOff x="646" y="2784"/>
              <a:chExt cx="1164" cy="1200"/>
            </a:xfrm>
          </p:grpSpPr>
          <p:sp>
            <p:nvSpPr>
              <p:cNvPr id="126990" name="Text Box 54">
                <a:extLst>
                  <a:ext uri="{FF2B5EF4-FFF2-40B4-BE49-F238E27FC236}">
                    <a16:creationId xmlns:a16="http://schemas.microsoft.com/office/drawing/2014/main" id="{292135B7-DF51-48BA-8871-3A820EF233E8}"/>
                  </a:ext>
                </a:extLst>
              </p:cNvPr>
              <p:cNvSpPr txBox="1">
                <a:spLocks noChangeArrowheads="1"/>
              </p:cNvSpPr>
              <p:nvPr/>
            </p:nvSpPr>
            <p:spPr bwMode="auto">
              <a:xfrm>
                <a:off x="1095" y="3744"/>
                <a:ext cx="1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S</a:t>
                </a:r>
              </a:p>
            </p:txBody>
          </p:sp>
          <p:sp>
            <p:nvSpPr>
              <p:cNvPr id="126991" name="Text Box 55">
                <a:extLst>
                  <a:ext uri="{FF2B5EF4-FFF2-40B4-BE49-F238E27FC236}">
                    <a16:creationId xmlns:a16="http://schemas.microsoft.com/office/drawing/2014/main" id="{B4ED4509-9E65-4E0F-82EC-09EE654DFCD0}"/>
                  </a:ext>
                </a:extLst>
              </p:cNvPr>
              <p:cNvSpPr txBox="1">
                <a:spLocks noChangeArrowheads="1"/>
              </p:cNvSpPr>
              <p:nvPr/>
            </p:nvSpPr>
            <p:spPr bwMode="auto">
              <a:xfrm>
                <a:off x="1518" y="3753"/>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a:t>
                </a:r>
              </a:p>
            </p:txBody>
          </p:sp>
          <p:sp>
            <p:nvSpPr>
              <p:cNvPr id="126992" name="Oval 17">
                <a:extLst>
                  <a:ext uri="{FF2B5EF4-FFF2-40B4-BE49-F238E27FC236}">
                    <a16:creationId xmlns:a16="http://schemas.microsoft.com/office/drawing/2014/main" id="{CC705183-89B3-4D8F-874D-9B42905CCF1A}"/>
                  </a:ext>
                </a:extLst>
              </p:cNvPr>
              <p:cNvSpPr>
                <a:spLocks noChangeArrowheads="1"/>
              </p:cNvSpPr>
              <p:nvPr/>
            </p:nvSpPr>
            <p:spPr bwMode="auto">
              <a:xfrm>
                <a:off x="912" y="2784"/>
                <a:ext cx="240"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126993" name="Oval 19">
                <a:extLst>
                  <a:ext uri="{FF2B5EF4-FFF2-40B4-BE49-F238E27FC236}">
                    <a16:creationId xmlns:a16="http://schemas.microsoft.com/office/drawing/2014/main" id="{ABDEEEB2-7199-4687-9B38-1E957C42D54E}"/>
                  </a:ext>
                </a:extLst>
              </p:cNvPr>
              <p:cNvSpPr>
                <a:spLocks noChangeArrowheads="1"/>
              </p:cNvSpPr>
              <p:nvPr/>
            </p:nvSpPr>
            <p:spPr bwMode="auto">
              <a:xfrm>
                <a:off x="1168" y="3072"/>
                <a:ext cx="176"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11</a:t>
                </a:r>
              </a:p>
            </p:txBody>
          </p:sp>
          <p:sp>
            <p:nvSpPr>
              <p:cNvPr id="126994" name="Oval 23">
                <a:extLst>
                  <a:ext uri="{FF2B5EF4-FFF2-40B4-BE49-F238E27FC236}">
                    <a16:creationId xmlns:a16="http://schemas.microsoft.com/office/drawing/2014/main" id="{E93A26E7-823F-4645-A052-63D519BE4CDD}"/>
                  </a:ext>
                </a:extLst>
              </p:cNvPr>
              <p:cNvSpPr>
                <a:spLocks noChangeArrowheads="1"/>
              </p:cNvSpPr>
              <p:nvPr/>
            </p:nvSpPr>
            <p:spPr bwMode="auto">
              <a:xfrm>
                <a:off x="1416" y="33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126995" name="Line 27">
                <a:extLst>
                  <a:ext uri="{FF2B5EF4-FFF2-40B4-BE49-F238E27FC236}">
                    <a16:creationId xmlns:a16="http://schemas.microsoft.com/office/drawing/2014/main" id="{C7E79DD8-D2AA-4BD2-ACFE-782FF7EEA451}"/>
                  </a:ext>
                </a:extLst>
              </p:cNvPr>
              <p:cNvSpPr>
                <a:spLocks noChangeShapeType="1"/>
              </p:cNvSpPr>
              <p:nvPr/>
            </p:nvSpPr>
            <p:spPr bwMode="auto">
              <a:xfrm flipH="1">
                <a:off x="864" y="2928"/>
                <a:ext cx="1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6996" name="Line 28">
                <a:extLst>
                  <a:ext uri="{FF2B5EF4-FFF2-40B4-BE49-F238E27FC236}">
                    <a16:creationId xmlns:a16="http://schemas.microsoft.com/office/drawing/2014/main" id="{D2B3282E-0A59-4406-9737-BA54A8150CC5}"/>
                  </a:ext>
                </a:extLst>
              </p:cNvPr>
              <p:cNvSpPr>
                <a:spLocks noChangeShapeType="1"/>
              </p:cNvSpPr>
              <p:nvPr/>
            </p:nvSpPr>
            <p:spPr bwMode="auto">
              <a:xfrm>
                <a:off x="1048" y="2928"/>
                <a:ext cx="15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6997" name="Line 36">
                <a:extLst>
                  <a:ext uri="{FF2B5EF4-FFF2-40B4-BE49-F238E27FC236}">
                    <a16:creationId xmlns:a16="http://schemas.microsoft.com/office/drawing/2014/main" id="{501B1F73-8586-468E-86E9-0A98CF41889D}"/>
                  </a:ext>
                </a:extLst>
              </p:cNvPr>
              <p:cNvSpPr>
                <a:spLocks noChangeShapeType="1"/>
              </p:cNvSpPr>
              <p:nvPr/>
            </p:nvSpPr>
            <p:spPr bwMode="auto">
              <a:xfrm>
                <a:off x="1280" y="3208"/>
                <a:ext cx="15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6998" name="Line 39">
                <a:extLst>
                  <a:ext uri="{FF2B5EF4-FFF2-40B4-BE49-F238E27FC236}">
                    <a16:creationId xmlns:a16="http://schemas.microsoft.com/office/drawing/2014/main" id="{6B63DDEB-FA25-4FBC-B22E-AF7A1F542C3E}"/>
                  </a:ext>
                </a:extLst>
              </p:cNvPr>
              <p:cNvSpPr>
                <a:spLocks noChangeShapeType="1"/>
              </p:cNvSpPr>
              <p:nvPr/>
            </p:nvSpPr>
            <p:spPr bwMode="auto">
              <a:xfrm flipH="1">
                <a:off x="1064" y="3216"/>
                <a:ext cx="1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6999" name="Rectangle 40">
                <a:extLst>
                  <a:ext uri="{FF2B5EF4-FFF2-40B4-BE49-F238E27FC236}">
                    <a16:creationId xmlns:a16="http://schemas.microsoft.com/office/drawing/2014/main" id="{0EB062E3-0705-49AF-8385-2963F32CD19B}"/>
                  </a:ext>
                </a:extLst>
              </p:cNvPr>
              <p:cNvSpPr>
                <a:spLocks noChangeArrowheads="1"/>
              </p:cNvSpPr>
              <p:nvPr/>
            </p:nvSpPr>
            <p:spPr bwMode="auto">
              <a:xfrm>
                <a:off x="992" y="336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27000" name="Line 41">
                <a:extLst>
                  <a:ext uri="{FF2B5EF4-FFF2-40B4-BE49-F238E27FC236}">
                    <a16:creationId xmlns:a16="http://schemas.microsoft.com/office/drawing/2014/main" id="{F7EAD1F0-857B-40F8-B974-722DFBD9FA75}"/>
                  </a:ext>
                </a:extLst>
              </p:cNvPr>
              <p:cNvSpPr>
                <a:spLocks noChangeShapeType="1"/>
              </p:cNvSpPr>
              <p:nvPr/>
            </p:nvSpPr>
            <p:spPr bwMode="auto">
              <a:xfrm flipH="1">
                <a:off x="1304" y="3504"/>
                <a:ext cx="1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7001" name="Rectangle 42">
                <a:extLst>
                  <a:ext uri="{FF2B5EF4-FFF2-40B4-BE49-F238E27FC236}">
                    <a16:creationId xmlns:a16="http://schemas.microsoft.com/office/drawing/2014/main" id="{EA39C360-FA9B-477E-9ADB-40DB59939D99}"/>
                  </a:ext>
                </a:extLst>
              </p:cNvPr>
              <p:cNvSpPr>
                <a:spLocks noChangeArrowheads="1"/>
              </p:cNvSpPr>
              <p:nvPr/>
            </p:nvSpPr>
            <p:spPr bwMode="auto">
              <a:xfrm>
                <a:off x="1232" y="364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27002" name="Line 43">
                <a:extLst>
                  <a:ext uri="{FF2B5EF4-FFF2-40B4-BE49-F238E27FC236}">
                    <a16:creationId xmlns:a16="http://schemas.microsoft.com/office/drawing/2014/main" id="{E67603B3-259B-42C4-87E7-D73C522B54C2}"/>
                  </a:ext>
                </a:extLst>
              </p:cNvPr>
              <p:cNvSpPr>
                <a:spLocks noChangeShapeType="1"/>
              </p:cNvSpPr>
              <p:nvPr/>
            </p:nvSpPr>
            <p:spPr bwMode="auto">
              <a:xfrm>
                <a:off x="1536" y="3504"/>
                <a:ext cx="168"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7003" name="Rectangle 44">
                <a:extLst>
                  <a:ext uri="{FF2B5EF4-FFF2-40B4-BE49-F238E27FC236}">
                    <a16:creationId xmlns:a16="http://schemas.microsoft.com/office/drawing/2014/main" id="{7865A456-09F6-4CF4-AEC6-AA7DD8329D5F}"/>
                  </a:ext>
                </a:extLst>
              </p:cNvPr>
              <p:cNvSpPr>
                <a:spLocks noChangeArrowheads="1"/>
              </p:cNvSpPr>
              <p:nvPr/>
            </p:nvSpPr>
            <p:spPr bwMode="auto">
              <a:xfrm>
                <a:off x="1632" y="364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27004" name="Text Box 46">
                <a:extLst>
                  <a:ext uri="{FF2B5EF4-FFF2-40B4-BE49-F238E27FC236}">
                    <a16:creationId xmlns:a16="http://schemas.microsoft.com/office/drawing/2014/main" id="{1EAE648B-B1C9-48F8-9FFD-7745DCBE5622}"/>
                  </a:ext>
                </a:extLst>
              </p:cNvPr>
              <p:cNvSpPr txBox="1">
                <a:spLocks noChangeArrowheads="1"/>
              </p:cNvSpPr>
              <p:nvPr/>
            </p:nvSpPr>
            <p:spPr bwMode="auto">
              <a:xfrm>
                <a:off x="792" y="3032"/>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7</a:t>
                </a:r>
              </a:p>
            </p:txBody>
          </p:sp>
          <p:sp>
            <p:nvSpPr>
              <p:cNvPr id="127005" name="Text Box 49">
                <a:extLst>
                  <a:ext uri="{FF2B5EF4-FFF2-40B4-BE49-F238E27FC236}">
                    <a16:creationId xmlns:a16="http://schemas.microsoft.com/office/drawing/2014/main" id="{17AEB5FA-74A5-4B64-A5A9-8F18FD7FF8F0}"/>
                  </a:ext>
                </a:extLst>
              </p:cNvPr>
              <p:cNvSpPr txBox="1">
                <a:spLocks noChangeArrowheads="1"/>
              </p:cNvSpPr>
              <p:nvPr/>
            </p:nvSpPr>
            <p:spPr bwMode="auto">
              <a:xfrm>
                <a:off x="976" y="3312"/>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5</a:t>
                </a:r>
              </a:p>
            </p:txBody>
          </p:sp>
          <p:sp>
            <p:nvSpPr>
              <p:cNvPr id="127006" name="Text Box 50">
                <a:extLst>
                  <a:ext uri="{FF2B5EF4-FFF2-40B4-BE49-F238E27FC236}">
                    <a16:creationId xmlns:a16="http://schemas.microsoft.com/office/drawing/2014/main" id="{4EF2C16C-114E-4A34-8DD4-448AA5CDDC91}"/>
                  </a:ext>
                </a:extLst>
              </p:cNvPr>
              <p:cNvSpPr txBox="1">
                <a:spLocks noChangeArrowheads="1"/>
              </p:cNvSpPr>
              <p:nvPr/>
            </p:nvSpPr>
            <p:spPr bwMode="auto">
              <a:xfrm>
                <a:off x="1216" y="3601"/>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4</a:t>
                </a:r>
              </a:p>
            </p:txBody>
          </p:sp>
          <p:sp>
            <p:nvSpPr>
              <p:cNvPr id="127007" name="Text Box 51">
                <a:extLst>
                  <a:ext uri="{FF2B5EF4-FFF2-40B4-BE49-F238E27FC236}">
                    <a16:creationId xmlns:a16="http://schemas.microsoft.com/office/drawing/2014/main" id="{164EE2F4-0BFF-4ACE-9E2B-41154CB3C9BA}"/>
                  </a:ext>
                </a:extLst>
              </p:cNvPr>
              <p:cNvSpPr txBox="1">
                <a:spLocks noChangeArrowheads="1"/>
              </p:cNvSpPr>
              <p:nvPr/>
            </p:nvSpPr>
            <p:spPr bwMode="auto">
              <a:xfrm>
                <a:off x="1624" y="3601"/>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2</a:t>
                </a:r>
              </a:p>
            </p:txBody>
          </p:sp>
          <p:sp>
            <p:nvSpPr>
              <p:cNvPr id="127008" name="Text Box 52">
                <a:extLst>
                  <a:ext uri="{FF2B5EF4-FFF2-40B4-BE49-F238E27FC236}">
                    <a16:creationId xmlns:a16="http://schemas.microsoft.com/office/drawing/2014/main" id="{2F1C72AE-03D7-4632-A878-CD9E64CE21FA}"/>
                  </a:ext>
                </a:extLst>
              </p:cNvPr>
              <p:cNvSpPr txBox="1">
                <a:spLocks noChangeArrowheads="1"/>
              </p:cNvSpPr>
              <p:nvPr/>
            </p:nvSpPr>
            <p:spPr bwMode="auto">
              <a:xfrm>
                <a:off x="646" y="3177"/>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p>
            </p:txBody>
          </p:sp>
          <p:sp>
            <p:nvSpPr>
              <p:cNvPr id="127009" name="Text Box 53">
                <a:extLst>
                  <a:ext uri="{FF2B5EF4-FFF2-40B4-BE49-F238E27FC236}">
                    <a16:creationId xmlns:a16="http://schemas.microsoft.com/office/drawing/2014/main" id="{1E4F978C-60CD-4760-91E6-AD237C0B55F8}"/>
                  </a:ext>
                </a:extLst>
              </p:cNvPr>
              <p:cNvSpPr txBox="1">
                <a:spLocks noChangeArrowheads="1"/>
              </p:cNvSpPr>
              <p:nvPr/>
            </p:nvSpPr>
            <p:spPr bwMode="auto">
              <a:xfrm>
                <a:off x="864" y="3456"/>
                <a:ext cx="21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T</a:t>
                </a:r>
              </a:p>
            </p:txBody>
          </p:sp>
          <p:sp>
            <p:nvSpPr>
              <p:cNvPr id="127010" name="Text Box 56">
                <a:extLst>
                  <a:ext uri="{FF2B5EF4-FFF2-40B4-BE49-F238E27FC236}">
                    <a16:creationId xmlns:a16="http://schemas.microsoft.com/office/drawing/2014/main" id="{2B741D2E-F9CC-460C-BA96-C2AE05282139}"/>
                  </a:ext>
                </a:extLst>
              </p:cNvPr>
              <p:cNvSpPr txBox="1">
                <a:spLocks noChangeArrowheads="1"/>
              </p:cNvSpPr>
              <p:nvPr/>
            </p:nvSpPr>
            <p:spPr bwMode="auto">
              <a:xfrm>
                <a:off x="1120" y="2872"/>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a:t>
                </a:r>
              </a:p>
            </p:txBody>
          </p:sp>
          <p:sp>
            <p:nvSpPr>
              <p:cNvPr id="127011" name="Text Box 57">
                <a:extLst>
                  <a:ext uri="{FF2B5EF4-FFF2-40B4-BE49-F238E27FC236}">
                    <a16:creationId xmlns:a16="http://schemas.microsoft.com/office/drawing/2014/main" id="{8A99839F-4E99-4594-8167-0B1B732D28A1}"/>
                  </a:ext>
                </a:extLst>
              </p:cNvPr>
              <p:cNvSpPr txBox="1">
                <a:spLocks noChangeArrowheads="1"/>
              </p:cNvSpPr>
              <p:nvPr/>
            </p:nvSpPr>
            <p:spPr bwMode="auto">
              <a:xfrm>
                <a:off x="1248" y="3408"/>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0</a:t>
                </a:r>
              </a:p>
            </p:txBody>
          </p:sp>
          <p:sp>
            <p:nvSpPr>
              <p:cNvPr id="127012" name="Text Box 58">
                <a:extLst>
                  <a:ext uri="{FF2B5EF4-FFF2-40B4-BE49-F238E27FC236}">
                    <a16:creationId xmlns:a16="http://schemas.microsoft.com/office/drawing/2014/main" id="{21DC9E01-CE3D-48F0-908D-D2BDCA3E1C1F}"/>
                  </a:ext>
                </a:extLst>
              </p:cNvPr>
              <p:cNvSpPr txBox="1">
                <a:spLocks noChangeArrowheads="1"/>
              </p:cNvSpPr>
              <p:nvPr/>
            </p:nvSpPr>
            <p:spPr bwMode="auto">
              <a:xfrm>
                <a:off x="1336" y="3128"/>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a:t>
                </a:r>
              </a:p>
            </p:txBody>
          </p:sp>
          <p:sp>
            <p:nvSpPr>
              <p:cNvPr id="127013" name="Text Box 59">
                <a:extLst>
                  <a:ext uri="{FF2B5EF4-FFF2-40B4-BE49-F238E27FC236}">
                    <a16:creationId xmlns:a16="http://schemas.microsoft.com/office/drawing/2014/main" id="{83C3659B-A238-4FB8-9C82-B10E620971F3}"/>
                  </a:ext>
                </a:extLst>
              </p:cNvPr>
              <p:cNvSpPr txBox="1">
                <a:spLocks noChangeArrowheads="1"/>
              </p:cNvSpPr>
              <p:nvPr/>
            </p:nvSpPr>
            <p:spPr bwMode="auto">
              <a:xfrm>
                <a:off x="774" y="288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0</a:t>
                </a:r>
              </a:p>
            </p:txBody>
          </p:sp>
          <p:sp>
            <p:nvSpPr>
              <p:cNvPr id="127014" name="Text Box 61">
                <a:extLst>
                  <a:ext uri="{FF2B5EF4-FFF2-40B4-BE49-F238E27FC236}">
                    <a16:creationId xmlns:a16="http://schemas.microsoft.com/office/drawing/2014/main" id="{05D0FCCA-28E1-4C14-86C8-1E5D4EABD619}"/>
                  </a:ext>
                </a:extLst>
              </p:cNvPr>
              <p:cNvSpPr txBox="1">
                <a:spLocks noChangeArrowheads="1"/>
              </p:cNvSpPr>
              <p:nvPr/>
            </p:nvSpPr>
            <p:spPr bwMode="auto">
              <a:xfrm>
                <a:off x="1008" y="3120"/>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0</a:t>
                </a:r>
              </a:p>
            </p:txBody>
          </p:sp>
          <p:sp>
            <p:nvSpPr>
              <p:cNvPr id="127015" name="Text Box 62">
                <a:extLst>
                  <a:ext uri="{FF2B5EF4-FFF2-40B4-BE49-F238E27FC236}">
                    <a16:creationId xmlns:a16="http://schemas.microsoft.com/office/drawing/2014/main" id="{4BB29D01-6E1B-490C-A853-7B9A81585349}"/>
                  </a:ext>
                </a:extLst>
              </p:cNvPr>
              <p:cNvSpPr txBox="1">
                <a:spLocks noChangeArrowheads="1"/>
              </p:cNvSpPr>
              <p:nvPr/>
            </p:nvSpPr>
            <p:spPr bwMode="auto">
              <a:xfrm>
                <a:off x="1584" y="3417"/>
                <a:ext cx="18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a:t>
                </a:r>
              </a:p>
            </p:txBody>
          </p:sp>
          <p:sp>
            <p:nvSpPr>
              <p:cNvPr id="127016" name="Rectangle 67">
                <a:extLst>
                  <a:ext uri="{FF2B5EF4-FFF2-40B4-BE49-F238E27FC236}">
                    <a16:creationId xmlns:a16="http://schemas.microsoft.com/office/drawing/2014/main" id="{9B94372B-3148-4C17-87AE-2A773AF8A0F6}"/>
                  </a:ext>
                </a:extLst>
              </p:cNvPr>
              <p:cNvSpPr>
                <a:spLocks noChangeArrowheads="1"/>
              </p:cNvSpPr>
              <p:nvPr/>
            </p:nvSpPr>
            <p:spPr bwMode="auto">
              <a:xfrm>
                <a:off x="800" y="307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26988" name="Line 70">
              <a:extLst>
                <a:ext uri="{FF2B5EF4-FFF2-40B4-BE49-F238E27FC236}">
                  <a16:creationId xmlns:a16="http://schemas.microsoft.com/office/drawing/2014/main" id="{07A93D05-C466-4A00-A3C7-EB8221705632}"/>
                </a:ext>
              </a:extLst>
            </p:cNvPr>
            <p:cNvSpPr>
              <a:spLocks noChangeShapeType="1"/>
            </p:cNvSpPr>
            <p:nvPr/>
          </p:nvSpPr>
          <p:spPr bwMode="auto">
            <a:xfrm>
              <a:off x="609600" y="5170512"/>
              <a:ext cx="1219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6989" name="Text Box 71">
              <a:extLst>
                <a:ext uri="{FF2B5EF4-FFF2-40B4-BE49-F238E27FC236}">
                  <a16:creationId xmlns:a16="http://schemas.microsoft.com/office/drawing/2014/main" id="{5B914EA6-BE23-4BA8-9886-CB7583A2FAD9}"/>
                </a:ext>
              </a:extLst>
            </p:cNvPr>
            <p:cNvSpPr txBox="1">
              <a:spLocks noChangeArrowheads="1"/>
            </p:cNvSpPr>
            <p:nvPr/>
          </p:nvSpPr>
          <p:spPr bwMode="auto">
            <a:xfrm>
              <a:off x="533400" y="4700612"/>
              <a:ext cx="14001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sz="1600" b="1"/>
                <a:t>以</a:t>
              </a:r>
              <a:r>
                <a:rPr lang="en-US" altLang="zh-CN" sz="1600" b="1"/>
                <a:t>w</a:t>
              </a:r>
              <a:r>
                <a:rPr lang="en-US" altLang="zh-CN" sz="1600" b="1" baseline="-25000"/>
                <a:t>i</a:t>
              </a:r>
              <a:r>
                <a:rPr lang="zh-CN" altLang="en-US" sz="1600" b="1"/>
                <a:t>为外结点</a:t>
              </a:r>
            </a:p>
            <a:p>
              <a:pPr eaLnBrk="1" hangingPunct="1">
                <a:lnSpc>
                  <a:spcPct val="150000"/>
                </a:lnSpc>
              </a:pPr>
              <a:r>
                <a:rPr lang="zh-CN" altLang="en-US" sz="1600" b="1"/>
                <a:t>构造哈夫曼树</a:t>
              </a:r>
            </a:p>
          </p:txBody>
        </p:sp>
      </p:grpSp>
      <p:sp>
        <p:nvSpPr>
          <p:cNvPr id="37" name="Text Box 72">
            <a:extLst>
              <a:ext uri="{FF2B5EF4-FFF2-40B4-BE49-F238E27FC236}">
                <a16:creationId xmlns:a16="http://schemas.microsoft.com/office/drawing/2014/main" id="{F40D1511-4637-484E-A064-52FEF897AC6A}"/>
              </a:ext>
            </a:extLst>
          </p:cNvPr>
          <p:cNvSpPr txBox="1">
            <a:spLocks noChangeArrowheads="1"/>
          </p:cNvSpPr>
          <p:nvPr/>
        </p:nvSpPr>
        <p:spPr bwMode="auto">
          <a:xfrm>
            <a:off x="4118224" y="4095081"/>
            <a:ext cx="1036637"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编码</a:t>
            </a:r>
          </a:p>
          <a:p>
            <a:pPr eaLnBrk="1" hangingPunct="1"/>
            <a:r>
              <a:rPr lang="en-US" altLang="zh-CN" b="1"/>
              <a:t>A: 0</a:t>
            </a:r>
          </a:p>
          <a:p>
            <a:pPr eaLnBrk="1" hangingPunct="1"/>
            <a:r>
              <a:rPr lang="en-US" altLang="zh-CN" b="1"/>
              <a:t>T: 10</a:t>
            </a:r>
          </a:p>
          <a:p>
            <a:pPr eaLnBrk="1" hangingPunct="1"/>
            <a:r>
              <a:rPr lang="en-US" altLang="zh-CN" b="1"/>
              <a:t>S: 110</a:t>
            </a:r>
          </a:p>
          <a:p>
            <a:pPr eaLnBrk="1" hangingPunct="1"/>
            <a:r>
              <a:rPr lang="en-US" altLang="zh-CN" b="1"/>
              <a:t>C: 111</a:t>
            </a:r>
          </a:p>
        </p:txBody>
      </p:sp>
      <p:sp>
        <p:nvSpPr>
          <p:cNvPr id="38" name="Rectangle 73">
            <a:extLst>
              <a:ext uri="{FF2B5EF4-FFF2-40B4-BE49-F238E27FC236}">
                <a16:creationId xmlns:a16="http://schemas.microsoft.com/office/drawing/2014/main" id="{B4EA82A4-C0D5-4E5D-BF56-CC369C003ED8}"/>
              </a:ext>
            </a:extLst>
          </p:cNvPr>
          <p:cNvSpPr>
            <a:spLocks noChangeArrowheads="1"/>
          </p:cNvSpPr>
          <p:nvPr/>
        </p:nvSpPr>
        <p:spPr bwMode="auto">
          <a:xfrm>
            <a:off x="5102474" y="4183981"/>
            <a:ext cx="3508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CAST  CATS  SAT  AT  A  TASA</a:t>
            </a:r>
          </a:p>
        </p:txBody>
      </p:sp>
      <p:sp>
        <p:nvSpPr>
          <p:cNvPr id="39" name="Text Box 74">
            <a:extLst>
              <a:ext uri="{FF2B5EF4-FFF2-40B4-BE49-F238E27FC236}">
                <a16:creationId xmlns:a16="http://schemas.microsoft.com/office/drawing/2014/main" id="{CEB991A2-8141-4F6F-9635-55D6D5BA7C58}"/>
              </a:ext>
            </a:extLst>
          </p:cNvPr>
          <p:cNvSpPr txBox="1">
            <a:spLocks noChangeArrowheads="1"/>
          </p:cNvSpPr>
          <p:nvPr/>
        </p:nvSpPr>
        <p:spPr bwMode="auto">
          <a:xfrm>
            <a:off x="5177086" y="5330156"/>
            <a:ext cx="3228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111011010   111010110</a:t>
            </a:r>
          </a:p>
          <a:p>
            <a:pPr eaLnBrk="1" hangingPunct="1"/>
            <a:r>
              <a:rPr lang="en-US" altLang="zh-CN" b="1"/>
              <a:t>110010  010  0  1001100</a:t>
            </a:r>
          </a:p>
        </p:txBody>
      </p:sp>
      <p:sp>
        <p:nvSpPr>
          <p:cNvPr id="40" name="AutoShape 75">
            <a:extLst>
              <a:ext uri="{FF2B5EF4-FFF2-40B4-BE49-F238E27FC236}">
                <a16:creationId xmlns:a16="http://schemas.microsoft.com/office/drawing/2014/main" id="{23FE13D1-ED8C-4E11-AC43-124FBF49C0C4}"/>
              </a:ext>
            </a:extLst>
          </p:cNvPr>
          <p:cNvSpPr>
            <a:spLocks noChangeArrowheads="1"/>
          </p:cNvSpPr>
          <p:nvPr/>
        </p:nvSpPr>
        <p:spPr bwMode="auto">
          <a:xfrm>
            <a:off x="6607424" y="4738018"/>
            <a:ext cx="190500" cy="519113"/>
          </a:xfrm>
          <a:prstGeom prst="downArrow">
            <a:avLst>
              <a:gd name="adj1" fmla="val 50000"/>
              <a:gd name="adj2" fmla="val 6812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 name="TextBox 2">
            <a:extLst>
              <a:ext uri="{FF2B5EF4-FFF2-40B4-BE49-F238E27FC236}">
                <a16:creationId xmlns:a16="http://schemas.microsoft.com/office/drawing/2014/main" id="{3DE32E0D-CDB6-4FD6-A8CA-4A56B70396EF}"/>
              </a:ext>
            </a:extLst>
          </p:cNvPr>
          <p:cNvSpPr txBox="1">
            <a:spLocks noChangeArrowheads="1"/>
          </p:cNvSpPr>
          <p:nvPr/>
        </p:nvSpPr>
        <p:spPr bwMode="auto">
          <a:xfrm>
            <a:off x="903536" y="1340768"/>
            <a:ext cx="357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t>哈夫曼编码（最优编码）</a:t>
            </a:r>
          </a:p>
        </p:txBody>
      </p:sp>
    </p:spTree>
    <p:extLst>
      <p:ext uri="{BB962C8B-B14F-4D97-AF65-F5344CB8AC3E}">
        <p14:creationId xmlns:p14="http://schemas.microsoft.com/office/powerpoint/2010/main" val="2476962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7" grpId="0"/>
      <p:bldP spid="38" grpId="0"/>
      <p:bldP spid="39" grpId="0"/>
      <p:bldP spid="40" grpId="0" animBg="1"/>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ACA880D-8F4B-4A6D-AC76-740ADD12F860}"/>
              </a:ext>
            </a:extLst>
          </p:cNvPr>
          <p:cNvGraphicFramePr>
            <a:graphicFrameLocks noGrp="1"/>
          </p:cNvGraphicFramePr>
          <p:nvPr>
            <p:extLst>
              <p:ext uri="{D42A27DB-BD31-4B8C-83A1-F6EECF244321}">
                <p14:modId xmlns:p14="http://schemas.microsoft.com/office/powerpoint/2010/main" val="1830328867"/>
              </p:ext>
            </p:extLst>
          </p:nvPr>
        </p:nvGraphicFramePr>
        <p:xfrm>
          <a:off x="2019300" y="1618258"/>
          <a:ext cx="4368800" cy="371475"/>
        </p:xfrm>
        <a:graphic>
          <a:graphicData uri="http://schemas.openxmlformats.org/drawingml/2006/table">
            <a:tbl>
              <a:tblPr firstRow="1" bandRow="1">
                <a:tableStyleId>{5C22544A-7EE6-4342-B048-85BDC9FD1C3A}</a:tableStyleId>
              </a:tblPr>
              <a:tblGrid>
                <a:gridCol w="436880">
                  <a:extLst>
                    <a:ext uri="{9D8B030D-6E8A-4147-A177-3AD203B41FA5}">
                      <a16:colId xmlns:a16="http://schemas.microsoft.com/office/drawing/2014/main" val="20000"/>
                    </a:ext>
                  </a:extLst>
                </a:gridCol>
                <a:gridCol w="436880">
                  <a:extLst>
                    <a:ext uri="{9D8B030D-6E8A-4147-A177-3AD203B41FA5}">
                      <a16:colId xmlns:a16="http://schemas.microsoft.com/office/drawing/2014/main" val="20001"/>
                    </a:ext>
                  </a:extLst>
                </a:gridCol>
                <a:gridCol w="436880">
                  <a:extLst>
                    <a:ext uri="{9D8B030D-6E8A-4147-A177-3AD203B41FA5}">
                      <a16:colId xmlns:a16="http://schemas.microsoft.com/office/drawing/2014/main" val="20002"/>
                    </a:ext>
                  </a:extLst>
                </a:gridCol>
                <a:gridCol w="436880">
                  <a:extLst>
                    <a:ext uri="{9D8B030D-6E8A-4147-A177-3AD203B41FA5}">
                      <a16:colId xmlns:a16="http://schemas.microsoft.com/office/drawing/2014/main" val="20003"/>
                    </a:ext>
                  </a:extLst>
                </a:gridCol>
                <a:gridCol w="436880">
                  <a:extLst>
                    <a:ext uri="{9D8B030D-6E8A-4147-A177-3AD203B41FA5}">
                      <a16:colId xmlns:a16="http://schemas.microsoft.com/office/drawing/2014/main" val="20004"/>
                    </a:ext>
                  </a:extLst>
                </a:gridCol>
                <a:gridCol w="436880">
                  <a:extLst>
                    <a:ext uri="{9D8B030D-6E8A-4147-A177-3AD203B41FA5}">
                      <a16:colId xmlns:a16="http://schemas.microsoft.com/office/drawing/2014/main" val="20005"/>
                    </a:ext>
                  </a:extLst>
                </a:gridCol>
                <a:gridCol w="436880">
                  <a:extLst>
                    <a:ext uri="{9D8B030D-6E8A-4147-A177-3AD203B41FA5}">
                      <a16:colId xmlns:a16="http://schemas.microsoft.com/office/drawing/2014/main" val="20006"/>
                    </a:ext>
                  </a:extLst>
                </a:gridCol>
                <a:gridCol w="436880">
                  <a:extLst>
                    <a:ext uri="{9D8B030D-6E8A-4147-A177-3AD203B41FA5}">
                      <a16:colId xmlns:a16="http://schemas.microsoft.com/office/drawing/2014/main" val="20007"/>
                    </a:ext>
                  </a:extLst>
                </a:gridCol>
                <a:gridCol w="436880">
                  <a:extLst>
                    <a:ext uri="{9D8B030D-6E8A-4147-A177-3AD203B41FA5}">
                      <a16:colId xmlns:a16="http://schemas.microsoft.com/office/drawing/2014/main" val="20008"/>
                    </a:ext>
                  </a:extLst>
                </a:gridCol>
                <a:gridCol w="436880">
                  <a:extLst>
                    <a:ext uri="{9D8B030D-6E8A-4147-A177-3AD203B41FA5}">
                      <a16:colId xmlns:a16="http://schemas.microsoft.com/office/drawing/2014/main" val="20009"/>
                    </a:ext>
                  </a:extLst>
                </a:gridCol>
              </a:tblGrid>
              <a:tr h="371475">
                <a:tc>
                  <a:txBody>
                    <a:bodyPr/>
                    <a:lstStyle/>
                    <a:p>
                      <a:pPr>
                        <a:lnSpc>
                          <a:spcPct val="100000"/>
                        </a:lnSpc>
                      </a:pPr>
                      <a:r>
                        <a:rPr lang="en-US" altLang="zh-CN" sz="1600" dirty="0">
                          <a:solidFill>
                            <a:schemeClr val="tx1"/>
                          </a:solidFill>
                        </a:rPr>
                        <a:t>32</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22</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22</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43</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49</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22</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22</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17</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48</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altLang="zh-CN" sz="1600" dirty="0">
                          <a:solidFill>
                            <a:schemeClr val="tx1"/>
                          </a:solidFill>
                        </a:rPr>
                        <a:t>43</a:t>
                      </a:r>
                      <a:endParaRPr lang="zh-CN" altLang="en-US" sz="1600" dirty="0">
                        <a:solidFill>
                          <a:schemeClr val="tx1"/>
                        </a:solidFill>
                      </a:endParaRPr>
                    </a:p>
                  </a:txBody>
                  <a:tcPr marT="45798" marB="457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0776" name="Group 120">
            <a:extLst>
              <a:ext uri="{FF2B5EF4-FFF2-40B4-BE49-F238E27FC236}">
                <a16:creationId xmlns:a16="http://schemas.microsoft.com/office/drawing/2014/main" id="{BF862A7E-4948-4ADC-94CD-39B9E46C14C8}"/>
              </a:ext>
            </a:extLst>
          </p:cNvPr>
          <p:cNvGraphicFramePr>
            <a:graphicFrameLocks noGrp="1"/>
          </p:cNvGraphicFramePr>
          <p:nvPr>
            <p:extLst>
              <p:ext uri="{D42A27DB-BD31-4B8C-83A1-F6EECF244321}">
                <p14:modId xmlns:p14="http://schemas.microsoft.com/office/powerpoint/2010/main" val="3447226900"/>
              </p:ext>
            </p:extLst>
          </p:nvPr>
        </p:nvGraphicFramePr>
        <p:xfrm>
          <a:off x="1187450" y="2492970"/>
          <a:ext cx="1865313" cy="2533652"/>
        </p:xfrm>
        <a:graphic>
          <a:graphicData uri="http://schemas.openxmlformats.org/drawingml/2006/table">
            <a:tbl>
              <a:tblPr/>
              <a:tblGrid>
                <a:gridCol w="620713">
                  <a:extLst>
                    <a:ext uri="{9D8B030D-6E8A-4147-A177-3AD203B41FA5}">
                      <a16:colId xmlns:a16="http://schemas.microsoft.com/office/drawing/2014/main" val="20000"/>
                    </a:ext>
                  </a:extLst>
                </a:gridCol>
                <a:gridCol w="623887">
                  <a:extLst>
                    <a:ext uri="{9D8B030D-6E8A-4147-A177-3AD203B41FA5}">
                      <a16:colId xmlns:a16="http://schemas.microsoft.com/office/drawing/2014/main" val="20001"/>
                    </a:ext>
                  </a:extLst>
                </a:gridCol>
                <a:gridCol w="620713">
                  <a:extLst>
                    <a:ext uri="{9D8B030D-6E8A-4147-A177-3AD203B41FA5}">
                      <a16:colId xmlns:a16="http://schemas.microsoft.com/office/drawing/2014/main" val="20002"/>
                    </a:ext>
                  </a:extLst>
                </a:gridCol>
              </a:tblGrid>
              <a:tr h="30483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符号</a:t>
                      </a: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频率</a:t>
                      </a: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编码</a:t>
                      </a: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43</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17</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32</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48</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49</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7" marR="91477"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4" name="表格 3">
            <a:extLst>
              <a:ext uri="{FF2B5EF4-FFF2-40B4-BE49-F238E27FC236}">
                <a16:creationId xmlns:a16="http://schemas.microsoft.com/office/drawing/2014/main" id="{5458EF0D-ABA2-4972-83B9-A6BB8FD6B283}"/>
              </a:ext>
            </a:extLst>
          </p:cNvPr>
          <p:cNvGraphicFramePr>
            <a:graphicFrameLocks noGrp="1"/>
          </p:cNvGraphicFramePr>
          <p:nvPr>
            <p:extLst>
              <p:ext uri="{D42A27DB-BD31-4B8C-83A1-F6EECF244321}">
                <p14:modId xmlns:p14="http://schemas.microsoft.com/office/powerpoint/2010/main" val="728515914"/>
              </p:ext>
            </p:extLst>
          </p:nvPr>
        </p:nvGraphicFramePr>
        <p:xfrm>
          <a:off x="1908175" y="5939433"/>
          <a:ext cx="4740277" cy="369887"/>
        </p:xfrm>
        <a:graphic>
          <a:graphicData uri="http://schemas.openxmlformats.org/drawingml/2006/table">
            <a:tbl>
              <a:tblPr firstRow="1" bandRow="1">
                <a:tableStyleId>{5C22544A-7EE6-4342-B048-85BDC9FD1C3A}</a:tableStyleId>
              </a:tblPr>
              <a:tblGrid>
                <a:gridCol w="538343">
                  <a:extLst>
                    <a:ext uri="{9D8B030D-6E8A-4147-A177-3AD203B41FA5}">
                      <a16:colId xmlns:a16="http://schemas.microsoft.com/office/drawing/2014/main" val="20000"/>
                    </a:ext>
                  </a:extLst>
                </a:gridCol>
                <a:gridCol w="436769">
                  <a:extLst>
                    <a:ext uri="{9D8B030D-6E8A-4147-A177-3AD203B41FA5}">
                      <a16:colId xmlns:a16="http://schemas.microsoft.com/office/drawing/2014/main" val="20001"/>
                    </a:ext>
                  </a:extLst>
                </a:gridCol>
                <a:gridCol w="436769">
                  <a:extLst>
                    <a:ext uri="{9D8B030D-6E8A-4147-A177-3AD203B41FA5}">
                      <a16:colId xmlns:a16="http://schemas.microsoft.com/office/drawing/2014/main" val="20002"/>
                    </a:ext>
                  </a:extLst>
                </a:gridCol>
                <a:gridCol w="436769">
                  <a:extLst>
                    <a:ext uri="{9D8B030D-6E8A-4147-A177-3AD203B41FA5}">
                      <a16:colId xmlns:a16="http://schemas.microsoft.com/office/drawing/2014/main" val="20003"/>
                    </a:ext>
                  </a:extLst>
                </a:gridCol>
                <a:gridCol w="515870">
                  <a:extLst>
                    <a:ext uri="{9D8B030D-6E8A-4147-A177-3AD203B41FA5}">
                      <a16:colId xmlns:a16="http://schemas.microsoft.com/office/drawing/2014/main" val="20004"/>
                    </a:ext>
                  </a:extLst>
                </a:gridCol>
                <a:gridCol w="436769">
                  <a:extLst>
                    <a:ext uri="{9D8B030D-6E8A-4147-A177-3AD203B41FA5}">
                      <a16:colId xmlns:a16="http://schemas.microsoft.com/office/drawing/2014/main" val="20005"/>
                    </a:ext>
                  </a:extLst>
                </a:gridCol>
                <a:gridCol w="436769">
                  <a:extLst>
                    <a:ext uri="{9D8B030D-6E8A-4147-A177-3AD203B41FA5}">
                      <a16:colId xmlns:a16="http://schemas.microsoft.com/office/drawing/2014/main" val="20006"/>
                    </a:ext>
                  </a:extLst>
                </a:gridCol>
                <a:gridCol w="538343">
                  <a:extLst>
                    <a:ext uri="{9D8B030D-6E8A-4147-A177-3AD203B41FA5}">
                      <a16:colId xmlns:a16="http://schemas.microsoft.com/office/drawing/2014/main" val="20007"/>
                    </a:ext>
                  </a:extLst>
                </a:gridCol>
                <a:gridCol w="527107">
                  <a:extLst>
                    <a:ext uri="{9D8B030D-6E8A-4147-A177-3AD203B41FA5}">
                      <a16:colId xmlns:a16="http://schemas.microsoft.com/office/drawing/2014/main" val="20008"/>
                    </a:ext>
                  </a:extLst>
                </a:gridCol>
                <a:gridCol w="436769">
                  <a:extLst>
                    <a:ext uri="{9D8B030D-6E8A-4147-A177-3AD203B41FA5}">
                      <a16:colId xmlns:a16="http://schemas.microsoft.com/office/drawing/2014/main" val="20009"/>
                    </a:ext>
                  </a:extLst>
                </a:gridCol>
              </a:tblGrid>
              <a:tr h="369887">
                <a:tc>
                  <a:txBody>
                    <a:bodyPr/>
                    <a:lstStyle/>
                    <a:p>
                      <a:r>
                        <a:rPr lang="en-US" altLang="zh-CN" sz="1600" dirty="0">
                          <a:solidFill>
                            <a:schemeClr val="tx1"/>
                          </a:solidFill>
                        </a:rPr>
                        <a:t>101</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01</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111</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100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110</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01</a:t>
                      </a:r>
                      <a:endParaRPr lang="zh-CN" altLang="en-US" sz="1600" dirty="0">
                        <a:solidFill>
                          <a:schemeClr val="tx1"/>
                        </a:solidFill>
                      </a:endParaRPr>
                    </a:p>
                  </a:txBody>
                  <a:tcPr marL="91417" marR="91417" marT="45603" marB="45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8085" name="TextBox 44">
            <a:extLst>
              <a:ext uri="{FF2B5EF4-FFF2-40B4-BE49-F238E27FC236}">
                <a16:creationId xmlns:a16="http://schemas.microsoft.com/office/drawing/2014/main" id="{E887431F-3B7E-4D11-AF5D-90B1561C27D1}"/>
              </a:ext>
            </a:extLst>
          </p:cNvPr>
          <p:cNvSpPr txBox="1">
            <a:spLocks noChangeArrowheads="1"/>
          </p:cNvSpPr>
          <p:nvPr/>
        </p:nvSpPr>
        <p:spPr bwMode="auto">
          <a:xfrm>
            <a:off x="787698" y="838448"/>
            <a:ext cx="5057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3-23】</a:t>
            </a:r>
            <a:r>
              <a:rPr lang="zh-CN" altLang="en-US" dirty="0"/>
              <a:t>某文件内一组原始数据：</a:t>
            </a:r>
          </a:p>
        </p:txBody>
      </p:sp>
      <p:sp>
        <p:nvSpPr>
          <p:cNvPr id="46" name="右箭头 45">
            <a:extLst>
              <a:ext uri="{FF2B5EF4-FFF2-40B4-BE49-F238E27FC236}">
                <a16:creationId xmlns:a16="http://schemas.microsoft.com/office/drawing/2014/main" id="{B692F40D-7CF0-425B-9709-0D220783D988}"/>
              </a:ext>
            </a:extLst>
          </p:cNvPr>
          <p:cNvSpPr>
            <a:spLocks noChangeArrowheads="1"/>
          </p:cNvSpPr>
          <p:nvPr/>
        </p:nvSpPr>
        <p:spPr bwMode="auto">
          <a:xfrm>
            <a:off x="3492500" y="3489920"/>
            <a:ext cx="1366838" cy="293688"/>
          </a:xfrm>
          <a:prstGeom prst="rightArrow">
            <a:avLst>
              <a:gd name="adj1" fmla="val 50000"/>
              <a:gd name="adj2" fmla="val 49772"/>
            </a:avLst>
          </a:prstGeom>
          <a:noFill/>
          <a:ln w="9525" algn="ctr">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3" name="下箭头 42">
            <a:extLst>
              <a:ext uri="{FF2B5EF4-FFF2-40B4-BE49-F238E27FC236}">
                <a16:creationId xmlns:a16="http://schemas.microsoft.com/office/drawing/2014/main" id="{8B90C2ED-63E5-4776-8F12-3E17AD2DE027}"/>
              </a:ext>
            </a:extLst>
          </p:cNvPr>
          <p:cNvSpPr>
            <a:spLocks noChangeArrowheads="1"/>
          </p:cNvSpPr>
          <p:nvPr/>
        </p:nvSpPr>
        <p:spPr bwMode="auto">
          <a:xfrm>
            <a:off x="4067175" y="2265958"/>
            <a:ext cx="217488" cy="3384550"/>
          </a:xfrm>
          <a:prstGeom prst="downArrow">
            <a:avLst>
              <a:gd name="adj1" fmla="val 50000"/>
              <a:gd name="adj2" fmla="val 49640"/>
            </a:avLst>
          </a:prstGeom>
          <a:solidFill>
            <a:schemeClr val="bg1"/>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nvGrpSpPr>
          <p:cNvPr id="57" name="组合 56">
            <a:extLst>
              <a:ext uri="{FF2B5EF4-FFF2-40B4-BE49-F238E27FC236}">
                <a16:creationId xmlns:a16="http://schemas.microsoft.com/office/drawing/2014/main" id="{D60C96AD-E579-4DAE-A8FF-70683877CC31}"/>
              </a:ext>
            </a:extLst>
          </p:cNvPr>
          <p:cNvGrpSpPr>
            <a:grpSpLocks/>
          </p:cNvGrpSpPr>
          <p:nvPr/>
        </p:nvGrpSpPr>
        <p:grpSpPr bwMode="auto">
          <a:xfrm>
            <a:off x="5508625" y="2565995"/>
            <a:ext cx="2808288" cy="2382838"/>
            <a:chOff x="5066273" y="2696933"/>
            <a:chExt cx="1511414" cy="1197383"/>
          </a:xfrm>
        </p:grpSpPr>
        <p:grpSp>
          <p:nvGrpSpPr>
            <p:cNvPr id="128090" name="组合 41">
              <a:extLst>
                <a:ext uri="{FF2B5EF4-FFF2-40B4-BE49-F238E27FC236}">
                  <a16:creationId xmlns:a16="http://schemas.microsoft.com/office/drawing/2014/main" id="{654ED775-610D-488E-8AFA-DA130DBCF4D8}"/>
                </a:ext>
              </a:extLst>
            </p:cNvPr>
            <p:cNvGrpSpPr>
              <a:grpSpLocks/>
            </p:cNvGrpSpPr>
            <p:nvPr/>
          </p:nvGrpSpPr>
          <p:grpSpPr bwMode="auto">
            <a:xfrm>
              <a:off x="5066273" y="2696933"/>
              <a:ext cx="1511414" cy="1197383"/>
              <a:chOff x="5939962" y="1703794"/>
              <a:chExt cx="1511414" cy="1197383"/>
            </a:xfrm>
          </p:grpSpPr>
          <p:sp>
            <p:nvSpPr>
              <p:cNvPr id="128101" name="TextBox 11">
                <a:extLst>
                  <a:ext uri="{FF2B5EF4-FFF2-40B4-BE49-F238E27FC236}">
                    <a16:creationId xmlns:a16="http://schemas.microsoft.com/office/drawing/2014/main" id="{DEF4C770-8707-48AD-9106-02A3FF72A5D2}"/>
                  </a:ext>
                </a:extLst>
              </p:cNvPr>
              <p:cNvSpPr txBox="1">
                <a:spLocks noChangeArrowheads="1"/>
              </p:cNvSpPr>
              <p:nvPr/>
            </p:nvSpPr>
            <p:spPr bwMode="auto">
              <a:xfrm>
                <a:off x="6342379" y="2804652"/>
                <a:ext cx="180276" cy="9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17</a:t>
                </a:r>
                <a:endParaRPr lang="zh-CN" altLang="en-US" sz="1200"/>
              </a:p>
            </p:txBody>
          </p:sp>
          <p:sp>
            <p:nvSpPr>
              <p:cNvPr id="128102" name="TextBox 12">
                <a:extLst>
                  <a:ext uri="{FF2B5EF4-FFF2-40B4-BE49-F238E27FC236}">
                    <a16:creationId xmlns:a16="http://schemas.microsoft.com/office/drawing/2014/main" id="{607CD9B6-E300-47E9-A0D7-C4DFCB8F6D5D}"/>
                  </a:ext>
                </a:extLst>
              </p:cNvPr>
              <p:cNvSpPr txBox="1">
                <a:spLocks noChangeArrowheads="1"/>
              </p:cNvSpPr>
              <p:nvPr/>
            </p:nvSpPr>
            <p:spPr bwMode="auto">
              <a:xfrm>
                <a:off x="6685844" y="2804652"/>
                <a:ext cx="180276" cy="9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32</a:t>
                </a:r>
                <a:endParaRPr lang="zh-CN" altLang="en-US" sz="1200"/>
              </a:p>
            </p:txBody>
          </p:sp>
          <p:sp>
            <p:nvSpPr>
              <p:cNvPr id="128103" name="TextBox 13">
                <a:extLst>
                  <a:ext uri="{FF2B5EF4-FFF2-40B4-BE49-F238E27FC236}">
                    <a16:creationId xmlns:a16="http://schemas.microsoft.com/office/drawing/2014/main" id="{DF401EDC-7576-4E5F-A971-9AB7AE851C21}"/>
                  </a:ext>
                </a:extLst>
              </p:cNvPr>
              <p:cNvSpPr txBox="1">
                <a:spLocks noChangeArrowheads="1"/>
              </p:cNvSpPr>
              <p:nvPr/>
            </p:nvSpPr>
            <p:spPr bwMode="auto">
              <a:xfrm>
                <a:off x="6912257" y="2799866"/>
                <a:ext cx="178567" cy="9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48</a:t>
                </a:r>
                <a:endParaRPr lang="zh-CN" altLang="en-US" sz="1200"/>
              </a:p>
            </p:txBody>
          </p:sp>
          <p:sp>
            <p:nvSpPr>
              <p:cNvPr id="128104" name="TextBox 14">
                <a:extLst>
                  <a:ext uri="{FF2B5EF4-FFF2-40B4-BE49-F238E27FC236}">
                    <a16:creationId xmlns:a16="http://schemas.microsoft.com/office/drawing/2014/main" id="{E38CD596-CC9B-4A76-908B-6E6B64433CFF}"/>
                  </a:ext>
                </a:extLst>
              </p:cNvPr>
              <p:cNvSpPr txBox="1">
                <a:spLocks noChangeArrowheads="1"/>
              </p:cNvSpPr>
              <p:nvPr/>
            </p:nvSpPr>
            <p:spPr bwMode="auto">
              <a:xfrm>
                <a:off x="7272809" y="2804653"/>
                <a:ext cx="178567" cy="96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49</a:t>
                </a:r>
                <a:endParaRPr lang="zh-CN" altLang="en-US" sz="1200"/>
              </a:p>
            </p:txBody>
          </p:sp>
          <p:cxnSp>
            <p:nvCxnSpPr>
              <p:cNvPr id="128105" name="直接连接符 27">
                <a:extLst>
                  <a:ext uri="{FF2B5EF4-FFF2-40B4-BE49-F238E27FC236}">
                    <a16:creationId xmlns:a16="http://schemas.microsoft.com/office/drawing/2014/main" id="{E1A11095-BB6E-4B11-9E56-B58B7F0A32CE}"/>
                  </a:ext>
                </a:extLst>
              </p:cNvPr>
              <p:cNvCxnSpPr>
                <a:cxnSpLocks noChangeShapeType="1"/>
                <a:stCxn id="128109" idx="5"/>
                <a:endCxn id="128104" idx="0"/>
              </p:cNvCxnSpPr>
              <p:nvPr/>
            </p:nvCxnSpPr>
            <p:spPr bwMode="auto">
              <a:xfrm>
                <a:off x="6564231" y="1859117"/>
                <a:ext cx="797135" cy="94529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106" name="直接连接符 33">
                <a:extLst>
                  <a:ext uri="{FF2B5EF4-FFF2-40B4-BE49-F238E27FC236}">
                    <a16:creationId xmlns:a16="http://schemas.microsoft.com/office/drawing/2014/main" id="{02159E47-F43A-4D03-9671-3A92A79AA8FD}"/>
                  </a:ext>
                </a:extLst>
              </p:cNvPr>
              <p:cNvCxnSpPr>
                <a:cxnSpLocks noChangeShapeType="1"/>
                <a:stCxn id="128110" idx="4"/>
                <a:endCxn id="128101" idx="0"/>
              </p:cNvCxnSpPr>
              <p:nvPr/>
            </p:nvCxnSpPr>
            <p:spPr bwMode="auto">
              <a:xfrm flipH="1">
                <a:off x="6432150" y="2191078"/>
                <a:ext cx="378954" cy="61332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107" name="直接连接符 35">
                <a:extLst>
                  <a:ext uri="{FF2B5EF4-FFF2-40B4-BE49-F238E27FC236}">
                    <a16:creationId xmlns:a16="http://schemas.microsoft.com/office/drawing/2014/main" id="{28FFAD46-F61E-4CA1-B472-8641AD3FFCCB}"/>
                  </a:ext>
                </a:extLst>
              </p:cNvPr>
              <p:cNvCxnSpPr>
                <a:cxnSpLocks noChangeShapeType="1"/>
                <a:stCxn id="128111" idx="5"/>
                <a:endCxn id="128102" idx="0"/>
              </p:cNvCxnSpPr>
              <p:nvPr/>
            </p:nvCxnSpPr>
            <p:spPr bwMode="auto">
              <a:xfrm>
                <a:off x="6662008" y="2546241"/>
                <a:ext cx="114004" cy="258166"/>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108" name="直接连接符 37">
                <a:extLst>
                  <a:ext uri="{FF2B5EF4-FFF2-40B4-BE49-F238E27FC236}">
                    <a16:creationId xmlns:a16="http://schemas.microsoft.com/office/drawing/2014/main" id="{FEC68746-F5A6-43BE-A059-2581AF7F2A79}"/>
                  </a:ext>
                </a:extLst>
              </p:cNvPr>
              <p:cNvCxnSpPr>
                <a:cxnSpLocks noChangeShapeType="1"/>
                <a:stCxn id="128112" idx="4"/>
                <a:endCxn id="128103" idx="0"/>
              </p:cNvCxnSpPr>
              <p:nvPr/>
            </p:nvCxnSpPr>
            <p:spPr bwMode="auto">
              <a:xfrm flipH="1">
                <a:off x="7001218" y="2562347"/>
                <a:ext cx="118251" cy="23719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109" name="椭圆 4">
                <a:extLst>
                  <a:ext uri="{FF2B5EF4-FFF2-40B4-BE49-F238E27FC236}">
                    <a16:creationId xmlns:a16="http://schemas.microsoft.com/office/drawing/2014/main" id="{44CDE5ED-04CB-45C2-9424-061AA986E5BF}"/>
                  </a:ext>
                </a:extLst>
              </p:cNvPr>
              <p:cNvSpPr>
                <a:spLocks noChangeArrowheads="1"/>
              </p:cNvSpPr>
              <p:nvPr/>
            </p:nvSpPr>
            <p:spPr bwMode="auto">
              <a:xfrm>
                <a:off x="6410730" y="1703794"/>
                <a:ext cx="189675" cy="170713"/>
              </a:xfrm>
              <a:prstGeom prst="ellipse">
                <a:avLst/>
              </a:prstGeom>
              <a:solidFill>
                <a:srgbClr val="FFC000"/>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100"/>
              </a:p>
            </p:txBody>
          </p:sp>
          <p:sp>
            <p:nvSpPr>
              <p:cNvPr id="128110" name="椭圆 6">
                <a:extLst>
                  <a:ext uri="{FF2B5EF4-FFF2-40B4-BE49-F238E27FC236}">
                    <a16:creationId xmlns:a16="http://schemas.microsoft.com/office/drawing/2014/main" id="{6A69902C-E23D-4D32-AD9C-8C85572DBCA8}"/>
                  </a:ext>
                </a:extLst>
              </p:cNvPr>
              <p:cNvSpPr>
                <a:spLocks noChangeArrowheads="1"/>
              </p:cNvSpPr>
              <p:nvPr/>
            </p:nvSpPr>
            <p:spPr bwMode="auto">
              <a:xfrm>
                <a:off x="6714893" y="2009322"/>
                <a:ext cx="190528" cy="170713"/>
              </a:xfrm>
              <a:prstGeom prst="ellipse">
                <a:avLst/>
              </a:prstGeom>
              <a:solidFill>
                <a:srgbClr val="FFC000"/>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100"/>
              </a:p>
            </p:txBody>
          </p:sp>
          <p:sp>
            <p:nvSpPr>
              <p:cNvPr id="128111" name="椭圆 7">
                <a:extLst>
                  <a:ext uri="{FF2B5EF4-FFF2-40B4-BE49-F238E27FC236}">
                    <a16:creationId xmlns:a16="http://schemas.microsoft.com/office/drawing/2014/main" id="{3DE61592-8587-4D8E-9D9C-8C7E37467F3A}"/>
                  </a:ext>
                </a:extLst>
              </p:cNvPr>
              <p:cNvSpPr>
                <a:spLocks noChangeArrowheads="1"/>
              </p:cNvSpPr>
              <p:nvPr/>
            </p:nvSpPr>
            <p:spPr bwMode="auto">
              <a:xfrm>
                <a:off x="6508985" y="2392230"/>
                <a:ext cx="190529" cy="170712"/>
              </a:xfrm>
              <a:prstGeom prst="ellipse">
                <a:avLst/>
              </a:prstGeom>
              <a:solidFill>
                <a:srgbClr val="FFC000"/>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100"/>
              </a:p>
            </p:txBody>
          </p:sp>
          <p:sp>
            <p:nvSpPr>
              <p:cNvPr id="128112" name="椭圆 8">
                <a:extLst>
                  <a:ext uri="{FF2B5EF4-FFF2-40B4-BE49-F238E27FC236}">
                    <a16:creationId xmlns:a16="http://schemas.microsoft.com/office/drawing/2014/main" id="{70609D94-69D7-4575-9E4B-0D1019886647}"/>
                  </a:ext>
                </a:extLst>
              </p:cNvPr>
              <p:cNvSpPr>
                <a:spLocks noChangeArrowheads="1"/>
              </p:cNvSpPr>
              <p:nvPr/>
            </p:nvSpPr>
            <p:spPr bwMode="auto">
              <a:xfrm>
                <a:off x="7025036" y="2381061"/>
                <a:ext cx="189674" cy="170713"/>
              </a:xfrm>
              <a:prstGeom prst="ellipse">
                <a:avLst/>
              </a:prstGeom>
              <a:solidFill>
                <a:srgbClr val="FFC000"/>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100"/>
              </a:p>
            </p:txBody>
          </p:sp>
          <p:sp>
            <p:nvSpPr>
              <p:cNvPr id="128113" name="TextBox 9">
                <a:extLst>
                  <a:ext uri="{FF2B5EF4-FFF2-40B4-BE49-F238E27FC236}">
                    <a16:creationId xmlns:a16="http://schemas.microsoft.com/office/drawing/2014/main" id="{D3DB73A5-BA67-4028-95D3-23CD51180120}"/>
                  </a:ext>
                </a:extLst>
              </p:cNvPr>
              <p:cNvSpPr txBox="1">
                <a:spLocks noChangeArrowheads="1"/>
              </p:cNvSpPr>
              <p:nvPr/>
            </p:nvSpPr>
            <p:spPr bwMode="auto">
              <a:xfrm>
                <a:off x="5939962" y="2381061"/>
                <a:ext cx="178567" cy="9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22</a:t>
                </a:r>
                <a:endParaRPr lang="zh-CN" altLang="en-US" sz="1200"/>
              </a:p>
            </p:txBody>
          </p:sp>
          <p:sp>
            <p:nvSpPr>
              <p:cNvPr id="128114" name="TextBox 10">
                <a:extLst>
                  <a:ext uri="{FF2B5EF4-FFF2-40B4-BE49-F238E27FC236}">
                    <a16:creationId xmlns:a16="http://schemas.microsoft.com/office/drawing/2014/main" id="{40639244-61E6-4B93-81D6-4C60A7B8CEA6}"/>
                  </a:ext>
                </a:extLst>
              </p:cNvPr>
              <p:cNvSpPr txBox="1">
                <a:spLocks noChangeArrowheads="1"/>
              </p:cNvSpPr>
              <p:nvPr/>
            </p:nvSpPr>
            <p:spPr bwMode="auto">
              <a:xfrm>
                <a:off x="6271465" y="2388241"/>
                <a:ext cx="181130" cy="9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43</a:t>
                </a:r>
                <a:endParaRPr lang="zh-CN" altLang="en-US" sz="1200"/>
              </a:p>
            </p:txBody>
          </p:sp>
          <p:cxnSp>
            <p:nvCxnSpPr>
              <p:cNvPr id="128115" name="直接连接符 25">
                <a:extLst>
                  <a:ext uri="{FF2B5EF4-FFF2-40B4-BE49-F238E27FC236}">
                    <a16:creationId xmlns:a16="http://schemas.microsoft.com/office/drawing/2014/main" id="{98665C4C-A40A-4266-96BC-CDAD28FA3C30}"/>
                  </a:ext>
                </a:extLst>
              </p:cNvPr>
              <p:cNvCxnSpPr>
                <a:cxnSpLocks noChangeShapeType="1"/>
                <a:stCxn id="128109" idx="3"/>
                <a:endCxn id="128113" idx="0"/>
              </p:cNvCxnSpPr>
              <p:nvPr/>
            </p:nvCxnSpPr>
            <p:spPr bwMode="auto">
              <a:xfrm flipH="1">
                <a:off x="6029972" y="1859117"/>
                <a:ext cx="418405" cy="52108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116" name="直接连接符 31">
                <a:extLst>
                  <a:ext uri="{FF2B5EF4-FFF2-40B4-BE49-F238E27FC236}">
                    <a16:creationId xmlns:a16="http://schemas.microsoft.com/office/drawing/2014/main" id="{4B205155-78E8-4345-B842-BF804D7FE490}"/>
                  </a:ext>
                </a:extLst>
              </p:cNvPr>
              <p:cNvCxnSpPr>
                <a:cxnSpLocks noChangeShapeType="1"/>
                <a:stCxn id="128117" idx="4"/>
                <a:endCxn id="128114" idx="0"/>
              </p:cNvCxnSpPr>
              <p:nvPr/>
            </p:nvCxnSpPr>
            <p:spPr bwMode="auto">
              <a:xfrm>
                <a:off x="6201903" y="2212697"/>
                <a:ext cx="160245" cy="175235"/>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117" name="椭圆 5">
                <a:extLst>
                  <a:ext uri="{FF2B5EF4-FFF2-40B4-BE49-F238E27FC236}">
                    <a16:creationId xmlns:a16="http://schemas.microsoft.com/office/drawing/2014/main" id="{59AC45AB-0C50-47CE-8D39-5F812ACD82BC}"/>
                  </a:ext>
                </a:extLst>
              </p:cNvPr>
              <p:cNvSpPr>
                <a:spLocks noChangeArrowheads="1"/>
              </p:cNvSpPr>
              <p:nvPr/>
            </p:nvSpPr>
            <p:spPr bwMode="auto">
              <a:xfrm>
                <a:off x="6105713" y="2029265"/>
                <a:ext cx="192238" cy="170713"/>
              </a:xfrm>
              <a:prstGeom prst="ellipse">
                <a:avLst/>
              </a:prstGeom>
              <a:solidFill>
                <a:srgbClr val="FFC000"/>
              </a:solidFill>
              <a:ln w="9525" algn="ctr">
                <a:solidFill>
                  <a:schemeClr val="tx1"/>
                </a:solidFill>
                <a:round/>
                <a:headEnd/>
                <a:tailEnd type="triangle" w="med" len="med"/>
              </a:ln>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100"/>
              </a:p>
            </p:txBody>
          </p:sp>
        </p:grpSp>
        <p:sp>
          <p:nvSpPr>
            <p:cNvPr id="128091" name="TextBox 46">
              <a:extLst>
                <a:ext uri="{FF2B5EF4-FFF2-40B4-BE49-F238E27FC236}">
                  <a16:creationId xmlns:a16="http://schemas.microsoft.com/office/drawing/2014/main" id="{25EFD91C-5139-4091-990A-01FE6502C2B0}"/>
                </a:ext>
              </a:extLst>
            </p:cNvPr>
            <p:cNvSpPr txBox="1">
              <a:spLocks noChangeArrowheads="1"/>
            </p:cNvSpPr>
            <p:nvPr/>
          </p:nvSpPr>
          <p:spPr bwMode="auto">
            <a:xfrm>
              <a:off x="5408883" y="2814199"/>
              <a:ext cx="5468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endParaRPr lang="zh-CN" altLang="en-US" sz="1200"/>
            </a:p>
          </p:txBody>
        </p:sp>
        <p:sp>
          <p:nvSpPr>
            <p:cNvPr id="128092" name="TextBox 47">
              <a:extLst>
                <a:ext uri="{FF2B5EF4-FFF2-40B4-BE49-F238E27FC236}">
                  <a16:creationId xmlns:a16="http://schemas.microsoft.com/office/drawing/2014/main" id="{CF6A8222-6366-4D99-BD88-97CBBD3DC1B8}"/>
                </a:ext>
              </a:extLst>
            </p:cNvPr>
            <p:cNvSpPr txBox="1">
              <a:spLocks noChangeArrowheads="1"/>
            </p:cNvSpPr>
            <p:nvPr/>
          </p:nvSpPr>
          <p:spPr bwMode="auto">
            <a:xfrm>
              <a:off x="5802756" y="2817390"/>
              <a:ext cx="4101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endParaRPr lang="zh-CN" altLang="en-US" sz="1200"/>
            </a:p>
          </p:txBody>
        </p:sp>
        <p:sp>
          <p:nvSpPr>
            <p:cNvPr id="128093" name="TextBox 48">
              <a:extLst>
                <a:ext uri="{FF2B5EF4-FFF2-40B4-BE49-F238E27FC236}">
                  <a16:creationId xmlns:a16="http://schemas.microsoft.com/office/drawing/2014/main" id="{54063ACA-D71B-404F-BE1C-D9870EA76273}"/>
                </a:ext>
              </a:extLst>
            </p:cNvPr>
            <p:cNvSpPr txBox="1">
              <a:spLocks noChangeArrowheads="1"/>
            </p:cNvSpPr>
            <p:nvPr/>
          </p:nvSpPr>
          <p:spPr bwMode="auto">
            <a:xfrm>
              <a:off x="5155984" y="3139670"/>
              <a:ext cx="55535"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endParaRPr lang="zh-CN" altLang="en-US" sz="1200"/>
            </a:p>
          </p:txBody>
        </p:sp>
        <p:sp>
          <p:nvSpPr>
            <p:cNvPr id="128094" name="TextBox 49">
              <a:extLst>
                <a:ext uri="{FF2B5EF4-FFF2-40B4-BE49-F238E27FC236}">
                  <a16:creationId xmlns:a16="http://schemas.microsoft.com/office/drawing/2014/main" id="{BCDF0E90-D57D-42B3-950A-02AC457395AA}"/>
                </a:ext>
              </a:extLst>
            </p:cNvPr>
            <p:cNvSpPr txBox="1">
              <a:spLocks noChangeArrowheads="1"/>
            </p:cNvSpPr>
            <p:nvPr/>
          </p:nvSpPr>
          <p:spPr bwMode="auto">
            <a:xfrm>
              <a:off x="6124006" y="3139670"/>
              <a:ext cx="4101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endParaRPr lang="zh-CN" altLang="en-US" sz="1200"/>
            </a:p>
          </p:txBody>
        </p:sp>
        <p:sp>
          <p:nvSpPr>
            <p:cNvPr id="128095" name="TextBox 50">
              <a:extLst>
                <a:ext uri="{FF2B5EF4-FFF2-40B4-BE49-F238E27FC236}">
                  <a16:creationId xmlns:a16="http://schemas.microsoft.com/office/drawing/2014/main" id="{0AE9EB80-4A03-476C-8AF6-A09BCE46DF95}"/>
                </a:ext>
              </a:extLst>
            </p:cNvPr>
            <p:cNvSpPr txBox="1">
              <a:spLocks noChangeArrowheads="1"/>
            </p:cNvSpPr>
            <p:nvPr/>
          </p:nvSpPr>
          <p:spPr bwMode="auto">
            <a:xfrm>
              <a:off x="5784814" y="3196308"/>
              <a:ext cx="5468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endParaRPr lang="zh-CN" altLang="en-US" sz="1200"/>
            </a:p>
          </p:txBody>
        </p:sp>
        <p:sp>
          <p:nvSpPr>
            <p:cNvPr id="128096" name="TextBox 51">
              <a:extLst>
                <a:ext uri="{FF2B5EF4-FFF2-40B4-BE49-F238E27FC236}">
                  <a16:creationId xmlns:a16="http://schemas.microsoft.com/office/drawing/2014/main" id="{98152079-42DA-42B2-9026-53D71FE005D4}"/>
                </a:ext>
              </a:extLst>
            </p:cNvPr>
            <p:cNvSpPr txBox="1">
              <a:spLocks noChangeArrowheads="1"/>
            </p:cNvSpPr>
            <p:nvPr/>
          </p:nvSpPr>
          <p:spPr bwMode="auto">
            <a:xfrm>
              <a:off x="6402537" y="3520982"/>
              <a:ext cx="4101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endParaRPr lang="zh-CN" altLang="en-US" sz="1200"/>
            </a:p>
          </p:txBody>
        </p:sp>
        <p:sp>
          <p:nvSpPr>
            <p:cNvPr id="128097" name="TextBox 52">
              <a:extLst>
                <a:ext uri="{FF2B5EF4-FFF2-40B4-BE49-F238E27FC236}">
                  <a16:creationId xmlns:a16="http://schemas.microsoft.com/office/drawing/2014/main" id="{3448D867-33B1-4230-8252-3E39B16B63DB}"/>
                </a:ext>
              </a:extLst>
            </p:cNvPr>
            <p:cNvSpPr txBox="1">
              <a:spLocks noChangeArrowheads="1"/>
            </p:cNvSpPr>
            <p:nvPr/>
          </p:nvSpPr>
          <p:spPr bwMode="auto">
            <a:xfrm>
              <a:off x="5566945" y="3565654"/>
              <a:ext cx="5468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endParaRPr lang="zh-CN" altLang="en-US" sz="1200"/>
            </a:p>
          </p:txBody>
        </p:sp>
        <p:sp>
          <p:nvSpPr>
            <p:cNvPr id="128098" name="TextBox 53">
              <a:extLst>
                <a:ext uri="{FF2B5EF4-FFF2-40B4-BE49-F238E27FC236}">
                  <a16:creationId xmlns:a16="http://schemas.microsoft.com/office/drawing/2014/main" id="{D4160EC2-AB6B-4461-BA82-27B92055D3A1}"/>
                </a:ext>
              </a:extLst>
            </p:cNvPr>
            <p:cNvSpPr txBox="1">
              <a:spLocks noChangeArrowheads="1"/>
            </p:cNvSpPr>
            <p:nvPr/>
          </p:nvSpPr>
          <p:spPr bwMode="auto">
            <a:xfrm>
              <a:off x="5882214" y="3528959"/>
              <a:ext cx="4101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endParaRPr lang="zh-CN" altLang="en-US" sz="1200"/>
            </a:p>
          </p:txBody>
        </p:sp>
        <p:sp>
          <p:nvSpPr>
            <p:cNvPr id="128099" name="TextBox 54">
              <a:extLst>
                <a:ext uri="{FF2B5EF4-FFF2-40B4-BE49-F238E27FC236}">
                  <a16:creationId xmlns:a16="http://schemas.microsoft.com/office/drawing/2014/main" id="{B36BE80B-DF7B-46CB-AF0D-3DD7C36D0F4A}"/>
                </a:ext>
              </a:extLst>
            </p:cNvPr>
            <p:cNvSpPr txBox="1">
              <a:spLocks noChangeArrowheads="1"/>
            </p:cNvSpPr>
            <p:nvPr/>
          </p:nvSpPr>
          <p:spPr bwMode="auto">
            <a:xfrm>
              <a:off x="6117171" y="3554486"/>
              <a:ext cx="54681" cy="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endParaRPr lang="zh-CN" altLang="en-US" sz="1200"/>
            </a:p>
          </p:txBody>
        </p:sp>
        <p:sp>
          <p:nvSpPr>
            <p:cNvPr id="128100" name="TextBox 55">
              <a:extLst>
                <a:ext uri="{FF2B5EF4-FFF2-40B4-BE49-F238E27FC236}">
                  <a16:creationId xmlns:a16="http://schemas.microsoft.com/office/drawing/2014/main" id="{6D11F77E-F613-44C6-A179-34D1DDD75A43}"/>
                </a:ext>
              </a:extLst>
            </p:cNvPr>
            <p:cNvSpPr txBox="1">
              <a:spLocks noChangeArrowheads="1"/>
            </p:cNvSpPr>
            <p:nvPr/>
          </p:nvSpPr>
          <p:spPr bwMode="auto">
            <a:xfrm>
              <a:off x="5454166" y="3181151"/>
              <a:ext cx="41010" cy="9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endParaRPr lang="zh-CN" altLang="en-US" sz="1200"/>
            </a:p>
          </p:txBody>
        </p:sp>
      </p:grpSp>
      <p:sp>
        <p:nvSpPr>
          <p:cNvPr id="58" name="TextBox 57">
            <a:extLst>
              <a:ext uri="{FF2B5EF4-FFF2-40B4-BE49-F238E27FC236}">
                <a16:creationId xmlns:a16="http://schemas.microsoft.com/office/drawing/2014/main" id="{90E9E103-1FF4-43C7-A0C9-8691BCCFEDF7}"/>
              </a:ext>
            </a:extLst>
          </p:cNvPr>
          <p:cNvSpPr txBox="1">
            <a:spLocks noChangeArrowheads="1"/>
          </p:cNvSpPr>
          <p:nvPr/>
        </p:nvSpPr>
        <p:spPr bwMode="auto">
          <a:xfrm>
            <a:off x="827088" y="5445720"/>
            <a:ext cx="247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800"/>
              <a:t>原始数据的代码转换：</a:t>
            </a:r>
          </a:p>
        </p:txBody>
      </p:sp>
    </p:spTree>
    <p:extLst>
      <p:ext uri="{BB962C8B-B14F-4D97-AF65-F5344CB8AC3E}">
        <p14:creationId xmlns:p14="http://schemas.microsoft.com/office/powerpoint/2010/main" val="3181744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3" grpId="0" animBg="1"/>
      <p:bldP spid="5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A53A0F-05DE-459D-BFAB-E2D8816E1B97}"/>
              </a:ext>
            </a:extLst>
          </p:cNvPr>
          <p:cNvSpPr/>
          <p:nvPr/>
        </p:nvSpPr>
        <p:spPr>
          <a:xfrm>
            <a:off x="467544" y="820886"/>
            <a:ext cx="8424936" cy="5562228"/>
          </a:xfrm>
          <a:prstGeom prst="rect">
            <a:avLst/>
          </a:prstGeom>
        </p:spPr>
        <p:txBody>
          <a:bodyPr wrap="square">
            <a:spAutoFit/>
          </a:bodyPr>
          <a:lstStyle/>
          <a:p>
            <a:pPr eaLnBrk="1" hangingPunct="1">
              <a:lnSpc>
                <a:spcPct val="150000"/>
              </a:lnSpc>
              <a:defRPr/>
            </a:pPr>
            <a:r>
              <a:rPr lang="zh-CN" altLang="zh-CN" b="1" dirty="0"/>
              <a:t>国际流行两种图像压缩编码标准：</a:t>
            </a:r>
          </a:p>
          <a:p>
            <a:pPr marL="342900" indent="-342900" eaLnBrk="1" hangingPunct="1">
              <a:lnSpc>
                <a:spcPct val="150000"/>
              </a:lnSpc>
              <a:buFont typeface="Arial" pitchFamily="34" charset="0"/>
              <a:buChar char="•"/>
              <a:defRPr/>
            </a:pPr>
            <a:r>
              <a:rPr lang="zh-CN" altLang="zh-CN" b="1" dirty="0"/>
              <a:t>静态图像进行压缩</a:t>
            </a:r>
            <a:r>
              <a:rPr lang="en-US" altLang="zh-CN" b="1" dirty="0"/>
              <a:t>JPEG(Joint photographic Experts Group)</a:t>
            </a:r>
            <a:endParaRPr lang="zh-CN" altLang="zh-CN" b="1" dirty="0"/>
          </a:p>
          <a:p>
            <a:pPr marL="342900" indent="-342900" eaLnBrk="1" hangingPunct="1">
              <a:lnSpc>
                <a:spcPct val="150000"/>
              </a:lnSpc>
              <a:buFont typeface="Arial" pitchFamily="34" charset="0"/>
              <a:buChar char="•"/>
              <a:defRPr/>
            </a:pPr>
            <a:r>
              <a:rPr lang="zh-CN" altLang="zh-CN" b="1" dirty="0"/>
              <a:t>动态图像进行压缩</a:t>
            </a:r>
            <a:r>
              <a:rPr lang="en-US" altLang="zh-CN" b="1" dirty="0"/>
              <a:t>MPEG(Moving Picture Experts Group)</a:t>
            </a:r>
            <a:endParaRPr lang="zh-CN" altLang="zh-CN" b="1" dirty="0"/>
          </a:p>
          <a:p>
            <a:pPr eaLnBrk="1" hangingPunct="1">
              <a:lnSpc>
                <a:spcPct val="150000"/>
              </a:lnSpc>
              <a:defRPr/>
            </a:pPr>
            <a:endParaRPr lang="en-US" altLang="zh-CN" b="1" dirty="0"/>
          </a:p>
          <a:p>
            <a:pPr eaLnBrk="1" hangingPunct="1">
              <a:lnSpc>
                <a:spcPct val="150000"/>
              </a:lnSpc>
              <a:defRPr/>
            </a:pPr>
            <a:r>
              <a:rPr lang="zh-CN" altLang="zh-CN" b="1" dirty="0"/>
              <a:t>在多媒体技术如视频信号的压缩技术中用到了哈夫曼编码。</a:t>
            </a:r>
          </a:p>
          <a:p>
            <a:pPr eaLnBrk="1" hangingPunct="1">
              <a:lnSpc>
                <a:spcPct val="150000"/>
              </a:lnSpc>
              <a:defRPr/>
            </a:pPr>
            <a:endParaRPr lang="en-US" altLang="zh-CN" b="1" dirty="0"/>
          </a:p>
          <a:p>
            <a:pPr eaLnBrk="1" hangingPunct="1">
              <a:lnSpc>
                <a:spcPct val="150000"/>
              </a:lnSpc>
              <a:defRPr/>
            </a:pPr>
            <a:r>
              <a:rPr lang="zh-CN" altLang="zh-CN" b="1" dirty="0"/>
              <a:t>哈夫曼编码是一种无失真编码，即对源数据压缩后形成的编码，进行恢复时，可完全恢复源数据，但它对静态的数据是可行的。</a:t>
            </a:r>
          </a:p>
          <a:p>
            <a:pPr marL="342900" indent="-342900" eaLnBrk="1" hangingPunct="1">
              <a:lnSpc>
                <a:spcPct val="150000"/>
              </a:lnSpc>
              <a:buFont typeface="Arial" pitchFamily="34" charset="0"/>
              <a:buChar char="•"/>
              <a:defRPr/>
            </a:pPr>
            <a:r>
              <a:rPr lang="zh-CN" altLang="zh-CN" b="1" dirty="0"/>
              <a:t>自适应哈夫曼编码</a:t>
            </a:r>
            <a:r>
              <a:rPr lang="zh-CN" altLang="en-US" b="1" dirty="0"/>
              <a:t>。</a:t>
            </a:r>
            <a:endParaRPr lang="zh-CN" altLang="zh-CN" b="1" dirty="0"/>
          </a:p>
        </p:txBody>
      </p:sp>
    </p:spTree>
    <p:extLst>
      <p:ext uri="{BB962C8B-B14F-4D97-AF65-F5344CB8AC3E}">
        <p14:creationId xmlns:p14="http://schemas.microsoft.com/office/powerpoint/2010/main" val="1526179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1026">
            <a:extLst>
              <a:ext uri="{FF2B5EF4-FFF2-40B4-BE49-F238E27FC236}">
                <a16:creationId xmlns:a16="http://schemas.microsoft.com/office/drawing/2014/main" id="{59A0AA6B-5D93-420C-A22F-43FBBC1AB1F0}"/>
              </a:ext>
            </a:extLst>
          </p:cNvPr>
          <p:cNvSpPr txBox="1">
            <a:spLocks noChangeArrowheads="1"/>
          </p:cNvSpPr>
          <p:nvPr/>
        </p:nvSpPr>
        <p:spPr bwMode="auto">
          <a:xfrm>
            <a:off x="427084" y="877592"/>
            <a:ext cx="249809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3.7.3  </a:t>
            </a:r>
            <a:r>
              <a:rPr lang="zh-CN" altLang="en-US" b="1" dirty="0">
                <a:solidFill>
                  <a:srgbClr val="C00000"/>
                </a:solidFill>
              </a:rPr>
              <a:t>二叉排序树</a:t>
            </a:r>
          </a:p>
        </p:txBody>
      </p:sp>
      <p:sp>
        <p:nvSpPr>
          <p:cNvPr id="130051" name="Text Box 1027">
            <a:extLst>
              <a:ext uri="{FF2B5EF4-FFF2-40B4-BE49-F238E27FC236}">
                <a16:creationId xmlns:a16="http://schemas.microsoft.com/office/drawing/2014/main" id="{7BF5D8AE-5FED-4C94-A3A0-E7B3D254DC73}"/>
              </a:ext>
            </a:extLst>
          </p:cNvPr>
          <p:cNvSpPr txBox="1">
            <a:spLocks noChangeArrowheads="1"/>
          </p:cNvSpPr>
          <p:nvPr/>
        </p:nvSpPr>
        <p:spPr bwMode="auto">
          <a:xfrm>
            <a:off x="256857" y="1916832"/>
            <a:ext cx="141927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a:t>
            </a:r>
            <a:endParaRPr lang="zh-CN" altLang="en-US" b="1" dirty="0">
              <a:solidFill>
                <a:schemeClr val="accent2"/>
              </a:solidFill>
            </a:endParaRPr>
          </a:p>
        </p:txBody>
      </p:sp>
      <p:sp>
        <p:nvSpPr>
          <p:cNvPr id="130052" name="Text Box 1028">
            <a:extLst>
              <a:ext uri="{FF2B5EF4-FFF2-40B4-BE49-F238E27FC236}">
                <a16:creationId xmlns:a16="http://schemas.microsoft.com/office/drawing/2014/main" id="{8DE3CD71-C703-4020-AA53-0DC26FCBEC39}"/>
              </a:ext>
            </a:extLst>
          </p:cNvPr>
          <p:cNvSpPr txBox="1">
            <a:spLocks noChangeArrowheads="1"/>
          </p:cNvSpPr>
          <p:nvPr/>
        </p:nvSpPr>
        <p:spPr bwMode="auto">
          <a:xfrm>
            <a:off x="397549" y="2492896"/>
            <a:ext cx="8348901" cy="334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b="1" dirty="0"/>
              <a:t>二叉排序树或者是一棵空树，或者是具有下列性质的二叉树：</a:t>
            </a:r>
          </a:p>
          <a:p>
            <a:pPr eaLnBrk="1" hangingPunct="1">
              <a:lnSpc>
                <a:spcPct val="150000"/>
              </a:lnSpc>
            </a:pPr>
            <a:r>
              <a:rPr lang="zh-CN" altLang="en-US" b="1" dirty="0"/>
              <a:t>（</a:t>
            </a:r>
            <a:r>
              <a:rPr lang="en-US" altLang="zh-CN" b="1" dirty="0"/>
              <a:t>1</a:t>
            </a:r>
            <a:r>
              <a:rPr lang="zh-CN" altLang="en-US" b="1" dirty="0"/>
              <a:t>）若它的左子树非空，则左子树上的所有结点的值均小于它的根结点的值；</a:t>
            </a:r>
          </a:p>
          <a:p>
            <a:pPr eaLnBrk="1" hangingPunct="1">
              <a:lnSpc>
                <a:spcPct val="150000"/>
              </a:lnSpc>
            </a:pPr>
            <a:r>
              <a:rPr lang="zh-CN" altLang="en-US" b="1" dirty="0"/>
              <a:t>（</a:t>
            </a:r>
            <a:r>
              <a:rPr lang="en-US" altLang="zh-CN" b="1" dirty="0"/>
              <a:t>2</a:t>
            </a:r>
            <a:r>
              <a:rPr lang="zh-CN" altLang="en-US" b="1" dirty="0"/>
              <a:t>）若它的右子树非空，则右子树上的所有结点的值均大于或等于它的根结点的值；</a:t>
            </a:r>
          </a:p>
          <a:p>
            <a:pPr eaLnBrk="1" hangingPunct="1">
              <a:lnSpc>
                <a:spcPct val="150000"/>
              </a:lnSpc>
            </a:pPr>
            <a:r>
              <a:rPr lang="zh-CN" altLang="en-US" b="1" dirty="0"/>
              <a:t>（</a:t>
            </a:r>
            <a:r>
              <a:rPr lang="en-US" altLang="zh-CN" b="1" dirty="0"/>
              <a:t>3</a:t>
            </a:r>
            <a:r>
              <a:rPr lang="zh-CN" altLang="en-US" b="1" dirty="0"/>
              <a:t>）它的左右子树分别为二叉排序树。</a:t>
            </a:r>
          </a:p>
        </p:txBody>
      </p:sp>
    </p:spTree>
    <p:extLst>
      <p:ext uri="{BB962C8B-B14F-4D97-AF65-F5344CB8AC3E}">
        <p14:creationId xmlns:p14="http://schemas.microsoft.com/office/powerpoint/2010/main" val="29345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a:extLst>
              <a:ext uri="{FF2B5EF4-FFF2-40B4-BE49-F238E27FC236}">
                <a16:creationId xmlns:a16="http://schemas.microsoft.com/office/drawing/2014/main" id="{3BE404C2-1F18-414A-9AC5-31655D3C210D}"/>
              </a:ext>
            </a:extLst>
          </p:cNvPr>
          <p:cNvSpPr txBox="1">
            <a:spLocks noChangeArrowheads="1"/>
          </p:cNvSpPr>
          <p:nvPr/>
        </p:nvSpPr>
        <p:spPr bwMode="auto">
          <a:xfrm>
            <a:off x="333375" y="604962"/>
            <a:ext cx="250130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2</a:t>
            </a:r>
            <a:r>
              <a:rPr lang="zh-CN" altLang="en-US" b="1" dirty="0">
                <a:solidFill>
                  <a:srgbClr val="0000CC"/>
                </a:solidFill>
              </a:rPr>
              <a:t>、二叉树的性质</a:t>
            </a:r>
          </a:p>
        </p:txBody>
      </p:sp>
      <p:sp>
        <p:nvSpPr>
          <p:cNvPr id="38916" name="Text Box 4">
            <a:extLst>
              <a:ext uri="{FF2B5EF4-FFF2-40B4-BE49-F238E27FC236}">
                <a16:creationId xmlns:a16="http://schemas.microsoft.com/office/drawing/2014/main" id="{C9EDFCAB-16EA-40A1-80B4-336FC273B618}"/>
              </a:ext>
            </a:extLst>
          </p:cNvPr>
          <p:cNvSpPr txBox="1">
            <a:spLocks noChangeArrowheads="1"/>
          </p:cNvSpPr>
          <p:nvPr/>
        </p:nvSpPr>
        <p:spPr bwMode="auto">
          <a:xfrm>
            <a:off x="333375" y="1116137"/>
            <a:ext cx="8399463" cy="4635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rPr>
              <a:t>性质</a:t>
            </a:r>
            <a:r>
              <a:rPr lang="en-US" altLang="zh-CN" b="1">
                <a:solidFill>
                  <a:srgbClr val="0000CC"/>
                </a:solidFill>
              </a:rPr>
              <a:t>1</a:t>
            </a:r>
            <a:r>
              <a:rPr lang="zh-CN" altLang="en-US" b="1">
                <a:solidFill>
                  <a:srgbClr val="0000CC"/>
                </a:solidFill>
              </a:rPr>
              <a:t>：</a:t>
            </a:r>
            <a:r>
              <a:rPr lang="zh-CN" altLang="en-US" b="1"/>
              <a:t>在二叉树中第 </a:t>
            </a:r>
            <a:r>
              <a:rPr lang="en-US" altLang="zh-CN" b="1"/>
              <a:t>i </a:t>
            </a:r>
            <a:r>
              <a:rPr lang="zh-CN" altLang="en-US" b="1"/>
              <a:t>层的结点数最多为</a:t>
            </a:r>
            <a:r>
              <a:rPr lang="en-US" altLang="zh-CN" b="1"/>
              <a:t>2</a:t>
            </a:r>
            <a:r>
              <a:rPr lang="en-US" altLang="zh-CN" b="1" baseline="30000"/>
              <a:t>i-1</a:t>
            </a:r>
            <a:r>
              <a:rPr lang="zh-CN" altLang="en-US" b="1"/>
              <a:t>（</a:t>
            </a:r>
            <a:r>
              <a:rPr lang="en-US" altLang="zh-CN" b="1"/>
              <a:t>i </a:t>
            </a:r>
            <a:r>
              <a:rPr lang="en-US" altLang="zh-CN" sz="1800" b="1"/>
              <a:t>≥</a:t>
            </a:r>
            <a:r>
              <a:rPr lang="en-US" altLang="zh-CN" b="1"/>
              <a:t> 1</a:t>
            </a:r>
            <a:r>
              <a:rPr lang="zh-CN" altLang="en-US" b="1"/>
              <a:t>）。</a:t>
            </a:r>
          </a:p>
        </p:txBody>
      </p:sp>
      <p:sp>
        <p:nvSpPr>
          <p:cNvPr id="38917" name="Text Box 5">
            <a:extLst>
              <a:ext uri="{FF2B5EF4-FFF2-40B4-BE49-F238E27FC236}">
                <a16:creationId xmlns:a16="http://schemas.microsoft.com/office/drawing/2014/main" id="{0428F193-2FA5-4B4E-A5CB-94C5675E8ED4}"/>
              </a:ext>
            </a:extLst>
          </p:cNvPr>
          <p:cNvSpPr txBox="1">
            <a:spLocks noChangeArrowheads="1"/>
          </p:cNvSpPr>
          <p:nvPr/>
        </p:nvSpPr>
        <p:spPr bwMode="auto">
          <a:xfrm>
            <a:off x="370611" y="2452588"/>
            <a:ext cx="8385175" cy="4635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性质</a:t>
            </a:r>
            <a:r>
              <a:rPr lang="en-US" altLang="zh-CN" b="1" dirty="0">
                <a:solidFill>
                  <a:srgbClr val="0000CC"/>
                </a:solidFill>
              </a:rPr>
              <a:t>2</a:t>
            </a:r>
            <a:r>
              <a:rPr lang="zh-CN" altLang="en-US" b="1" dirty="0">
                <a:solidFill>
                  <a:srgbClr val="0000CC"/>
                </a:solidFill>
              </a:rPr>
              <a:t>：</a:t>
            </a:r>
            <a:r>
              <a:rPr lang="zh-CN" altLang="en-US" b="1" dirty="0"/>
              <a:t>高度为</a:t>
            </a:r>
            <a:r>
              <a:rPr lang="en-US" altLang="zh-CN" b="1" dirty="0"/>
              <a:t>k</a:t>
            </a:r>
            <a:r>
              <a:rPr lang="zh-CN" altLang="en-US" b="1" dirty="0"/>
              <a:t>的二叉树其结点总数最多为</a:t>
            </a:r>
            <a:r>
              <a:rPr lang="en-US" altLang="zh-CN" b="1" dirty="0"/>
              <a:t>2</a:t>
            </a:r>
            <a:r>
              <a:rPr lang="en-US" altLang="zh-CN" b="1" baseline="30000" dirty="0"/>
              <a:t>k</a:t>
            </a:r>
            <a:r>
              <a:rPr lang="zh-CN" altLang="en-US" b="1" dirty="0"/>
              <a:t>－</a:t>
            </a:r>
            <a:r>
              <a:rPr lang="en-US" altLang="zh-CN" b="1" dirty="0"/>
              <a:t>1</a:t>
            </a:r>
            <a:r>
              <a:rPr lang="zh-CN" altLang="en-US" b="1" dirty="0"/>
              <a:t>（ </a:t>
            </a:r>
            <a:r>
              <a:rPr lang="en-US" altLang="zh-CN" b="1" dirty="0"/>
              <a:t>k </a:t>
            </a:r>
            <a:r>
              <a:rPr lang="en-US" altLang="zh-CN" sz="1800" b="1" dirty="0"/>
              <a:t>≥</a:t>
            </a:r>
            <a:r>
              <a:rPr lang="en-US" altLang="zh-CN" b="1" dirty="0"/>
              <a:t> 1</a:t>
            </a:r>
            <a:r>
              <a:rPr lang="zh-CN" altLang="en-US" b="1" dirty="0"/>
              <a:t>）。</a:t>
            </a:r>
          </a:p>
        </p:txBody>
      </p:sp>
      <p:sp>
        <p:nvSpPr>
          <p:cNvPr id="38918" name="Text Box 6">
            <a:extLst>
              <a:ext uri="{FF2B5EF4-FFF2-40B4-BE49-F238E27FC236}">
                <a16:creationId xmlns:a16="http://schemas.microsoft.com/office/drawing/2014/main" id="{25F95DA7-8714-411C-A3AB-285A76DFC9C1}"/>
              </a:ext>
            </a:extLst>
          </p:cNvPr>
          <p:cNvSpPr txBox="1">
            <a:spLocks noChangeArrowheads="1"/>
          </p:cNvSpPr>
          <p:nvPr/>
        </p:nvSpPr>
        <p:spPr bwMode="auto">
          <a:xfrm>
            <a:off x="387475" y="3789040"/>
            <a:ext cx="8389938" cy="151606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solidFill>
                  <a:srgbClr val="0000CC"/>
                </a:solidFill>
              </a:rPr>
              <a:t>性质</a:t>
            </a:r>
            <a:r>
              <a:rPr lang="en-US" altLang="zh-CN" b="1" dirty="0">
                <a:solidFill>
                  <a:srgbClr val="0000CC"/>
                </a:solidFill>
              </a:rPr>
              <a:t>3</a:t>
            </a:r>
            <a:r>
              <a:rPr lang="zh-CN" altLang="en-US" b="1" dirty="0">
                <a:solidFill>
                  <a:srgbClr val="0000CC"/>
                </a:solidFill>
              </a:rPr>
              <a:t>：</a:t>
            </a:r>
            <a:r>
              <a:rPr lang="zh-CN" altLang="en-US" b="1" dirty="0"/>
              <a:t>对任意的非空二叉树 </a:t>
            </a:r>
            <a:r>
              <a:rPr lang="en-US" altLang="zh-CN" b="1" dirty="0"/>
              <a:t>T </a:t>
            </a:r>
            <a:r>
              <a:rPr lang="zh-CN" altLang="en-US" b="1" dirty="0"/>
              <a:t>，如果叶结点的个数为 </a:t>
            </a:r>
            <a:r>
              <a:rPr lang="en-US" altLang="zh-CN" b="1" dirty="0"/>
              <a:t>n</a:t>
            </a:r>
            <a:r>
              <a:rPr lang="en-US" altLang="zh-CN" b="1" baseline="-25000" dirty="0"/>
              <a:t>0</a:t>
            </a:r>
            <a:r>
              <a:rPr lang="zh-CN" altLang="en-US" b="1" dirty="0"/>
              <a:t>，而</a:t>
            </a:r>
          </a:p>
          <a:p>
            <a:pPr eaLnBrk="1" hangingPunct="1">
              <a:lnSpc>
                <a:spcPct val="130000"/>
              </a:lnSpc>
            </a:pPr>
            <a:r>
              <a:rPr lang="zh-CN" altLang="en-US" b="1" dirty="0"/>
              <a:t>              其度为 </a:t>
            </a:r>
            <a:r>
              <a:rPr lang="en-US" altLang="zh-CN" b="1" dirty="0"/>
              <a:t>2 </a:t>
            </a:r>
            <a:r>
              <a:rPr lang="zh-CN" altLang="en-US" b="1" dirty="0"/>
              <a:t>的结点数为 </a:t>
            </a:r>
            <a:r>
              <a:rPr lang="en-US" altLang="zh-CN" b="1" dirty="0"/>
              <a:t>n</a:t>
            </a:r>
            <a:r>
              <a:rPr lang="en-US" altLang="zh-CN" b="1" baseline="-25000" dirty="0"/>
              <a:t>2</a:t>
            </a:r>
            <a:r>
              <a:rPr lang="zh-CN" altLang="en-US" b="1" dirty="0"/>
              <a:t>，则：</a:t>
            </a:r>
          </a:p>
          <a:p>
            <a:pPr eaLnBrk="1" hangingPunct="1">
              <a:lnSpc>
                <a:spcPct val="130000"/>
              </a:lnSpc>
            </a:pPr>
            <a:r>
              <a:rPr lang="zh-CN" altLang="en-US" b="1" dirty="0"/>
              <a:t>                                           </a:t>
            </a:r>
            <a:r>
              <a:rPr lang="en-US" altLang="zh-CN" b="1" dirty="0"/>
              <a:t>n</a:t>
            </a:r>
            <a:r>
              <a:rPr lang="en-US" altLang="zh-CN" b="1" baseline="-25000" dirty="0"/>
              <a:t>0</a:t>
            </a:r>
            <a:r>
              <a:rPr lang="en-US" altLang="zh-CN" b="1" dirty="0"/>
              <a:t> = n</a:t>
            </a:r>
            <a:r>
              <a:rPr lang="en-US" altLang="zh-CN" b="1" baseline="-25000" dirty="0"/>
              <a:t>2</a:t>
            </a:r>
            <a:r>
              <a:rPr lang="en-US" altLang="zh-CN" b="1" dirty="0"/>
              <a:t> + 1</a:t>
            </a:r>
            <a:r>
              <a:rPr lang="zh-CN" altLang="en-US" b="1" dirty="0"/>
              <a:t>。</a:t>
            </a:r>
            <a:endParaRPr lang="en-US" altLang="zh-CN" b="1" dirty="0"/>
          </a:p>
        </p:txBody>
      </p:sp>
    </p:spTree>
    <p:extLst>
      <p:ext uri="{BB962C8B-B14F-4D97-AF65-F5344CB8AC3E}">
        <p14:creationId xmlns:p14="http://schemas.microsoft.com/office/powerpoint/2010/main" val="972167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0-#ppt_w/2"/>
                                          </p:val>
                                        </p:tav>
                                        <p:tav tm="100000">
                                          <p:val>
                                            <p:strVal val="#ppt_x"/>
                                          </p:val>
                                        </p:tav>
                                      </p:tavLst>
                                    </p:anim>
                                    <p:anim calcmode="lin" valueType="num">
                                      <p:cBhvr additive="base">
                                        <p:cTn id="8"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8917"/>
                                        </p:tgtEl>
                                        <p:attrNameLst>
                                          <p:attrName>style.visibility</p:attrName>
                                        </p:attrNameLst>
                                      </p:cBhvr>
                                      <p:to>
                                        <p:strVal val="visible"/>
                                      </p:to>
                                    </p:set>
                                    <p:anim calcmode="lin" valueType="num">
                                      <p:cBhvr additive="base">
                                        <p:cTn id="13" dur="500" fill="hold"/>
                                        <p:tgtEl>
                                          <p:spTgt spid="38917"/>
                                        </p:tgtEl>
                                        <p:attrNameLst>
                                          <p:attrName>ppt_x</p:attrName>
                                        </p:attrNameLst>
                                      </p:cBhvr>
                                      <p:tavLst>
                                        <p:tav tm="0">
                                          <p:val>
                                            <p:strVal val="1+#ppt_w/2"/>
                                          </p:val>
                                        </p:tav>
                                        <p:tav tm="100000">
                                          <p:val>
                                            <p:strVal val="#ppt_x"/>
                                          </p:val>
                                        </p:tav>
                                      </p:tavLst>
                                    </p:anim>
                                    <p:anim calcmode="lin" valueType="num">
                                      <p:cBhvr additive="base">
                                        <p:cTn id="14"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918"/>
                                        </p:tgtEl>
                                        <p:attrNameLst>
                                          <p:attrName>style.visibility</p:attrName>
                                        </p:attrNameLst>
                                      </p:cBhvr>
                                      <p:to>
                                        <p:strVal val="visible"/>
                                      </p:to>
                                    </p:set>
                                    <p:anim calcmode="lin" valueType="num">
                                      <p:cBhvr additive="base">
                                        <p:cTn id="19" dur="500" fill="hold"/>
                                        <p:tgtEl>
                                          <p:spTgt spid="38918"/>
                                        </p:tgtEl>
                                        <p:attrNameLst>
                                          <p:attrName>ppt_x</p:attrName>
                                        </p:attrNameLst>
                                      </p:cBhvr>
                                      <p:tavLst>
                                        <p:tav tm="0">
                                          <p:val>
                                            <p:strVal val="0-#ppt_w/2"/>
                                          </p:val>
                                        </p:tav>
                                        <p:tav tm="100000">
                                          <p:val>
                                            <p:strVal val="#ppt_x"/>
                                          </p:val>
                                        </p:tav>
                                      </p:tavLst>
                                    </p:anim>
                                    <p:anim calcmode="lin" valueType="num">
                                      <p:cBhvr additive="base">
                                        <p:cTn id="20" dur="500" fill="hold"/>
                                        <p:tgtEl>
                                          <p:spTgt spid="389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autoUpdateAnimBg="0"/>
      <p:bldP spid="38917" grpId="0" animBg="1" autoUpdateAnimBg="0"/>
      <p:bldP spid="38918"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7BB338-F95F-446F-BE2D-2C4FA8E9139D}"/>
              </a:ext>
            </a:extLst>
          </p:cNvPr>
          <p:cNvSpPr txBox="1"/>
          <p:nvPr/>
        </p:nvSpPr>
        <p:spPr>
          <a:xfrm>
            <a:off x="899592" y="548680"/>
            <a:ext cx="6825908" cy="461665"/>
          </a:xfrm>
          <a:prstGeom prst="rect">
            <a:avLst/>
          </a:prstGeom>
          <a:noFill/>
        </p:spPr>
        <p:txBody>
          <a:bodyPr wrap="none" rtlCol="0">
            <a:spAutoFit/>
          </a:bodyPr>
          <a:lstStyle/>
          <a:p>
            <a:r>
              <a:rPr lang="en-US" altLang="zh-CN" dirty="0">
                <a:latin typeface="+mn-lt"/>
              </a:rPr>
              <a:t>S= { 10</a:t>
            </a:r>
            <a:r>
              <a:rPr lang="zh-CN" altLang="en-US" dirty="0">
                <a:latin typeface="+mn-lt"/>
              </a:rPr>
              <a:t>，</a:t>
            </a:r>
            <a:r>
              <a:rPr lang="en-US" altLang="zh-CN" dirty="0">
                <a:latin typeface="+mn-lt"/>
              </a:rPr>
              <a:t>15</a:t>
            </a:r>
            <a:r>
              <a:rPr lang="zh-CN" altLang="en-US" dirty="0">
                <a:latin typeface="+mn-lt"/>
              </a:rPr>
              <a:t>，</a:t>
            </a:r>
            <a:r>
              <a:rPr lang="en-US" altLang="zh-CN" dirty="0">
                <a:latin typeface="+mn-lt"/>
              </a:rPr>
              <a:t>3</a:t>
            </a:r>
            <a:r>
              <a:rPr lang="zh-CN" altLang="en-US" dirty="0">
                <a:latin typeface="+mn-lt"/>
              </a:rPr>
              <a:t>，</a:t>
            </a:r>
            <a:r>
              <a:rPr lang="en-US" altLang="zh-CN" dirty="0">
                <a:latin typeface="+mn-lt"/>
              </a:rPr>
              <a:t>2</a:t>
            </a:r>
            <a:r>
              <a:rPr lang="zh-CN" altLang="en-US" dirty="0">
                <a:latin typeface="+mn-lt"/>
              </a:rPr>
              <a:t>，</a:t>
            </a:r>
            <a:r>
              <a:rPr lang="en-US" altLang="zh-CN" dirty="0">
                <a:latin typeface="+mn-lt"/>
              </a:rPr>
              <a:t>8</a:t>
            </a:r>
            <a:r>
              <a:rPr lang="zh-CN" altLang="en-US" dirty="0">
                <a:latin typeface="+mn-lt"/>
              </a:rPr>
              <a:t>，</a:t>
            </a:r>
            <a:r>
              <a:rPr lang="en-US" altLang="zh-CN" dirty="0">
                <a:latin typeface="+mn-lt"/>
              </a:rPr>
              <a:t>13</a:t>
            </a:r>
            <a:r>
              <a:rPr lang="zh-CN" altLang="en-US" dirty="0">
                <a:latin typeface="+mn-lt"/>
              </a:rPr>
              <a:t>，</a:t>
            </a:r>
            <a:r>
              <a:rPr lang="en-US" altLang="zh-CN" dirty="0">
                <a:latin typeface="+mn-lt"/>
              </a:rPr>
              <a:t>20</a:t>
            </a:r>
            <a:r>
              <a:rPr lang="zh-CN" altLang="en-US" dirty="0">
                <a:latin typeface="+mn-lt"/>
              </a:rPr>
              <a:t>，</a:t>
            </a:r>
            <a:r>
              <a:rPr lang="en-US" altLang="zh-CN" dirty="0">
                <a:latin typeface="+mn-lt"/>
              </a:rPr>
              <a:t>15</a:t>
            </a:r>
            <a:r>
              <a:rPr lang="zh-CN" altLang="en-US" dirty="0">
                <a:latin typeface="+mn-lt"/>
              </a:rPr>
              <a:t>，</a:t>
            </a:r>
            <a:r>
              <a:rPr lang="en-US" altLang="zh-CN" dirty="0">
                <a:latin typeface="+mn-lt"/>
              </a:rPr>
              <a:t>16</a:t>
            </a:r>
            <a:r>
              <a:rPr lang="zh-CN" altLang="en-US" dirty="0">
                <a:latin typeface="+mn-lt"/>
              </a:rPr>
              <a:t>，</a:t>
            </a:r>
            <a:r>
              <a:rPr lang="en-US" altLang="zh-CN" dirty="0">
                <a:latin typeface="+mn-lt"/>
              </a:rPr>
              <a:t>25</a:t>
            </a:r>
            <a:r>
              <a:rPr lang="zh-CN" altLang="en-US" dirty="0">
                <a:latin typeface="+mn-lt"/>
              </a:rPr>
              <a:t>，</a:t>
            </a:r>
            <a:r>
              <a:rPr lang="en-US" altLang="zh-CN" dirty="0">
                <a:latin typeface="+mn-lt"/>
              </a:rPr>
              <a:t>7}</a:t>
            </a:r>
            <a:endParaRPr lang="zh-CN" altLang="en-US" dirty="0">
              <a:latin typeface="+mn-lt"/>
            </a:endParaRPr>
          </a:p>
        </p:txBody>
      </p:sp>
      <p:sp>
        <p:nvSpPr>
          <p:cNvPr id="3" name="椭圆 2">
            <a:extLst>
              <a:ext uri="{FF2B5EF4-FFF2-40B4-BE49-F238E27FC236}">
                <a16:creationId xmlns:a16="http://schemas.microsoft.com/office/drawing/2014/main" id="{EAD835D0-082A-4184-AC04-A82FFAD4CE67}"/>
              </a:ext>
            </a:extLst>
          </p:cNvPr>
          <p:cNvSpPr/>
          <p:nvPr/>
        </p:nvSpPr>
        <p:spPr bwMode="auto">
          <a:xfrm>
            <a:off x="3109403" y="1465872"/>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10</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4" name="椭圆 3">
            <a:extLst>
              <a:ext uri="{FF2B5EF4-FFF2-40B4-BE49-F238E27FC236}">
                <a16:creationId xmlns:a16="http://schemas.microsoft.com/office/drawing/2014/main" id="{F63BC10F-9565-49CB-BA84-143EA6800764}"/>
              </a:ext>
            </a:extLst>
          </p:cNvPr>
          <p:cNvSpPr/>
          <p:nvPr/>
        </p:nvSpPr>
        <p:spPr bwMode="auto">
          <a:xfrm>
            <a:off x="4037205" y="2399522"/>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5" name="椭圆 4">
            <a:extLst>
              <a:ext uri="{FF2B5EF4-FFF2-40B4-BE49-F238E27FC236}">
                <a16:creationId xmlns:a16="http://schemas.microsoft.com/office/drawing/2014/main" id="{BB8F5A4A-36AE-4744-AE18-CD0EB67615FB}"/>
              </a:ext>
            </a:extLst>
          </p:cNvPr>
          <p:cNvSpPr/>
          <p:nvPr/>
        </p:nvSpPr>
        <p:spPr bwMode="auto">
          <a:xfrm>
            <a:off x="2175270" y="2399522"/>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3</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6" name="椭圆 5">
            <a:extLst>
              <a:ext uri="{FF2B5EF4-FFF2-40B4-BE49-F238E27FC236}">
                <a16:creationId xmlns:a16="http://schemas.microsoft.com/office/drawing/2014/main" id="{11094CEF-7479-464B-8558-C2C3B7E546AF}"/>
              </a:ext>
            </a:extLst>
          </p:cNvPr>
          <p:cNvSpPr/>
          <p:nvPr/>
        </p:nvSpPr>
        <p:spPr bwMode="auto">
          <a:xfrm>
            <a:off x="1301915" y="3280671"/>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84FA0C7F-5F6F-4722-A129-32451B10BCA4}"/>
              </a:ext>
            </a:extLst>
          </p:cNvPr>
          <p:cNvSpPr/>
          <p:nvPr/>
        </p:nvSpPr>
        <p:spPr bwMode="auto">
          <a:xfrm>
            <a:off x="2943763" y="3254846"/>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8</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E5521469-A91D-4F48-8BD3-3E772DA6CB78}"/>
              </a:ext>
            </a:extLst>
          </p:cNvPr>
          <p:cNvSpPr/>
          <p:nvPr/>
        </p:nvSpPr>
        <p:spPr bwMode="auto">
          <a:xfrm>
            <a:off x="3494045" y="3267754"/>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13</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9" name="椭圆 8">
            <a:extLst>
              <a:ext uri="{FF2B5EF4-FFF2-40B4-BE49-F238E27FC236}">
                <a16:creationId xmlns:a16="http://schemas.microsoft.com/office/drawing/2014/main" id="{233FE73A-FE2A-4FC7-A6A2-5867FE1BB40B}"/>
              </a:ext>
            </a:extLst>
          </p:cNvPr>
          <p:cNvSpPr/>
          <p:nvPr/>
        </p:nvSpPr>
        <p:spPr bwMode="auto">
          <a:xfrm>
            <a:off x="4779288" y="3198674"/>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FC779EFD-A976-4CB4-BCB1-BE69F213AD99}"/>
              </a:ext>
            </a:extLst>
          </p:cNvPr>
          <p:cNvSpPr/>
          <p:nvPr/>
        </p:nvSpPr>
        <p:spPr bwMode="auto">
          <a:xfrm>
            <a:off x="4189957" y="4098097"/>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1" name="椭圆 10">
            <a:extLst>
              <a:ext uri="{FF2B5EF4-FFF2-40B4-BE49-F238E27FC236}">
                <a16:creationId xmlns:a16="http://schemas.microsoft.com/office/drawing/2014/main" id="{162A3142-B785-4902-95F5-DB534360B8CC}"/>
              </a:ext>
            </a:extLst>
          </p:cNvPr>
          <p:cNvSpPr/>
          <p:nvPr/>
        </p:nvSpPr>
        <p:spPr bwMode="auto">
          <a:xfrm>
            <a:off x="4932040" y="4869160"/>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16</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F0AA87B6-DFBE-44B9-9ADF-13CACB7FDCB6}"/>
              </a:ext>
            </a:extLst>
          </p:cNvPr>
          <p:cNvSpPr/>
          <p:nvPr/>
        </p:nvSpPr>
        <p:spPr bwMode="auto">
          <a:xfrm>
            <a:off x="5549373" y="3980129"/>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1" dirty="0"/>
              <a:t>25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D2DEF7E3-AAB4-412F-8D94-6C5800CD2315}"/>
              </a:ext>
            </a:extLst>
          </p:cNvPr>
          <p:cNvSpPr/>
          <p:nvPr/>
        </p:nvSpPr>
        <p:spPr bwMode="auto">
          <a:xfrm>
            <a:off x="2511715" y="4110170"/>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7</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15" name="直接连接符 14">
            <a:extLst>
              <a:ext uri="{FF2B5EF4-FFF2-40B4-BE49-F238E27FC236}">
                <a16:creationId xmlns:a16="http://schemas.microsoft.com/office/drawing/2014/main" id="{FB084308-8482-446C-8B36-DEF23617E025}"/>
              </a:ext>
            </a:extLst>
          </p:cNvPr>
          <p:cNvCxnSpPr>
            <a:stCxn id="3" idx="3"/>
            <a:endCxn id="5" idx="7"/>
          </p:cNvCxnSpPr>
          <p:nvPr/>
        </p:nvCxnSpPr>
        <p:spPr bwMode="auto">
          <a:xfrm flipH="1">
            <a:off x="2544046" y="1835283"/>
            <a:ext cx="628629" cy="627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9ABEB68A-A92E-4CB0-BCD3-DCBF522FE71F}"/>
              </a:ext>
            </a:extLst>
          </p:cNvPr>
          <p:cNvCxnSpPr>
            <a:cxnSpLocks/>
            <a:stCxn id="5" idx="3"/>
            <a:endCxn id="6" idx="7"/>
          </p:cNvCxnSpPr>
          <p:nvPr/>
        </p:nvCxnSpPr>
        <p:spPr bwMode="auto">
          <a:xfrm flipH="1">
            <a:off x="1670691" y="2768933"/>
            <a:ext cx="567851" cy="57511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BE6EE126-CC0A-453A-AFE8-C7B11B6A38E2}"/>
              </a:ext>
            </a:extLst>
          </p:cNvPr>
          <p:cNvCxnSpPr>
            <a:cxnSpLocks/>
            <a:stCxn id="5" idx="5"/>
            <a:endCxn id="7" idx="1"/>
          </p:cNvCxnSpPr>
          <p:nvPr/>
        </p:nvCxnSpPr>
        <p:spPr bwMode="auto">
          <a:xfrm>
            <a:off x="2544046" y="2768933"/>
            <a:ext cx="462989" cy="5492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B6DE65C3-A1D4-4E83-B839-F7CA4A142CD7}"/>
              </a:ext>
            </a:extLst>
          </p:cNvPr>
          <p:cNvCxnSpPr>
            <a:cxnSpLocks/>
            <a:stCxn id="3" idx="5"/>
            <a:endCxn id="4" idx="1"/>
          </p:cNvCxnSpPr>
          <p:nvPr/>
        </p:nvCxnSpPr>
        <p:spPr bwMode="auto">
          <a:xfrm>
            <a:off x="3478179" y="1835283"/>
            <a:ext cx="622298" cy="62762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4EA138A8-C39F-47A0-9D76-A1B380D7E841}"/>
              </a:ext>
            </a:extLst>
          </p:cNvPr>
          <p:cNvCxnSpPr>
            <a:cxnSpLocks/>
            <a:stCxn id="4" idx="5"/>
            <a:endCxn id="9" idx="1"/>
          </p:cNvCxnSpPr>
          <p:nvPr/>
        </p:nvCxnSpPr>
        <p:spPr bwMode="auto">
          <a:xfrm>
            <a:off x="4405981" y="2768933"/>
            <a:ext cx="436579" cy="49312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8913F164-570D-41AA-9D2D-FCEF8BEEFF30}"/>
              </a:ext>
            </a:extLst>
          </p:cNvPr>
          <p:cNvCxnSpPr>
            <a:cxnSpLocks/>
            <a:stCxn id="9" idx="5"/>
            <a:endCxn id="12" idx="1"/>
          </p:cNvCxnSpPr>
          <p:nvPr/>
        </p:nvCxnSpPr>
        <p:spPr bwMode="auto">
          <a:xfrm>
            <a:off x="5148064" y="3568085"/>
            <a:ext cx="464581" cy="47542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F3577220-8090-4491-865D-72A5BC2A673C}"/>
              </a:ext>
            </a:extLst>
          </p:cNvPr>
          <p:cNvCxnSpPr>
            <a:cxnSpLocks/>
            <a:stCxn id="4" idx="3"/>
            <a:endCxn id="8" idx="0"/>
          </p:cNvCxnSpPr>
          <p:nvPr/>
        </p:nvCxnSpPr>
        <p:spPr bwMode="auto">
          <a:xfrm flipH="1">
            <a:off x="3710069" y="2768933"/>
            <a:ext cx="390408" cy="49882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6487C263-B6DF-4A7E-B63A-8DA388A4E635}"/>
              </a:ext>
            </a:extLst>
          </p:cNvPr>
          <p:cNvCxnSpPr>
            <a:cxnSpLocks/>
            <a:stCxn id="7" idx="3"/>
            <a:endCxn id="13" idx="0"/>
          </p:cNvCxnSpPr>
          <p:nvPr/>
        </p:nvCxnSpPr>
        <p:spPr bwMode="auto">
          <a:xfrm flipH="1">
            <a:off x="2727739" y="3624257"/>
            <a:ext cx="279296" cy="48591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5C92064F-A751-43B3-914D-EC0DC400AFF3}"/>
              </a:ext>
            </a:extLst>
          </p:cNvPr>
          <p:cNvCxnSpPr>
            <a:cxnSpLocks/>
            <a:stCxn id="10" idx="5"/>
            <a:endCxn id="11" idx="1"/>
          </p:cNvCxnSpPr>
          <p:nvPr/>
        </p:nvCxnSpPr>
        <p:spPr bwMode="auto">
          <a:xfrm>
            <a:off x="4558733" y="4467508"/>
            <a:ext cx="436579" cy="46503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115D63BC-CFBD-48F5-9B8B-3C523DFF7507}"/>
              </a:ext>
            </a:extLst>
          </p:cNvPr>
          <p:cNvCxnSpPr>
            <a:cxnSpLocks/>
            <a:stCxn id="9" idx="3"/>
            <a:endCxn id="10" idx="0"/>
          </p:cNvCxnSpPr>
          <p:nvPr/>
        </p:nvCxnSpPr>
        <p:spPr bwMode="auto">
          <a:xfrm flipH="1">
            <a:off x="4405981" y="3568085"/>
            <a:ext cx="436579" cy="53001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a:extLst>
              <a:ext uri="{FF2B5EF4-FFF2-40B4-BE49-F238E27FC236}">
                <a16:creationId xmlns:a16="http://schemas.microsoft.com/office/drawing/2014/main" id="{7DF7DCB2-D024-462F-ACE6-5F9EFBCF3290}"/>
              </a:ext>
            </a:extLst>
          </p:cNvPr>
          <p:cNvSpPr txBox="1"/>
          <p:nvPr/>
        </p:nvSpPr>
        <p:spPr>
          <a:xfrm>
            <a:off x="677576" y="5517918"/>
            <a:ext cx="7269939" cy="461665"/>
          </a:xfrm>
          <a:prstGeom prst="rect">
            <a:avLst/>
          </a:prstGeom>
          <a:noFill/>
        </p:spPr>
        <p:txBody>
          <a:bodyPr wrap="none" rtlCol="0">
            <a:spAutoFit/>
          </a:bodyPr>
          <a:lstStyle/>
          <a:p>
            <a:r>
              <a:rPr lang="en-US" altLang="zh-CN" dirty="0">
                <a:latin typeface="+mn-lt"/>
              </a:rPr>
              <a:t>LDR= { 2</a:t>
            </a:r>
            <a:r>
              <a:rPr lang="zh-CN" altLang="en-US" dirty="0">
                <a:latin typeface="+mn-lt"/>
              </a:rPr>
              <a:t>，</a:t>
            </a:r>
            <a:r>
              <a:rPr lang="en-US" altLang="zh-CN" dirty="0">
                <a:latin typeface="+mn-lt"/>
              </a:rPr>
              <a:t>3</a:t>
            </a:r>
            <a:r>
              <a:rPr lang="zh-CN" altLang="en-US" dirty="0">
                <a:latin typeface="+mn-lt"/>
              </a:rPr>
              <a:t>，</a:t>
            </a:r>
            <a:r>
              <a:rPr lang="en-US" altLang="zh-CN" dirty="0">
                <a:latin typeface="+mn-lt"/>
              </a:rPr>
              <a:t>7</a:t>
            </a:r>
            <a:r>
              <a:rPr lang="zh-CN" altLang="en-US" dirty="0">
                <a:latin typeface="+mn-lt"/>
              </a:rPr>
              <a:t>，</a:t>
            </a:r>
            <a:r>
              <a:rPr lang="en-US" altLang="zh-CN" dirty="0">
                <a:latin typeface="+mn-lt"/>
              </a:rPr>
              <a:t>8</a:t>
            </a:r>
            <a:r>
              <a:rPr lang="zh-CN" altLang="en-US" dirty="0">
                <a:latin typeface="+mn-lt"/>
              </a:rPr>
              <a:t>，</a:t>
            </a:r>
            <a:r>
              <a:rPr lang="en-US" altLang="zh-CN" dirty="0">
                <a:latin typeface="+mn-lt"/>
              </a:rPr>
              <a:t>10</a:t>
            </a:r>
            <a:r>
              <a:rPr lang="zh-CN" altLang="en-US" dirty="0">
                <a:latin typeface="+mn-lt"/>
              </a:rPr>
              <a:t>，</a:t>
            </a:r>
            <a:r>
              <a:rPr lang="en-US" altLang="zh-CN" dirty="0">
                <a:latin typeface="+mn-lt"/>
              </a:rPr>
              <a:t>13</a:t>
            </a:r>
            <a:r>
              <a:rPr lang="zh-CN" altLang="en-US" dirty="0">
                <a:latin typeface="+mn-lt"/>
              </a:rPr>
              <a:t>，</a:t>
            </a:r>
            <a:r>
              <a:rPr lang="en-US" altLang="zh-CN" dirty="0">
                <a:latin typeface="+mn-lt"/>
              </a:rPr>
              <a:t>15</a:t>
            </a:r>
            <a:r>
              <a:rPr lang="zh-CN" altLang="en-US" dirty="0">
                <a:latin typeface="+mn-lt"/>
              </a:rPr>
              <a:t>，</a:t>
            </a:r>
            <a:r>
              <a:rPr lang="en-US" altLang="zh-CN" dirty="0">
                <a:latin typeface="+mn-lt"/>
              </a:rPr>
              <a:t>15</a:t>
            </a:r>
            <a:r>
              <a:rPr lang="zh-CN" altLang="en-US" dirty="0">
                <a:latin typeface="+mn-lt"/>
              </a:rPr>
              <a:t>，</a:t>
            </a:r>
            <a:r>
              <a:rPr lang="en-US" altLang="zh-CN" dirty="0">
                <a:latin typeface="+mn-lt"/>
              </a:rPr>
              <a:t>16</a:t>
            </a:r>
            <a:r>
              <a:rPr lang="zh-CN" altLang="en-US" dirty="0">
                <a:latin typeface="+mn-lt"/>
              </a:rPr>
              <a:t>，</a:t>
            </a:r>
            <a:r>
              <a:rPr lang="en-US" altLang="zh-CN" dirty="0">
                <a:latin typeface="+mn-lt"/>
              </a:rPr>
              <a:t>20</a:t>
            </a:r>
            <a:r>
              <a:rPr lang="zh-CN" altLang="en-US" dirty="0">
                <a:latin typeface="+mn-lt"/>
              </a:rPr>
              <a:t>，</a:t>
            </a:r>
            <a:r>
              <a:rPr lang="en-US" altLang="zh-CN" dirty="0">
                <a:latin typeface="+mn-lt"/>
              </a:rPr>
              <a:t>25}</a:t>
            </a:r>
            <a:endParaRPr lang="zh-CN" altLang="en-US" dirty="0">
              <a:latin typeface="+mn-lt"/>
            </a:endParaRPr>
          </a:p>
        </p:txBody>
      </p:sp>
      <p:grpSp>
        <p:nvGrpSpPr>
          <p:cNvPr id="77" name="组合 76">
            <a:extLst>
              <a:ext uri="{FF2B5EF4-FFF2-40B4-BE49-F238E27FC236}">
                <a16:creationId xmlns:a16="http://schemas.microsoft.com/office/drawing/2014/main" id="{833803CB-2CCF-404F-89F4-67AB31356616}"/>
              </a:ext>
            </a:extLst>
          </p:cNvPr>
          <p:cNvGrpSpPr/>
          <p:nvPr/>
        </p:nvGrpSpPr>
        <p:grpSpPr>
          <a:xfrm>
            <a:off x="4115103" y="1245870"/>
            <a:ext cx="3207827" cy="4196363"/>
            <a:chOff x="4100477" y="1248861"/>
            <a:chExt cx="3207827" cy="4196363"/>
          </a:xfrm>
        </p:grpSpPr>
        <p:cxnSp>
          <p:nvCxnSpPr>
            <p:cNvPr id="60" name="直接连接符 59">
              <a:extLst>
                <a:ext uri="{FF2B5EF4-FFF2-40B4-BE49-F238E27FC236}">
                  <a16:creationId xmlns:a16="http://schemas.microsoft.com/office/drawing/2014/main" id="{6C073B54-5552-4F2C-9BAE-8DFE3D601C4F}"/>
                </a:ext>
              </a:extLst>
            </p:cNvPr>
            <p:cNvCxnSpPr>
              <a:cxnSpLocks/>
            </p:cNvCxnSpPr>
            <p:nvPr/>
          </p:nvCxnSpPr>
          <p:spPr bwMode="auto">
            <a:xfrm>
              <a:off x="4100477" y="1465872"/>
              <a:ext cx="320782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a:extLst>
                <a:ext uri="{FF2B5EF4-FFF2-40B4-BE49-F238E27FC236}">
                  <a16:creationId xmlns:a16="http://schemas.microsoft.com/office/drawing/2014/main" id="{AB493372-3C11-4558-A984-7E018CFDDEC5}"/>
                </a:ext>
              </a:extLst>
            </p:cNvPr>
            <p:cNvCxnSpPr>
              <a:cxnSpLocks/>
            </p:cNvCxnSpPr>
            <p:nvPr/>
          </p:nvCxnSpPr>
          <p:spPr bwMode="auto">
            <a:xfrm>
              <a:off x="5549373" y="5229200"/>
              <a:ext cx="175893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a:extLst>
                <a:ext uri="{FF2B5EF4-FFF2-40B4-BE49-F238E27FC236}">
                  <a16:creationId xmlns:a16="http://schemas.microsoft.com/office/drawing/2014/main" id="{4EA08C60-918A-4D03-98DF-4F911DB6C056}"/>
                </a:ext>
              </a:extLst>
            </p:cNvPr>
            <p:cNvCxnSpPr>
              <a:cxnSpLocks/>
            </p:cNvCxnSpPr>
            <p:nvPr/>
          </p:nvCxnSpPr>
          <p:spPr bwMode="auto">
            <a:xfrm>
              <a:off x="6876256" y="1248861"/>
              <a:ext cx="0" cy="419636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a:extLst>
                <a:ext uri="{FF2B5EF4-FFF2-40B4-BE49-F238E27FC236}">
                  <a16:creationId xmlns:a16="http://schemas.microsoft.com/office/drawing/2014/main" id="{144E755B-5B25-467E-9F43-B476E0D3340E}"/>
                </a:ext>
              </a:extLst>
            </p:cNvPr>
            <p:cNvCxnSpPr>
              <a:cxnSpLocks/>
            </p:cNvCxnSpPr>
            <p:nvPr/>
          </p:nvCxnSpPr>
          <p:spPr bwMode="auto">
            <a:xfrm>
              <a:off x="6716694" y="1280588"/>
              <a:ext cx="319123" cy="37056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a:extLst>
                <a:ext uri="{FF2B5EF4-FFF2-40B4-BE49-F238E27FC236}">
                  <a16:creationId xmlns:a16="http://schemas.microsoft.com/office/drawing/2014/main" id="{2938AC1A-E831-46EB-B2C0-8C719640482D}"/>
                </a:ext>
              </a:extLst>
            </p:cNvPr>
            <p:cNvCxnSpPr>
              <a:cxnSpLocks/>
            </p:cNvCxnSpPr>
            <p:nvPr/>
          </p:nvCxnSpPr>
          <p:spPr bwMode="auto">
            <a:xfrm>
              <a:off x="6716694" y="5031637"/>
              <a:ext cx="319123" cy="37056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文本框 70">
              <a:extLst>
                <a:ext uri="{FF2B5EF4-FFF2-40B4-BE49-F238E27FC236}">
                  <a16:creationId xmlns:a16="http://schemas.microsoft.com/office/drawing/2014/main" id="{8C51B9F3-9E23-4EE6-858A-A97D933D2443}"/>
                </a:ext>
              </a:extLst>
            </p:cNvPr>
            <p:cNvSpPr txBox="1"/>
            <p:nvPr/>
          </p:nvSpPr>
          <p:spPr>
            <a:xfrm>
              <a:off x="6866540" y="2835522"/>
              <a:ext cx="338554" cy="461665"/>
            </a:xfrm>
            <a:prstGeom prst="rect">
              <a:avLst/>
            </a:prstGeom>
            <a:noFill/>
          </p:spPr>
          <p:txBody>
            <a:bodyPr wrap="none" rtlCol="0">
              <a:spAutoFit/>
            </a:bodyPr>
            <a:lstStyle/>
            <a:p>
              <a:r>
                <a:rPr lang="en-US" altLang="zh-CN" dirty="0"/>
                <a:t>h</a:t>
              </a:r>
              <a:endParaRPr lang="zh-CN" altLang="en-US" dirty="0"/>
            </a:p>
          </p:txBody>
        </p:sp>
      </p:grpSp>
      <p:cxnSp>
        <p:nvCxnSpPr>
          <p:cNvPr id="73" name="直接箭头连接符 72">
            <a:extLst>
              <a:ext uri="{FF2B5EF4-FFF2-40B4-BE49-F238E27FC236}">
                <a16:creationId xmlns:a16="http://schemas.microsoft.com/office/drawing/2014/main" id="{ECD05676-4EBF-4B20-A074-2940D7705C71}"/>
              </a:ext>
            </a:extLst>
          </p:cNvPr>
          <p:cNvCxnSpPr>
            <a:cxnSpLocks/>
            <a:stCxn id="71" idx="3"/>
          </p:cNvCxnSpPr>
          <p:nvPr/>
        </p:nvCxnSpPr>
        <p:spPr bwMode="auto">
          <a:xfrm>
            <a:off x="7219720" y="3063364"/>
            <a:ext cx="30679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文本框 75">
            <a:extLst>
              <a:ext uri="{FF2B5EF4-FFF2-40B4-BE49-F238E27FC236}">
                <a16:creationId xmlns:a16="http://schemas.microsoft.com/office/drawing/2014/main" id="{1D53186B-EEAF-43C9-8A2A-E2094391D901}"/>
              </a:ext>
            </a:extLst>
          </p:cNvPr>
          <p:cNvSpPr txBox="1"/>
          <p:nvPr/>
        </p:nvSpPr>
        <p:spPr>
          <a:xfrm>
            <a:off x="7554542" y="2802466"/>
            <a:ext cx="833883" cy="461665"/>
          </a:xfrm>
          <a:prstGeom prst="rect">
            <a:avLst/>
          </a:prstGeom>
          <a:noFill/>
        </p:spPr>
        <p:txBody>
          <a:bodyPr wrap="none" rtlCol="0">
            <a:spAutoFit/>
          </a:bodyPr>
          <a:lstStyle/>
          <a:p>
            <a:r>
              <a:rPr lang="en-US" altLang="zh-CN" dirty="0"/>
              <a:t>log</a:t>
            </a:r>
            <a:r>
              <a:rPr lang="en-US" altLang="zh-CN" baseline="-25000" dirty="0"/>
              <a:t>2</a:t>
            </a:r>
            <a:r>
              <a:rPr lang="en-US" altLang="zh-CN" dirty="0"/>
              <a:t>n</a:t>
            </a:r>
            <a:endParaRPr lang="zh-CN" altLang="en-US" dirty="0"/>
          </a:p>
        </p:txBody>
      </p:sp>
      <p:sp>
        <p:nvSpPr>
          <p:cNvPr id="36" name="文本框 35">
            <a:extLst>
              <a:ext uri="{FF2B5EF4-FFF2-40B4-BE49-F238E27FC236}">
                <a16:creationId xmlns:a16="http://schemas.microsoft.com/office/drawing/2014/main" id="{FD0C2D5C-925B-4671-8FD8-31DAE31CCA46}"/>
              </a:ext>
            </a:extLst>
          </p:cNvPr>
          <p:cNvSpPr txBox="1"/>
          <p:nvPr/>
        </p:nvSpPr>
        <p:spPr>
          <a:xfrm>
            <a:off x="7179040" y="3839048"/>
            <a:ext cx="1261884" cy="461665"/>
          </a:xfrm>
          <a:prstGeom prst="rect">
            <a:avLst/>
          </a:prstGeom>
          <a:noFill/>
        </p:spPr>
        <p:txBody>
          <a:bodyPr wrap="none" rtlCol="0">
            <a:spAutoFit/>
          </a:bodyPr>
          <a:lstStyle/>
          <a:p>
            <a:r>
              <a:rPr lang="en-US" altLang="zh-CN" dirty="0"/>
              <a:t>O(log</a:t>
            </a:r>
            <a:r>
              <a:rPr lang="en-US" altLang="zh-CN" baseline="-25000" dirty="0"/>
              <a:t>2</a:t>
            </a:r>
            <a:r>
              <a:rPr lang="en-US" altLang="zh-CN" dirty="0"/>
              <a:t>n)</a:t>
            </a:r>
            <a:endParaRPr lang="zh-CN" altLang="en-US" dirty="0"/>
          </a:p>
        </p:txBody>
      </p:sp>
    </p:spTree>
    <p:extLst>
      <p:ext uri="{BB962C8B-B14F-4D97-AF65-F5344CB8AC3E}">
        <p14:creationId xmlns:p14="http://schemas.microsoft.com/office/powerpoint/2010/main" val="35715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up)">
                                      <p:cBhvr>
                                        <p:cTn id="75" dur="500"/>
                                        <p:tgtEl>
                                          <p:spTgt spid="20"/>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up)">
                                      <p:cBhvr>
                                        <p:cTn id="83" dur="500"/>
                                        <p:tgtEl>
                                          <p:spTgt spid="22"/>
                                        </p:tgtEl>
                                      </p:cBhvr>
                                    </p:animEffect>
                                  </p:childTnLst>
                                </p:cTn>
                              </p:par>
                            </p:childTnLst>
                          </p:cTn>
                        </p:par>
                        <p:par>
                          <p:cTn id="84" fill="hold">
                            <p:stCondLst>
                              <p:cond delay="500"/>
                            </p:stCondLst>
                            <p:childTnLst>
                              <p:par>
                                <p:cTn id="85" presetID="22" presetClass="entr" presetSubtype="4" fill="hold" grpId="0"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wipe(left)">
                                      <p:cBhvr>
                                        <p:cTn id="92" dur="5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wipe(left)">
                                      <p:cBhvr>
                                        <p:cTn id="102" dur="500"/>
                                        <p:tgtEl>
                                          <p:spTgt spid="7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wipe(left)">
                                      <p:cBhvr>
                                        <p:cTn id="105" dur="500"/>
                                        <p:tgtEl>
                                          <p:spTgt spid="7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left)">
                                      <p:cBhvr>
                                        <p:cTn id="10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56" grpId="0"/>
      <p:bldP spid="76" grpId="0"/>
      <p:bldP spid="3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2CA57D3-7E74-4A55-BABA-1D1EB5B35482}"/>
              </a:ext>
            </a:extLst>
          </p:cNvPr>
          <p:cNvSpPr/>
          <p:nvPr/>
        </p:nvSpPr>
        <p:spPr bwMode="auto">
          <a:xfrm>
            <a:off x="3941400" y="2830443"/>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10</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3" name="椭圆 2">
            <a:extLst>
              <a:ext uri="{FF2B5EF4-FFF2-40B4-BE49-F238E27FC236}">
                <a16:creationId xmlns:a16="http://schemas.microsoft.com/office/drawing/2014/main" id="{409DA5BF-94AE-4E8E-967C-A9A9C7B41062}"/>
              </a:ext>
            </a:extLst>
          </p:cNvPr>
          <p:cNvSpPr/>
          <p:nvPr/>
        </p:nvSpPr>
        <p:spPr bwMode="auto">
          <a:xfrm>
            <a:off x="4342477" y="3973127"/>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4" name="椭圆 3">
            <a:extLst>
              <a:ext uri="{FF2B5EF4-FFF2-40B4-BE49-F238E27FC236}">
                <a16:creationId xmlns:a16="http://schemas.microsoft.com/office/drawing/2014/main" id="{396C287E-0EF5-4D16-995C-051F8188F1C7}"/>
              </a:ext>
            </a:extLst>
          </p:cNvPr>
          <p:cNvSpPr/>
          <p:nvPr/>
        </p:nvSpPr>
        <p:spPr bwMode="auto">
          <a:xfrm>
            <a:off x="4035594" y="961541"/>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3</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5" name="椭圆 4">
            <a:extLst>
              <a:ext uri="{FF2B5EF4-FFF2-40B4-BE49-F238E27FC236}">
                <a16:creationId xmlns:a16="http://schemas.microsoft.com/office/drawing/2014/main" id="{973A21EA-F067-4F93-A09D-878E297533DC}"/>
              </a:ext>
            </a:extLst>
          </p:cNvPr>
          <p:cNvSpPr/>
          <p:nvPr/>
        </p:nvSpPr>
        <p:spPr bwMode="auto">
          <a:xfrm>
            <a:off x="3526622" y="516822"/>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6" name="椭圆 5">
            <a:extLst>
              <a:ext uri="{FF2B5EF4-FFF2-40B4-BE49-F238E27FC236}">
                <a16:creationId xmlns:a16="http://schemas.microsoft.com/office/drawing/2014/main" id="{AC6CAC40-446B-4D2A-9B3A-5352A185941E}"/>
              </a:ext>
            </a:extLst>
          </p:cNvPr>
          <p:cNvSpPr/>
          <p:nvPr/>
        </p:nvSpPr>
        <p:spPr bwMode="auto">
          <a:xfrm>
            <a:off x="4217312" y="2133155"/>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8</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182D18D3-B7DE-44D5-B286-5FECE7DFA5E6}"/>
              </a:ext>
            </a:extLst>
          </p:cNvPr>
          <p:cNvSpPr/>
          <p:nvPr/>
        </p:nvSpPr>
        <p:spPr bwMode="auto">
          <a:xfrm>
            <a:off x="3785500" y="3516619"/>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13</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4D9355CE-551C-4D86-8F04-173494D09585}"/>
              </a:ext>
            </a:extLst>
          </p:cNvPr>
          <p:cNvSpPr/>
          <p:nvPr/>
        </p:nvSpPr>
        <p:spPr bwMode="auto">
          <a:xfrm>
            <a:off x="6173953" y="5588496"/>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9" name="椭圆 8">
            <a:extLst>
              <a:ext uri="{FF2B5EF4-FFF2-40B4-BE49-F238E27FC236}">
                <a16:creationId xmlns:a16="http://schemas.microsoft.com/office/drawing/2014/main" id="{8045B0F3-9E5B-402E-84B9-E41DED29F442}"/>
              </a:ext>
            </a:extLst>
          </p:cNvPr>
          <p:cNvSpPr/>
          <p:nvPr/>
        </p:nvSpPr>
        <p:spPr bwMode="auto">
          <a:xfrm>
            <a:off x="4885672" y="4466866"/>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EAA9FD58-6332-4949-903A-4857FEF6292D}"/>
              </a:ext>
            </a:extLst>
          </p:cNvPr>
          <p:cNvSpPr/>
          <p:nvPr/>
        </p:nvSpPr>
        <p:spPr bwMode="auto">
          <a:xfrm>
            <a:off x="5518649" y="5016575"/>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16</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1" name="椭圆 10">
            <a:extLst>
              <a:ext uri="{FF2B5EF4-FFF2-40B4-BE49-F238E27FC236}">
                <a16:creationId xmlns:a16="http://schemas.microsoft.com/office/drawing/2014/main" id="{81CA402C-2FAD-4D1D-9012-9908045544E5}"/>
              </a:ext>
            </a:extLst>
          </p:cNvPr>
          <p:cNvSpPr/>
          <p:nvPr/>
        </p:nvSpPr>
        <p:spPr bwMode="auto">
          <a:xfrm>
            <a:off x="6822025" y="6164560"/>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b="1" dirty="0"/>
              <a:t>25</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EFC3ED15-88B5-42B6-9C31-3686B059DB38}"/>
              </a:ext>
            </a:extLst>
          </p:cNvPr>
          <p:cNvSpPr/>
          <p:nvPr/>
        </p:nvSpPr>
        <p:spPr bwMode="auto">
          <a:xfrm>
            <a:off x="4467642" y="1547348"/>
            <a:ext cx="432048" cy="432792"/>
          </a:xfrm>
          <a:prstGeom prst="ellipse">
            <a:avLst/>
          </a:prstGeom>
          <a:solidFill>
            <a:srgbClr val="FFFFFF"/>
          </a:solidFill>
          <a:ln w="28575" cap="flat" cmpd="sng" algn="ctr">
            <a:solidFill>
              <a:schemeClr val="tx2"/>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7</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13" name="直接连接符 12">
            <a:extLst>
              <a:ext uri="{FF2B5EF4-FFF2-40B4-BE49-F238E27FC236}">
                <a16:creationId xmlns:a16="http://schemas.microsoft.com/office/drawing/2014/main" id="{4724C06F-ED6B-4281-904C-745DFDC341E4}"/>
              </a:ext>
            </a:extLst>
          </p:cNvPr>
          <p:cNvCxnSpPr>
            <a:cxnSpLocks/>
            <a:stCxn id="2" idx="0"/>
            <a:endCxn id="6" idx="4"/>
          </p:cNvCxnSpPr>
          <p:nvPr/>
        </p:nvCxnSpPr>
        <p:spPr bwMode="auto">
          <a:xfrm flipV="1">
            <a:off x="4157424" y="2565947"/>
            <a:ext cx="275912" cy="26449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2DB6BD27-5EE4-484B-A4C8-A5993F67E8EE}"/>
              </a:ext>
            </a:extLst>
          </p:cNvPr>
          <p:cNvCxnSpPr>
            <a:cxnSpLocks/>
            <a:stCxn id="4" idx="1"/>
            <a:endCxn id="5" idx="5"/>
          </p:cNvCxnSpPr>
          <p:nvPr/>
        </p:nvCxnSpPr>
        <p:spPr bwMode="auto">
          <a:xfrm flipH="1" flipV="1">
            <a:off x="3895398" y="886233"/>
            <a:ext cx="203468" cy="13868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6B8652E2-9E34-4718-A911-23179600A40A}"/>
              </a:ext>
            </a:extLst>
          </p:cNvPr>
          <p:cNvCxnSpPr>
            <a:cxnSpLocks/>
            <a:stCxn id="4" idx="5"/>
            <a:endCxn id="12" idx="0"/>
          </p:cNvCxnSpPr>
          <p:nvPr/>
        </p:nvCxnSpPr>
        <p:spPr bwMode="auto">
          <a:xfrm>
            <a:off x="4404370" y="1330952"/>
            <a:ext cx="279296" cy="21639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36233A49-F3DA-4A6A-8CBF-0F0A14457283}"/>
              </a:ext>
            </a:extLst>
          </p:cNvPr>
          <p:cNvCxnSpPr>
            <a:cxnSpLocks/>
            <a:stCxn id="2" idx="4"/>
            <a:endCxn id="7" idx="0"/>
          </p:cNvCxnSpPr>
          <p:nvPr/>
        </p:nvCxnSpPr>
        <p:spPr bwMode="auto">
          <a:xfrm flipH="1">
            <a:off x="4001524" y="3263235"/>
            <a:ext cx="155900" cy="25338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523C2B27-33F4-4F48-A835-4CDFEE745C7C}"/>
              </a:ext>
            </a:extLst>
          </p:cNvPr>
          <p:cNvCxnSpPr>
            <a:cxnSpLocks/>
            <a:stCxn id="3" idx="5"/>
            <a:endCxn id="9" idx="1"/>
          </p:cNvCxnSpPr>
          <p:nvPr/>
        </p:nvCxnSpPr>
        <p:spPr bwMode="auto">
          <a:xfrm>
            <a:off x="4711253" y="4342538"/>
            <a:ext cx="237691" cy="18770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3588256D-46F6-4548-8D20-6BA04889E04B}"/>
              </a:ext>
            </a:extLst>
          </p:cNvPr>
          <p:cNvCxnSpPr>
            <a:cxnSpLocks/>
            <a:stCxn id="8" idx="5"/>
            <a:endCxn id="11" idx="1"/>
          </p:cNvCxnSpPr>
          <p:nvPr/>
        </p:nvCxnSpPr>
        <p:spPr bwMode="auto">
          <a:xfrm>
            <a:off x="6542729" y="5957907"/>
            <a:ext cx="342568" cy="27003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09A52FC9-B7C2-445A-8762-5955E9E8F5E8}"/>
              </a:ext>
            </a:extLst>
          </p:cNvPr>
          <p:cNvCxnSpPr>
            <a:cxnSpLocks/>
            <a:stCxn id="3" idx="1"/>
            <a:endCxn id="7" idx="5"/>
          </p:cNvCxnSpPr>
          <p:nvPr/>
        </p:nvCxnSpPr>
        <p:spPr bwMode="auto">
          <a:xfrm flipH="1" flipV="1">
            <a:off x="4154276" y="3886030"/>
            <a:ext cx="251473" cy="15047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4FC4C2B1-8EF8-4940-BB4A-C49DBEA6E46B}"/>
              </a:ext>
            </a:extLst>
          </p:cNvPr>
          <p:cNvCxnSpPr>
            <a:cxnSpLocks/>
            <a:stCxn id="6" idx="7"/>
            <a:endCxn id="12" idx="4"/>
          </p:cNvCxnSpPr>
          <p:nvPr/>
        </p:nvCxnSpPr>
        <p:spPr bwMode="auto">
          <a:xfrm flipV="1">
            <a:off x="4586088" y="1980140"/>
            <a:ext cx="97578" cy="21639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3F4CACC1-FF8C-49DD-B7B6-7CEA3DD3FBD5}"/>
              </a:ext>
            </a:extLst>
          </p:cNvPr>
          <p:cNvCxnSpPr>
            <a:cxnSpLocks/>
            <a:stCxn id="9" idx="5"/>
            <a:endCxn id="10" idx="1"/>
          </p:cNvCxnSpPr>
          <p:nvPr/>
        </p:nvCxnSpPr>
        <p:spPr bwMode="auto">
          <a:xfrm>
            <a:off x="5254448" y="4836277"/>
            <a:ext cx="327473" cy="2436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68B0B179-98C7-4FB0-931C-03CF88432521}"/>
              </a:ext>
            </a:extLst>
          </p:cNvPr>
          <p:cNvCxnSpPr>
            <a:cxnSpLocks/>
            <a:stCxn id="8" idx="1"/>
            <a:endCxn id="10" idx="5"/>
          </p:cNvCxnSpPr>
          <p:nvPr/>
        </p:nvCxnSpPr>
        <p:spPr bwMode="auto">
          <a:xfrm flipH="1" flipV="1">
            <a:off x="5887425" y="5385986"/>
            <a:ext cx="349800" cy="26589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a:extLst>
              <a:ext uri="{FF2B5EF4-FFF2-40B4-BE49-F238E27FC236}">
                <a16:creationId xmlns:a16="http://schemas.microsoft.com/office/drawing/2014/main" id="{9C460EAA-823C-4A77-8B65-5FC8AA71CB8E}"/>
              </a:ext>
            </a:extLst>
          </p:cNvPr>
          <p:cNvCxnSpPr>
            <a:cxnSpLocks/>
          </p:cNvCxnSpPr>
          <p:nvPr/>
        </p:nvCxnSpPr>
        <p:spPr bwMode="auto">
          <a:xfrm flipV="1">
            <a:off x="5734673" y="764704"/>
            <a:ext cx="2581743" cy="81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连接符 121">
            <a:extLst>
              <a:ext uri="{FF2B5EF4-FFF2-40B4-BE49-F238E27FC236}">
                <a16:creationId xmlns:a16="http://schemas.microsoft.com/office/drawing/2014/main" id="{D4C5BC85-3A05-438C-AF45-61C570BC8F80}"/>
              </a:ext>
            </a:extLst>
          </p:cNvPr>
          <p:cNvCxnSpPr>
            <a:cxnSpLocks/>
          </p:cNvCxnSpPr>
          <p:nvPr/>
        </p:nvCxnSpPr>
        <p:spPr bwMode="auto">
          <a:xfrm>
            <a:off x="7380312" y="6309320"/>
            <a:ext cx="93610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a:extLst>
              <a:ext uri="{FF2B5EF4-FFF2-40B4-BE49-F238E27FC236}">
                <a16:creationId xmlns:a16="http://schemas.microsoft.com/office/drawing/2014/main" id="{740297AD-E778-42AC-9370-BA6C1463F3C1}"/>
              </a:ext>
            </a:extLst>
          </p:cNvPr>
          <p:cNvCxnSpPr>
            <a:cxnSpLocks/>
          </p:cNvCxnSpPr>
          <p:nvPr/>
        </p:nvCxnSpPr>
        <p:spPr bwMode="auto">
          <a:xfrm flipH="1" flipV="1">
            <a:off x="7956376" y="548679"/>
            <a:ext cx="72008" cy="5976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接连接符 127">
            <a:extLst>
              <a:ext uri="{FF2B5EF4-FFF2-40B4-BE49-F238E27FC236}">
                <a16:creationId xmlns:a16="http://schemas.microsoft.com/office/drawing/2014/main" id="{C8C32ACF-4F95-4439-A19B-1C71535551C8}"/>
              </a:ext>
            </a:extLst>
          </p:cNvPr>
          <p:cNvCxnSpPr>
            <a:cxnSpLocks/>
          </p:cNvCxnSpPr>
          <p:nvPr/>
        </p:nvCxnSpPr>
        <p:spPr bwMode="auto">
          <a:xfrm>
            <a:off x="7812360" y="628571"/>
            <a:ext cx="360040" cy="2885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接连接符 130">
            <a:extLst>
              <a:ext uri="{FF2B5EF4-FFF2-40B4-BE49-F238E27FC236}">
                <a16:creationId xmlns:a16="http://schemas.microsoft.com/office/drawing/2014/main" id="{24741C64-C101-4EAF-8469-BE18094C92A1}"/>
              </a:ext>
            </a:extLst>
          </p:cNvPr>
          <p:cNvCxnSpPr>
            <a:cxnSpLocks/>
          </p:cNvCxnSpPr>
          <p:nvPr/>
        </p:nvCxnSpPr>
        <p:spPr bwMode="auto">
          <a:xfrm>
            <a:off x="7812360" y="6164560"/>
            <a:ext cx="360040" cy="2887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箭头连接符 133">
            <a:extLst>
              <a:ext uri="{FF2B5EF4-FFF2-40B4-BE49-F238E27FC236}">
                <a16:creationId xmlns:a16="http://schemas.microsoft.com/office/drawing/2014/main" id="{CE0BCD14-36B5-45F6-9748-E1516578E313}"/>
              </a:ext>
            </a:extLst>
          </p:cNvPr>
          <p:cNvCxnSpPr>
            <a:cxnSpLocks/>
          </p:cNvCxnSpPr>
          <p:nvPr/>
        </p:nvCxnSpPr>
        <p:spPr bwMode="auto">
          <a:xfrm flipH="1">
            <a:off x="6822025" y="3262687"/>
            <a:ext cx="69029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 name="文本框 134">
            <a:extLst>
              <a:ext uri="{FF2B5EF4-FFF2-40B4-BE49-F238E27FC236}">
                <a16:creationId xmlns:a16="http://schemas.microsoft.com/office/drawing/2014/main" id="{2BC2A52D-8072-4E91-8BC2-B0DF39FE8777}"/>
              </a:ext>
            </a:extLst>
          </p:cNvPr>
          <p:cNvSpPr txBox="1"/>
          <p:nvPr/>
        </p:nvSpPr>
        <p:spPr>
          <a:xfrm>
            <a:off x="6388266" y="2993399"/>
            <a:ext cx="622023" cy="523220"/>
          </a:xfrm>
          <a:prstGeom prst="rect">
            <a:avLst/>
          </a:prstGeom>
          <a:noFill/>
        </p:spPr>
        <p:txBody>
          <a:bodyPr wrap="square" rtlCol="0">
            <a:spAutoFit/>
          </a:bodyPr>
          <a:lstStyle/>
          <a:p>
            <a:r>
              <a:rPr lang="en-US" altLang="zh-CN" sz="2800" b="1" dirty="0"/>
              <a:t>n</a:t>
            </a:r>
            <a:endParaRPr lang="zh-CN" altLang="en-US" sz="2800" b="1" dirty="0"/>
          </a:p>
        </p:txBody>
      </p:sp>
      <p:sp>
        <p:nvSpPr>
          <p:cNvPr id="137" name="文本框 136">
            <a:extLst>
              <a:ext uri="{FF2B5EF4-FFF2-40B4-BE49-F238E27FC236}">
                <a16:creationId xmlns:a16="http://schemas.microsoft.com/office/drawing/2014/main" id="{49619446-3E61-4834-AAC3-1AA664F4995E}"/>
              </a:ext>
            </a:extLst>
          </p:cNvPr>
          <p:cNvSpPr txBox="1"/>
          <p:nvPr/>
        </p:nvSpPr>
        <p:spPr>
          <a:xfrm>
            <a:off x="7550377" y="2966134"/>
            <a:ext cx="622023" cy="523220"/>
          </a:xfrm>
          <a:prstGeom prst="rect">
            <a:avLst/>
          </a:prstGeom>
          <a:noFill/>
        </p:spPr>
        <p:txBody>
          <a:bodyPr wrap="square" rtlCol="0">
            <a:spAutoFit/>
          </a:bodyPr>
          <a:lstStyle/>
          <a:p>
            <a:r>
              <a:rPr lang="en-US" altLang="zh-CN" sz="2800" b="1" dirty="0"/>
              <a:t>h</a:t>
            </a:r>
            <a:endParaRPr lang="zh-CN" altLang="en-US" sz="2800" b="1" dirty="0"/>
          </a:p>
        </p:txBody>
      </p:sp>
      <p:sp>
        <p:nvSpPr>
          <p:cNvPr id="138" name="文本框 137">
            <a:extLst>
              <a:ext uri="{FF2B5EF4-FFF2-40B4-BE49-F238E27FC236}">
                <a16:creationId xmlns:a16="http://schemas.microsoft.com/office/drawing/2014/main" id="{3B717E4A-C5C3-4D0B-9887-6696C2DDD277}"/>
              </a:ext>
            </a:extLst>
          </p:cNvPr>
          <p:cNvSpPr txBox="1"/>
          <p:nvPr/>
        </p:nvSpPr>
        <p:spPr>
          <a:xfrm>
            <a:off x="6291917" y="3826060"/>
            <a:ext cx="989272" cy="523220"/>
          </a:xfrm>
          <a:prstGeom prst="rect">
            <a:avLst/>
          </a:prstGeom>
          <a:noFill/>
        </p:spPr>
        <p:txBody>
          <a:bodyPr wrap="square" rtlCol="0">
            <a:spAutoFit/>
          </a:bodyPr>
          <a:lstStyle/>
          <a:p>
            <a:r>
              <a:rPr lang="en-US" altLang="zh-CN" sz="2800" b="1" dirty="0"/>
              <a:t>O(n)</a:t>
            </a:r>
            <a:endParaRPr lang="zh-CN" altLang="en-US" sz="2800" b="1" dirty="0"/>
          </a:p>
        </p:txBody>
      </p:sp>
      <p:sp>
        <p:nvSpPr>
          <p:cNvPr id="139" name="文本框 138">
            <a:extLst>
              <a:ext uri="{FF2B5EF4-FFF2-40B4-BE49-F238E27FC236}">
                <a16:creationId xmlns:a16="http://schemas.microsoft.com/office/drawing/2014/main" id="{A2B458C0-B114-4498-B2D8-F0C0154EFBA5}"/>
              </a:ext>
            </a:extLst>
          </p:cNvPr>
          <p:cNvSpPr txBox="1"/>
          <p:nvPr/>
        </p:nvSpPr>
        <p:spPr>
          <a:xfrm>
            <a:off x="502168" y="1761770"/>
            <a:ext cx="2060016" cy="400110"/>
          </a:xfrm>
          <a:prstGeom prst="rect">
            <a:avLst/>
          </a:prstGeom>
          <a:noFill/>
        </p:spPr>
        <p:txBody>
          <a:bodyPr wrap="square" rtlCol="0">
            <a:spAutoFit/>
          </a:bodyPr>
          <a:lstStyle/>
          <a:p>
            <a:r>
              <a:rPr lang="zh-CN" altLang="en-US" sz="2000" b="1" dirty="0">
                <a:solidFill>
                  <a:srgbClr val="FF0000"/>
                </a:solidFill>
              </a:rPr>
              <a:t>平衡二叉树</a:t>
            </a:r>
            <a:r>
              <a:rPr lang="en-US" altLang="zh-CN" sz="2000" b="1" dirty="0">
                <a:solidFill>
                  <a:srgbClr val="FF0000"/>
                </a:solidFill>
              </a:rPr>
              <a:t>AVL</a:t>
            </a:r>
            <a:endParaRPr lang="zh-CN" altLang="en-US" sz="2000" b="1" dirty="0">
              <a:solidFill>
                <a:srgbClr val="FF0000"/>
              </a:solidFill>
            </a:endParaRPr>
          </a:p>
        </p:txBody>
      </p:sp>
      <p:pic>
        <p:nvPicPr>
          <p:cNvPr id="149" name="图片 148">
            <a:extLst>
              <a:ext uri="{FF2B5EF4-FFF2-40B4-BE49-F238E27FC236}">
                <a16:creationId xmlns:a16="http://schemas.microsoft.com/office/drawing/2014/main" id="{B7288F3A-73E7-452E-A9ED-3E5B78007B11}"/>
              </a:ext>
            </a:extLst>
          </p:cNvPr>
          <p:cNvPicPr>
            <a:picLocks noChangeAspect="1"/>
          </p:cNvPicPr>
          <p:nvPr/>
        </p:nvPicPr>
        <p:blipFill>
          <a:blip r:embed="rId2"/>
          <a:stretch>
            <a:fillRect/>
          </a:stretch>
        </p:blipFill>
        <p:spPr>
          <a:xfrm>
            <a:off x="1037002" y="2207789"/>
            <a:ext cx="873931" cy="955666"/>
          </a:xfrm>
          <a:prstGeom prst="rect">
            <a:avLst/>
          </a:prstGeom>
        </p:spPr>
      </p:pic>
      <p:pic>
        <p:nvPicPr>
          <p:cNvPr id="160" name="图片 159">
            <a:extLst>
              <a:ext uri="{FF2B5EF4-FFF2-40B4-BE49-F238E27FC236}">
                <a16:creationId xmlns:a16="http://schemas.microsoft.com/office/drawing/2014/main" id="{85890EFE-7B4C-45CA-A3D3-EB690A8BA126}"/>
              </a:ext>
            </a:extLst>
          </p:cNvPr>
          <p:cNvPicPr>
            <a:picLocks noChangeAspect="1"/>
          </p:cNvPicPr>
          <p:nvPr/>
        </p:nvPicPr>
        <p:blipFill>
          <a:blip r:embed="rId3"/>
          <a:stretch>
            <a:fillRect/>
          </a:stretch>
        </p:blipFill>
        <p:spPr>
          <a:xfrm>
            <a:off x="1074441" y="4229816"/>
            <a:ext cx="1149361" cy="1088491"/>
          </a:xfrm>
          <a:prstGeom prst="rect">
            <a:avLst/>
          </a:prstGeom>
        </p:spPr>
      </p:pic>
      <p:sp>
        <p:nvSpPr>
          <p:cNvPr id="161" name="文本框 160">
            <a:extLst>
              <a:ext uri="{FF2B5EF4-FFF2-40B4-BE49-F238E27FC236}">
                <a16:creationId xmlns:a16="http://schemas.microsoft.com/office/drawing/2014/main" id="{D23C642F-4834-424A-8B49-46D77E8820FC}"/>
              </a:ext>
            </a:extLst>
          </p:cNvPr>
          <p:cNvSpPr txBox="1"/>
          <p:nvPr/>
        </p:nvSpPr>
        <p:spPr>
          <a:xfrm>
            <a:off x="821586" y="3841439"/>
            <a:ext cx="1430200" cy="400110"/>
          </a:xfrm>
          <a:prstGeom prst="rect">
            <a:avLst/>
          </a:prstGeom>
          <a:noFill/>
        </p:spPr>
        <p:txBody>
          <a:bodyPr wrap="none" rtlCol="0">
            <a:spAutoFit/>
          </a:bodyPr>
          <a:lstStyle/>
          <a:p>
            <a:r>
              <a:rPr lang="en-US" altLang="zh-CN" sz="2000" b="1" dirty="0">
                <a:solidFill>
                  <a:srgbClr val="FF0000"/>
                </a:solidFill>
              </a:rPr>
              <a:t>m</a:t>
            </a:r>
            <a:r>
              <a:rPr lang="zh-CN" altLang="en-US" sz="2000" b="1" dirty="0">
                <a:solidFill>
                  <a:srgbClr val="FF0000"/>
                </a:solidFill>
              </a:rPr>
              <a:t>路查找树</a:t>
            </a:r>
          </a:p>
        </p:txBody>
      </p:sp>
      <p:sp>
        <p:nvSpPr>
          <p:cNvPr id="162" name="矩形 161">
            <a:extLst>
              <a:ext uri="{FF2B5EF4-FFF2-40B4-BE49-F238E27FC236}">
                <a16:creationId xmlns:a16="http://schemas.microsoft.com/office/drawing/2014/main" id="{9CD90A5B-A411-46DA-BA5C-244DEC0B809C}"/>
              </a:ext>
            </a:extLst>
          </p:cNvPr>
          <p:cNvSpPr/>
          <p:nvPr/>
        </p:nvSpPr>
        <p:spPr>
          <a:xfrm>
            <a:off x="502168" y="620688"/>
            <a:ext cx="1733167" cy="400110"/>
          </a:xfrm>
          <a:prstGeom prst="rect">
            <a:avLst/>
          </a:prstGeom>
        </p:spPr>
        <p:txBody>
          <a:bodyPr wrap="none">
            <a:spAutoFit/>
          </a:bodyPr>
          <a:lstStyle/>
          <a:p>
            <a:r>
              <a:rPr lang="zh-CN" altLang="en-US" sz="2000" b="1" dirty="0">
                <a:solidFill>
                  <a:srgbClr val="FF0000"/>
                </a:solidFill>
              </a:rPr>
              <a:t>二叉树排序树</a:t>
            </a:r>
            <a:endParaRPr lang="zh-CN" altLang="en-US" dirty="0"/>
          </a:p>
        </p:txBody>
      </p:sp>
      <p:sp>
        <p:nvSpPr>
          <p:cNvPr id="163" name="箭头: 下 162">
            <a:extLst>
              <a:ext uri="{FF2B5EF4-FFF2-40B4-BE49-F238E27FC236}">
                <a16:creationId xmlns:a16="http://schemas.microsoft.com/office/drawing/2014/main" id="{F1709080-3D93-4FF3-9235-6E8D94C11449}"/>
              </a:ext>
            </a:extLst>
          </p:cNvPr>
          <p:cNvSpPr/>
          <p:nvPr/>
        </p:nvSpPr>
        <p:spPr bwMode="auto">
          <a:xfrm>
            <a:off x="1347684" y="1143394"/>
            <a:ext cx="152752" cy="432792"/>
          </a:xfrm>
          <a:prstGeom prst="down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4" name="箭头: 下 163">
            <a:extLst>
              <a:ext uri="{FF2B5EF4-FFF2-40B4-BE49-F238E27FC236}">
                <a16:creationId xmlns:a16="http://schemas.microsoft.com/office/drawing/2014/main" id="{1A1959A1-E522-4F3F-B1BA-1DFCBA451640}"/>
              </a:ext>
            </a:extLst>
          </p:cNvPr>
          <p:cNvSpPr/>
          <p:nvPr/>
        </p:nvSpPr>
        <p:spPr bwMode="auto">
          <a:xfrm>
            <a:off x="1397591" y="3332427"/>
            <a:ext cx="152752" cy="432792"/>
          </a:xfrm>
          <a:prstGeom prst="down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7" name="矩形 166">
            <a:extLst>
              <a:ext uri="{FF2B5EF4-FFF2-40B4-BE49-F238E27FC236}">
                <a16:creationId xmlns:a16="http://schemas.microsoft.com/office/drawing/2014/main" id="{CFD11B89-EE68-4C66-8D73-9BB41E164ECD}"/>
              </a:ext>
            </a:extLst>
          </p:cNvPr>
          <p:cNvSpPr/>
          <p:nvPr/>
        </p:nvSpPr>
        <p:spPr>
          <a:xfrm>
            <a:off x="1275656" y="5899015"/>
            <a:ext cx="614271" cy="400110"/>
          </a:xfrm>
          <a:prstGeom prst="rect">
            <a:avLst/>
          </a:prstGeom>
        </p:spPr>
        <p:txBody>
          <a:bodyPr wrap="none">
            <a:spAutoFit/>
          </a:bodyPr>
          <a:lstStyle/>
          <a:p>
            <a:r>
              <a:rPr lang="en-US" altLang="zh-CN" sz="2000" b="1" dirty="0">
                <a:solidFill>
                  <a:srgbClr val="FF0000"/>
                </a:solidFill>
              </a:rPr>
              <a:t>B</a:t>
            </a:r>
            <a:r>
              <a:rPr lang="zh-CN" altLang="en-US" sz="2000" b="1" dirty="0">
                <a:solidFill>
                  <a:srgbClr val="FF0000"/>
                </a:solidFill>
              </a:rPr>
              <a:t>树</a:t>
            </a:r>
            <a:endParaRPr lang="zh-CN" altLang="en-US" dirty="0"/>
          </a:p>
        </p:txBody>
      </p:sp>
      <p:sp>
        <p:nvSpPr>
          <p:cNvPr id="227" name="箭头: 下 226">
            <a:extLst>
              <a:ext uri="{FF2B5EF4-FFF2-40B4-BE49-F238E27FC236}">
                <a16:creationId xmlns:a16="http://schemas.microsoft.com/office/drawing/2014/main" id="{C110233E-4C18-466D-B8F2-D4281C49988C}"/>
              </a:ext>
            </a:extLst>
          </p:cNvPr>
          <p:cNvSpPr/>
          <p:nvPr/>
        </p:nvSpPr>
        <p:spPr bwMode="auto">
          <a:xfrm>
            <a:off x="1485674" y="5437820"/>
            <a:ext cx="152752" cy="432792"/>
          </a:xfrm>
          <a:prstGeom prst="downArrow">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08702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par>
                                <p:cTn id="50" presetID="22" presetClass="entr" presetSubtype="8"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par>
                                <p:cTn id="62" presetID="22" presetClass="entr" presetSubtype="8"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wipe(up)">
                                      <p:cBhvr>
                                        <p:cTn id="76" dur="500"/>
                                        <p:tgtEl>
                                          <p:spTgt spid="125"/>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wipe(left)">
                                      <p:cBhvr>
                                        <p:cTn id="80" dur="500"/>
                                        <p:tgtEl>
                                          <p:spTgt spid="122"/>
                                        </p:tgtEl>
                                      </p:cBhvr>
                                    </p:animEffect>
                                  </p:childTnLst>
                                </p:cTn>
                              </p:par>
                            </p:childTnLst>
                          </p:cTn>
                        </p:par>
                        <p:par>
                          <p:cTn id="81" fill="hold">
                            <p:stCondLst>
                              <p:cond delay="1500"/>
                            </p:stCondLst>
                            <p:childTnLst>
                              <p:par>
                                <p:cTn id="82" presetID="22" presetClass="entr" presetSubtype="4" fill="hold" nodeType="after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wipe(down)">
                                      <p:cBhvr>
                                        <p:cTn id="84" dur="500"/>
                                        <p:tgtEl>
                                          <p:spTgt spid="128"/>
                                        </p:tgtEl>
                                      </p:cBhvr>
                                    </p:animEffect>
                                  </p:childTnLst>
                                </p:cTn>
                              </p:par>
                            </p:childTnLst>
                          </p:cTn>
                        </p:par>
                        <p:par>
                          <p:cTn id="85" fill="hold">
                            <p:stCondLst>
                              <p:cond delay="2000"/>
                            </p:stCondLst>
                            <p:childTnLst>
                              <p:par>
                                <p:cTn id="86" presetID="22" presetClass="entr" presetSubtype="8" fill="hold" nodeType="after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wipe(left)">
                                      <p:cBhvr>
                                        <p:cTn id="88" dur="500"/>
                                        <p:tgtEl>
                                          <p:spTgt spid="13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134"/>
                                        </p:tgtEl>
                                        <p:attrNameLst>
                                          <p:attrName>style.visibility</p:attrName>
                                        </p:attrNameLst>
                                      </p:cBhvr>
                                      <p:to>
                                        <p:strVal val="visible"/>
                                      </p:to>
                                    </p:set>
                                    <p:animEffect transition="in" filter="wipe(right)">
                                      <p:cBhvr>
                                        <p:cTn id="93" dur="500"/>
                                        <p:tgtEl>
                                          <p:spTgt spid="134"/>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135"/>
                                        </p:tgtEl>
                                        <p:attrNameLst>
                                          <p:attrName>style.visibility</p:attrName>
                                        </p:attrNameLst>
                                      </p:cBhvr>
                                      <p:to>
                                        <p:strVal val="visible"/>
                                      </p:to>
                                    </p:set>
                                    <p:animEffect transition="in" filter="wipe(right)">
                                      <p:cBhvr>
                                        <p:cTn id="96" dur="500"/>
                                        <p:tgtEl>
                                          <p:spTgt spid="135"/>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137"/>
                                        </p:tgtEl>
                                        <p:attrNameLst>
                                          <p:attrName>style.visibility</p:attrName>
                                        </p:attrNameLst>
                                      </p:cBhvr>
                                      <p:to>
                                        <p:strVal val="visible"/>
                                      </p:to>
                                    </p:set>
                                    <p:animEffect transition="in" filter="wipe(right)">
                                      <p:cBhvr>
                                        <p:cTn id="99" dur="500"/>
                                        <p:tgtEl>
                                          <p:spTgt spid="137"/>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wipe(up)">
                                      <p:cBhvr>
                                        <p:cTn id="102" dur="500"/>
                                        <p:tgtEl>
                                          <p:spTgt spid="138"/>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37" fill="hold" grpId="0" nodeType="click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barn(outVertical)">
                                      <p:cBhvr>
                                        <p:cTn id="107" dur="500"/>
                                        <p:tgtEl>
                                          <p:spTgt spid="16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63"/>
                                        </p:tgtEl>
                                        <p:attrNameLst>
                                          <p:attrName>style.visibility</p:attrName>
                                        </p:attrNameLst>
                                      </p:cBhvr>
                                      <p:to>
                                        <p:strVal val="visible"/>
                                      </p:to>
                                    </p:set>
                                    <p:animEffect transition="in" filter="wipe(up)">
                                      <p:cBhvr>
                                        <p:cTn id="112" dur="500"/>
                                        <p:tgtEl>
                                          <p:spTgt spid="163"/>
                                        </p:tgtEl>
                                      </p:cBhvr>
                                    </p:animEffect>
                                  </p:childTnLst>
                                </p:cTn>
                              </p:par>
                            </p:childTnLst>
                          </p:cTn>
                        </p:par>
                        <p:par>
                          <p:cTn id="113" fill="hold">
                            <p:stCondLst>
                              <p:cond delay="500"/>
                            </p:stCondLst>
                            <p:childTnLst>
                              <p:par>
                                <p:cTn id="114" presetID="16" presetClass="entr" presetSubtype="37" fill="hold" grpId="0" nodeType="afterEffect">
                                  <p:stCondLst>
                                    <p:cond delay="0"/>
                                  </p:stCondLst>
                                  <p:childTnLst>
                                    <p:set>
                                      <p:cBhvr>
                                        <p:cTn id="115" dur="1" fill="hold">
                                          <p:stCondLst>
                                            <p:cond delay="0"/>
                                          </p:stCondLst>
                                        </p:cTn>
                                        <p:tgtEl>
                                          <p:spTgt spid="139"/>
                                        </p:tgtEl>
                                        <p:attrNameLst>
                                          <p:attrName>style.visibility</p:attrName>
                                        </p:attrNameLst>
                                      </p:cBhvr>
                                      <p:to>
                                        <p:strVal val="visible"/>
                                      </p:to>
                                    </p:set>
                                    <p:animEffect transition="in" filter="barn(outVertical)">
                                      <p:cBhvr>
                                        <p:cTn id="116" dur="500"/>
                                        <p:tgtEl>
                                          <p:spTgt spid="139"/>
                                        </p:tgtEl>
                                      </p:cBhvr>
                                    </p:animEffect>
                                  </p:childTnLst>
                                </p:cTn>
                              </p:par>
                            </p:childTnLst>
                          </p:cTn>
                        </p:par>
                        <p:par>
                          <p:cTn id="117" fill="hold">
                            <p:stCondLst>
                              <p:cond delay="1000"/>
                            </p:stCondLst>
                            <p:childTnLst>
                              <p:par>
                                <p:cTn id="118" presetID="22" presetClass="entr" presetSubtype="1" fill="hold" nodeType="afterEffect">
                                  <p:stCondLst>
                                    <p:cond delay="0"/>
                                  </p:stCondLst>
                                  <p:childTnLst>
                                    <p:set>
                                      <p:cBhvr>
                                        <p:cTn id="119" dur="1" fill="hold">
                                          <p:stCondLst>
                                            <p:cond delay="0"/>
                                          </p:stCondLst>
                                        </p:cTn>
                                        <p:tgtEl>
                                          <p:spTgt spid="149"/>
                                        </p:tgtEl>
                                        <p:attrNameLst>
                                          <p:attrName>style.visibility</p:attrName>
                                        </p:attrNameLst>
                                      </p:cBhvr>
                                      <p:to>
                                        <p:strVal val="visible"/>
                                      </p:to>
                                    </p:set>
                                    <p:animEffect transition="in" filter="wipe(up)">
                                      <p:cBhvr>
                                        <p:cTn id="120" dur="500"/>
                                        <p:tgtEl>
                                          <p:spTgt spid="14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wipe(up)">
                                      <p:cBhvr>
                                        <p:cTn id="125" dur="500"/>
                                        <p:tgtEl>
                                          <p:spTgt spid="164"/>
                                        </p:tgtEl>
                                      </p:cBhvr>
                                    </p:animEffect>
                                  </p:childTnLst>
                                </p:cTn>
                              </p:par>
                            </p:childTnLst>
                          </p:cTn>
                        </p:par>
                        <p:par>
                          <p:cTn id="126" fill="hold">
                            <p:stCondLst>
                              <p:cond delay="500"/>
                            </p:stCondLst>
                            <p:childTnLst>
                              <p:par>
                                <p:cTn id="127" presetID="16" presetClass="entr" presetSubtype="37" fill="hold" grpId="0" nodeType="afterEffect">
                                  <p:stCondLst>
                                    <p:cond delay="0"/>
                                  </p:stCondLst>
                                  <p:childTnLst>
                                    <p:set>
                                      <p:cBhvr>
                                        <p:cTn id="128" dur="1" fill="hold">
                                          <p:stCondLst>
                                            <p:cond delay="0"/>
                                          </p:stCondLst>
                                        </p:cTn>
                                        <p:tgtEl>
                                          <p:spTgt spid="161"/>
                                        </p:tgtEl>
                                        <p:attrNameLst>
                                          <p:attrName>style.visibility</p:attrName>
                                        </p:attrNameLst>
                                      </p:cBhvr>
                                      <p:to>
                                        <p:strVal val="visible"/>
                                      </p:to>
                                    </p:set>
                                    <p:animEffect transition="in" filter="barn(outVertical)">
                                      <p:cBhvr>
                                        <p:cTn id="129" dur="500"/>
                                        <p:tgtEl>
                                          <p:spTgt spid="161"/>
                                        </p:tgtEl>
                                      </p:cBhvr>
                                    </p:animEffect>
                                  </p:childTnLst>
                                </p:cTn>
                              </p:par>
                            </p:childTnLst>
                          </p:cTn>
                        </p:par>
                        <p:par>
                          <p:cTn id="130" fill="hold">
                            <p:stCondLst>
                              <p:cond delay="1000"/>
                            </p:stCondLst>
                            <p:childTnLst>
                              <p:par>
                                <p:cTn id="131" presetID="22" presetClass="entr" presetSubtype="1" fill="hold" nodeType="after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up)">
                                      <p:cBhvr>
                                        <p:cTn id="133" dur="500"/>
                                        <p:tgtEl>
                                          <p:spTgt spid="16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grpId="0" nodeType="clickEffect">
                                  <p:stCondLst>
                                    <p:cond delay="0"/>
                                  </p:stCondLst>
                                  <p:childTnLst>
                                    <p:set>
                                      <p:cBhvr>
                                        <p:cTn id="137" dur="1" fill="hold">
                                          <p:stCondLst>
                                            <p:cond delay="0"/>
                                          </p:stCondLst>
                                        </p:cTn>
                                        <p:tgtEl>
                                          <p:spTgt spid="227"/>
                                        </p:tgtEl>
                                        <p:attrNameLst>
                                          <p:attrName>style.visibility</p:attrName>
                                        </p:attrNameLst>
                                      </p:cBhvr>
                                      <p:to>
                                        <p:strVal val="visible"/>
                                      </p:to>
                                    </p:set>
                                    <p:animEffect transition="in" filter="wipe(up)">
                                      <p:cBhvr>
                                        <p:cTn id="138" dur="500"/>
                                        <p:tgtEl>
                                          <p:spTgt spid="227"/>
                                        </p:tgtEl>
                                      </p:cBhvr>
                                    </p:animEffect>
                                  </p:childTnLst>
                                </p:cTn>
                              </p:par>
                            </p:childTnLst>
                          </p:cTn>
                        </p:par>
                        <p:par>
                          <p:cTn id="139" fill="hold">
                            <p:stCondLst>
                              <p:cond delay="500"/>
                            </p:stCondLst>
                            <p:childTnLst>
                              <p:par>
                                <p:cTn id="140" presetID="16" presetClass="entr" presetSubtype="37" fill="hold" grpId="0" nodeType="afterEffect">
                                  <p:stCondLst>
                                    <p:cond delay="0"/>
                                  </p:stCondLst>
                                  <p:childTnLst>
                                    <p:set>
                                      <p:cBhvr>
                                        <p:cTn id="141" dur="1" fill="hold">
                                          <p:stCondLst>
                                            <p:cond delay="0"/>
                                          </p:stCondLst>
                                        </p:cTn>
                                        <p:tgtEl>
                                          <p:spTgt spid="167"/>
                                        </p:tgtEl>
                                        <p:attrNameLst>
                                          <p:attrName>style.visibility</p:attrName>
                                        </p:attrNameLst>
                                      </p:cBhvr>
                                      <p:to>
                                        <p:strVal val="visible"/>
                                      </p:to>
                                    </p:set>
                                    <p:animEffect transition="in" filter="barn(outVertical)">
                                      <p:cBhvr>
                                        <p:cTn id="14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5" grpId="0"/>
      <p:bldP spid="137" grpId="0"/>
      <p:bldP spid="138" grpId="0"/>
      <p:bldP spid="139" grpId="0"/>
      <p:bldP spid="161" grpId="0"/>
      <p:bldP spid="162" grpId="0"/>
      <p:bldP spid="163" grpId="0" animBg="1"/>
      <p:bldP spid="164" grpId="0" animBg="1"/>
      <p:bldP spid="167" grpId="0"/>
      <p:bldP spid="2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7E9A5614-EF9B-4C20-A375-D3D7073C280B}"/>
              </a:ext>
            </a:extLst>
          </p:cNvPr>
          <p:cNvSpPr txBox="1">
            <a:spLocks noChangeArrowheads="1"/>
          </p:cNvSpPr>
          <p:nvPr/>
        </p:nvSpPr>
        <p:spPr bwMode="auto">
          <a:xfrm>
            <a:off x="442913" y="476250"/>
            <a:ext cx="520858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C00000"/>
                </a:solidFill>
              </a:rPr>
              <a:t>二叉排序树</a:t>
            </a:r>
          </a:p>
        </p:txBody>
      </p:sp>
      <p:grpSp>
        <p:nvGrpSpPr>
          <p:cNvPr id="132099" name="Group 3">
            <a:extLst>
              <a:ext uri="{FF2B5EF4-FFF2-40B4-BE49-F238E27FC236}">
                <a16:creationId xmlns:a16="http://schemas.microsoft.com/office/drawing/2014/main" id="{89CD7A98-8FFA-4223-B33D-0A6378D22AD3}"/>
              </a:ext>
            </a:extLst>
          </p:cNvPr>
          <p:cNvGrpSpPr>
            <a:grpSpLocks/>
          </p:cNvGrpSpPr>
          <p:nvPr/>
        </p:nvGrpSpPr>
        <p:grpSpPr bwMode="auto">
          <a:xfrm>
            <a:off x="6032500" y="663575"/>
            <a:ext cx="2860675" cy="2362200"/>
            <a:chOff x="3792" y="624"/>
            <a:chExt cx="1802" cy="1488"/>
          </a:xfrm>
        </p:grpSpPr>
        <p:sp>
          <p:nvSpPr>
            <p:cNvPr id="132102" name="Oval 4">
              <a:extLst>
                <a:ext uri="{FF2B5EF4-FFF2-40B4-BE49-F238E27FC236}">
                  <a16:creationId xmlns:a16="http://schemas.microsoft.com/office/drawing/2014/main" id="{90255799-A913-4161-A5D5-FC71A800A24B}"/>
                </a:ext>
              </a:extLst>
            </p:cNvPr>
            <p:cNvSpPr>
              <a:spLocks noChangeArrowheads="1"/>
            </p:cNvSpPr>
            <p:nvPr/>
          </p:nvSpPr>
          <p:spPr bwMode="auto">
            <a:xfrm>
              <a:off x="4464" y="633"/>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03" name="Text Box 5">
              <a:extLst>
                <a:ext uri="{FF2B5EF4-FFF2-40B4-BE49-F238E27FC236}">
                  <a16:creationId xmlns:a16="http://schemas.microsoft.com/office/drawing/2014/main" id="{4BB99A52-A0D7-4E92-9064-E78CB197F058}"/>
                </a:ext>
              </a:extLst>
            </p:cNvPr>
            <p:cNvSpPr txBox="1">
              <a:spLocks noChangeArrowheads="1"/>
            </p:cNvSpPr>
            <p:nvPr/>
          </p:nvSpPr>
          <p:spPr bwMode="auto">
            <a:xfrm>
              <a:off x="4432" y="624"/>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10</a:t>
              </a:r>
            </a:p>
          </p:txBody>
        </p:sp>
        <p:sp>
          <p:nvSpPr>
            <p:cNvPr id="132104" name="Oval 6">
              <a:extLst>
                <a:ext uri="{FF2B5EF4-FFF2-40B4-BE49-F238E27FC236}">
                  <a16:creationId xmlns:a16="http://schemas.microsoft.com/office/drawing/2014/main" id="{D02BA7CB-C301-4ED2-8193-6B0091E14411}"/>
                </a:ext>
              </a:extLst>
            </p:cNvPr>
            <p:cNvSpPr>
              <a:spLocks noChangeArrowheads="1"/>
            </p:cNvSpPr>
            <p:nvPr/>
          </p:nvSpPr>
          <p:spPr bwMode="auto">
            <a:xfrm>
              <a:off x="4080" y="100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05" name="Text Box 7">
              <a:extLst>
                <a:ext uri="{FF2B5EF4-FFF2-40B4-BE49-F238E27FC236}">
                  <a16:creationId xmlns:a16="http://schemas.microsoft.com/office/drawing/2014/main" id="{F34DEDCA-D829-4967-8DA1-185929760E22}"/>
                </a:ext>
              </a:extLst>
            </p:cNvPr>
            <p:cNvSpPr txBox="1">
              <a:spLocks noChangeArrowheads="1"/>
            </p:cNvSpPr>
            <p:nvPr/>
          </p:nvSpPr>
          <p:spPr bwMode="auto">
            <a:xfrm>
              <a:off x="4080" y="997"/>
              <a:ext cx="1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3</a:t>
              </a:r>
            </a:p>
          </p:txBody>
        </p:sp>
        <p:sp>
          <p:nvSpPr>
            <p:cNvPr id="132106" name="Oval 8">
              <a:extLst>
                <a:ext uri="{FF2B5EF4-FFF2-40B4-BE49-F238E27FC236}">
                  <a16:creationId xmlns:a16="http://schemas.microsoft.com/office/drawing/2014/main" id="{44164582-BD4C-4CD6-B3BB-04EB6AA4F060}"/>
                </a:ext>
              </a:extLst>
            </p:cNvPr>
            <p:cNvSpPr>
              <a:spLocks noChangeArrowheads="1"/>
            </p:cNvSpPr>
            <p:nvPr/>
          </p:nvSpPr>
          <p:spPr bwMode="auto">
            <a:xfrm>
              <a:off x="4896" y="100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07" name="Text Box 9">
              <a:extLst>
                <a:ext uri="{FF2B5EF4-FFF2-40B4-BE49-F238E27FC236}">
                  <a16:creationId xmlns:a16="http://schemas.microsoft.com/office/drawing/2014/main" id="{99E50101-4CA1-4691-9FF6-4AE6B7DFA3BC}"/>
                </a:ext>
              </a:extLst>
            </p:cNvPr>
            <p:cNvSpPr txBox="1">
              <a:spLocks noChangeArrowheads="1"/>
            </p:cNvSpPr>
            <p:nvPr/>
          </p:nvSpPr>
          <p:spPr bwMode="auto">
            <a:xfrm>
              <a:off x="4872" y="997"/>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14</a:t>
              </a:r>
            </a:p>
          </p:txBody>
        </p:sp>
        <p:sp>
          <p:nvSpPr>
            <p:cNvPr id="132108" name="Oval 10">
              <a:extLst>
                <a:ext uri="{FF2B5EF4-FFF2-40B4-BE49-F238E27FC236}">
                  <a16:creationId xmlns:a16="http://schemas.microsoft.com/office/drawing/2014/main" id="{65CC23B9-9777-4A9D-9B1A-FD6302528F71}"/>
                </a:ext>
              </a:extLst>
            </p:cNvPr>
            <p:cNvSpPr>
              <a:spLocks noChangeArrowheads="1"/>
            </p:cNvSpPr>
            <p:nvPr/>
          </p:nvSpPr>
          <p:spPr bwMode="auto">
            <a:xfrm>
              <a:off x="3792" y="148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09" name="Text Box 11">
              <a:extLst>
                <a:ext uri="{FF2B5EF4-FFF2-40B4-BE49-F238E27FC236}">
                  <a16:creationId xmlns:a16="http://schemas.microsoft.com/office/drawing/2014/main" id="{88F8F7CE-F976-4B8D-BC27-19117AE2BEF5}"/>
                </a:ext>
              </a:extLst>
            </p:cNvPr>
            <p:cNvSpPr txBox="1">
              <a:spLocks noChangeArrowheads="1"/>
            </p:cNvSpPr>
            <p:nvPr/>
          </p:nvSpPr>
          <p:spPr bwMode="auto">
            <a:xfrm>
              <a:off x="3792" y="1477"/>
              <a:ext cx="1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a:t>
              </a:r>
            </a:p>
          </p:txBody>
        </p:sp>
        <p:sp>
          <p:nvSpPr>
            <p:cNvPr id="132110" name="Oval 12">
              <a:extLst>
                <a:ext uri="{FF2B5EF4-FFF2-40B4-BE49-F238E27FC236}">
                  <a16:creationId xmlns:a16="http://schemas.microsoft.com/office/drawing/2014/main" id="{E688851A-F68B-4E94-BE83-9A0010EF24AE}"/>
                </a:ext>
              </a:extLst>
            </p:cNvPr>
            <p:cNvSpPr>
              <a:spLocks noChangeArrowheads="1"/>
            </p:cNvSpPr>
            <p:nvPr/>
          </p:nvSpPr>
          <p:spPr bwMode="auto">
            <a:xfrm>
              <a:off x="4368" y="148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11" name="Text Box 13">
              <a:extLst>
                <a:ext uri="{FF2B5EF4-FFF2-40B4-BE49-F238E27FC236}">
                  <a16:creationId xmlns:a16="http://schemas.microsoft.com/office/drawing/2014/main" id="{8E3A8F6E-6A12-47D1-BB82-7372DBEFEEA1}"/>
                </a:ext>
              </a:extLst>
            </p:cNvPr>
            <p:cNvSpPr txBox="1">
              <a:spLocks noChangeArrowheads="1"/>
            </p:cNvSpPr>
            <p:nvPr/>
          </p:nvSpPr>
          <p:spPr bwMode="auto">
            <a:xfrm>
              <a:off x="4368" y="1477"/>
              <a:ext cx="1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5</a:t>
              </a:r>
            </a:p>
          </p:txBody>
        </p:sp>
        <p:sp>
          <p:nvSpPr>
            <p:cNvPr id="132112" name="Oval 14">
              <a:extLst>
                <a:ext uri="{FF2B5EF4-FFF2-40B4-BE49-F238E27FC236}">
                  <a16:creationId xmlns:a16="http://schemas.microsoft.com/office/drawing/2014/main" id="{ADFEC303-BD48-4B80-AACA-DF46B6CEAD6A}"/>
                </a:ext>
              </a:extLst>
            </p:cNvPr>
            <p:cNvSpPr>
              <a:spLocks noChangeArrowheads="1"/>
            </p:cNvSpPr>
            <p:nvPr/>
          </p:nvSpPr>
          <p:spPr bwMode="auto">
            <a:xfrm>
              <a:off x="4608" y="148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13" name="Text Box 15">
              <a:extLst>
                <a:ext uri="{FF2B5EF4-FFF2-40B4-BE49-F238E27FC236}">
                  <a16:creationId xmlns:a16="http://schemas.microsoft.com/office/drawing/2014/main" id="{36EBB6DD-B23E-4AC6-9CEA-B9820E1BFEF8}"/>
                </a:ext>
              </a:extLst>
            </p:cNvPr>
            <p:cNvSpPr txBox="1">
              <a:spLocks noChangeArrowheads="1"/>
            </p:cNvSpPr>
            <p:nvPr/>
          </p:nvSpPr>
          <p:spPr bwMode="auto">
            <a:xfrm>
              <a:off x="4584" y="1477"/>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12</a:t>
              </a:r>
            </a:p>
          </p:txBody>
        </p:sp>
        <p:sp>
          <p:nvSpPr>
            <p:cNvPr id="132114" name="Oval 16">
              <a:extLst>
                <a:ext uri="{FF2B5EF4-FFF2-40B4-BE49-F238E27FC236}">
                  <a16:creationId xmlns:a16="http://schemas.microsoft.com/office/drawing/2014/main" id="{535EB132-8161-4BE4-B0CB-CD4F17BA92BC}"/>
                </a:ext>
              </a:extLst>
            </p:cNvPr>
            <p:cNvSpPr>
              <a:spLocks noChangeArrowheads="1"/>
            </p:cNvSpPr>
            <p:nvPr/>
          </p:nvSpPr>
          <p:spPr bwMode="auto">
            <a:xfrm>
              <a:off x="5184" y="1486"/>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15" name="Text Box 17">
              <a:extLst>
                <a:ext uri="{FF2B5EF4-FFF2-40B4-BE49-F238E27FC236}">
                  <a16:creationId xmlns:a16="http://schemas.microsoft.com/office/drawing/2014/main" id="{C016B24B-D041-4F2D-A537-6D0604F40D32}"/>
                </a:ext>
              </a:extLst>
            </p:cNvPr>
            <p:cNvSpPr txBox="1">
              <a:spLocks noChangeArrowheads="1"/>
            </p:cNvSpPr>
            <p:nvPr/>
          </p:nvSpPr>
          <p:spPr bwMode="auto">
            <a:xfrm>
              <a:off x="5152" y="1477"/>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16</a:t>
              </a:r>
            </a:p>
          </p:txBody>
        </p:sp>
        <p:sp>
          <p:nvSpPr>
            <p:cNvPr id="132116" name="Oval 18">
              <a:extLst>
                <a:ext uri="{FF2B5EF4-FFF2-40B4-BE49-F238E27FC236}">
                  <a16:creationId xmlns:a16="http://schemas.microsoft.com/office/drawing/2014/main" id="{F755B90E-1D1C-4074-9F77-E245F5F34836}"/>
                </a:ext>
              </a:extLst>
            </p:cNvPr>
            <p:cNvSpPr>
              <a:spLocks noChangeArrowheads="1"/>
            </p:cNvSpPr>
            <p:nvPr/>
          </p:nvSpPr>
          <p:spPr bwMode="auto">
            <a:xfrm>
              <a:off x="4560" y="1890"/>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17" name="Text Box 19">
              <a:extLst>
                <a:ext uri="{FF2B5EF4-FFF2-40B4-BE49-F238E27FC236}">
                  <a16:creationId xmlns:a16="http://schemas.microsoft.com/office/drawing/2014/main" id="{97C3EED7-2A1F-40E9-BA94-2F515932F905}"/>
                </a:ext>
              </a:extLst>
            </p:cNvPr>
            <p:cNvSpPr txBox="1">
              <a:spLocks noChangeArrowheads="1"/>
            </p:cNvSpPr>
            <p:nvPr/>
          </p:nvSpPr>
          <p:spPr bwMode="auto">
            <a:xfrm>
              <a:off x="4576" y="1881"/>
              <a:ext cx="17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7</a:t>
              </a:r>
            </a:p>
          </p:txBody>
        </p:sp>
        <p:sp>
          <p:nvSpPr>
            <p:cNvPr id="132118" name="Oval 20">
              <a:extLst>
                <a:ext uri="{FF2B5EF4-FFF2-40B4-BE49-F238E27FC236}">
                  <a16:creationId xmlns:a16="http://schemas.microsoft.com/office/drawing/2014/main" id="{3B8DAA6D-3EE6-44C4-97D8-1F6B20460599}"/>
                </a:ext>
              </a:extLst>
            </p:cNvPr>
            <p:cNvSpPr>
              <a:spLocks noChangeArrowheads="1"/>
            </p:cNvSpPr>
            <p:nvPr/>
          </p:nvSpPr>
          <p:spPr bwMode="auto">
            <a:xfrm>
              <a:off x="5040" y="1909"/>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19" name="Text Box 21">
              <a:extLst>
                <a:ext uri="{FF2B5EF4-FFF2-40B4-BE49-F238E27FC236}">
                  <a16:creationId xmlns:a16="http://schemas.microsoft.com/office/drawing/2014/main" id="{56FF3779-63DC-4716-AFF9-7F473733A11B}"/>
                </a:ext>
              </a:extLst>
            </p:cNvPr>
            <p:cNvSpPr txBox="1">
              <a:spLocks noChangeArrowheads="1"/>
            </p:cNvSpPr>
            <p:nvPr/>
          </p:nvSpPr>
          <p:spPr bwMode="auto">
            <a:xfrm>
              <a:off x="5016" y="1900"/>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15</a:t>
              </a:r>
            </a:p>
          </p:txBody>
        </p:sp>
        <p:sp>
          <p:nvSpPr>
            <p:cNvPr id="132120" name="Oval 22">
              <a:extLst>
                <a:ext uri="{FF2B5EF4-FFF2-40B4-BE49-F238E27FC236}">
                  <a16:creationId xmlns:a16="http://schemas.microsoft.com/office/drawing/2014/main" id="{6A3AD8C9-662D-4DE7-BB5E-E00C1FF0BF52}"/>
                </a:ext>
              </a:extLst>
            </p:cNvPr>
            <p:cNvSpPr>
              <a:spLocks noChangeArrowheads="1"/>
            </p:cNvSpPr>
            <p:nvPr/>
          </p:nvSpPr>
          <p:spPr bwMode="auto">
            <a:xfrm>
              <a:off x="5376" y="1890"/>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2121" name="Text Box 23">
              <a:extLst>
                <a:ext uri="{FF2B5EF4-FFF2-40B4-BE49-F238E27FC236}">
                  <a16:creationId xmlns:a16="http://schemas.microsoft.com/office/drawing/2014/main" id="{0D926744-947C-40A7-99E6-BFC33AC32582}"/>
                </a:ext>
              </a:extLst>
            </p:cNvPr>
            <p:cNvSpPr txBox="1">
              <a:spLocks noChangeArrowheads="1"/>
            </p:cNvSpPr>
            <p:nvPr/>
          </p:nvSpPr>
          <p:spPr bwMode="auto">
            <a:xfrm>
              <a:off x="5352" y="1881"/>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18</a:t>
              </a:r>
            </a:p>
          </p:txBody>
        </p:sp>
        <p:sp>
          <p:nvSpPr>
            <p:cNvPr id="132122" name="Line 24">
              <a:extLst>
                <a:ext uri="{FF2B5EF4-FFF2-40B4-BE49-F238E27FC236}">
                  <a16:creationId xmlns:a16="http://schemas.microsoft.com/office/drawing/2014/main" id="{ABE2C426-35D7-40A4-A806-045B02F09BE3}"/>
                </a:ext>
              </a:extLst>
            </p:cNvPr>
            <p:cNvSpPr>
              <a:spLocks noChangeShapeType="1"/>
            </p:cNvSpPr>
            <p:nvPr/>
          </p:nvSpPr>
          <p:spPr bwMode="auto">
            <a:xfrm>
              <a:off x="4608" y="825"/>
              <a:ext cx="336"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3" name="Line 25">
              <a:extLst>
                <a:ext uri="{FF2B5EF4-FFF2-40B4-BE49-F238E27FC236}">
                  <a16:creationId xmlns:a16="http://schemas.microsoft.com/office/drawing/2014/main" id="{41496879-34B4-455D-B4F7-E5B80F3DE907}"/>
                </a:ext>
              </a:extLst>
            </p:cNvPr>
            <p:cNvSpPr>
              <a:spLocks noChangeShapeType="1"/>
            </p:cNvSpPr>
            <p:nvPr/>
          </p:nvSpPr>
          <p:spPr bwMode="auto">
            <a:xfrm flipH="1">
              <a:off x="4224" y="825"/>
              <a:ext cx="28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4" name="Line 26">
              <a:extLst>
                <a:ext uri="{FF2B5EF4-FFF2-40B4-BE49-F238E27FC236}">
                  <a16:creationId xmlns:a16="http://schemas.microsoft.com/office/drawing/2014/main" id="{1C7C4534-FF9C-46AC-93AC-F3D5BEEBC036}"/>
                </a:ext>
              </a:extLst>
            </p:cNvPr>
            <p:cNvSpPr>
              <a:spLocks noChangeShapeType="1"/>
            </p:cNvSpPr>
            <p:nvPr/>
          </p:nvSpPr>
          <p:spPr bwMode="auto">
            <a:xfrm flipH="1">
              <a:off x="3888" y="1209"/>
              <a:ext cx="24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5" name="Line 27">
              <a:extLst>
                <a:ext uri="{FF2B5EF4-FFF2-40B4-BE49-F238E27FC236}">
                  <a16:creationId xmlns:a16="http://schemas.microsoft.com/office/drawing/2014/main" id="{023B3C20-FEBB-4830-B5FE-D81AE814FA69}"/>
                </a:ext>
              </a:extLst>
            </p:cNvPr>
            <p:cNvSpPr>
              <a:spLocks noChangeShapeType="1"/>
            </p:cNvSpPr>
            <p:nvPr/>
          </p:nvSpPr>
          <p:spPr bwMode="auto">
            <a:xfrm>
              <a:off x="4224" y="1209"/>
              <a:ext cx="24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2126" name="Line 28">
              <a:extLst>
                <a:ext uri="{FF2B5EF4-FFF2-40B4-BE49-F238E27FC236}">
                  <a16:creationId xmlns:a16="http://schemas.microsoft.com/office/drawing/2014/main" id="{51F86532-B58E-4C94-B90E-8A659E46BDDD}"/>
                </a:ext>
              </a:extLst>
            </p:cNvPr>
            <p:cNvSpPr>
              <a:spLocks noChangeShapeType="1"/>
            </p:cNvSpPr>
            <p:nvPr/>
          </p:nvSpPr>
          <p:spPr bwMode="auto">
            <a:xfrm flipH="1">
              <a:off x="4704" y="1209"/>
              <a:ext cx="24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7" name="Line 29">
              <a:extLst>
                <a:ext uri="{FF2B5EF4-FFF2-40B4-BE49-F238E27FC236}">
                  <a16:creationId xmlns:a16="http://schemas.microsoft.com/office/drawing/2014/main" id="{4B8F1BF5-E50A-45BD-8E6A-0DFD8B89E89E}"/>
                </a:ext>
              </a:extLst>
            </p:cNvPr>
            <p:cNvSpPr>
              <a:spLocks noChangeShapeType="1"/>
            </p:cNvSpPr>
            <p:nvPr/>
          </p:nvSpPr>
          <p:spPr bwMode="auto">
            <a:xfrm>
              <a:off x="5040" y="1209"/>
              <a:ext cx="24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8" name="Line 30">
              <a:extLst>
                <a:ext uri="{FF2B5EF4-FFF2-40B4-BE49-F238E27FC236}">
                  <a16:creationId xmlns:a16="http://schemas.microsoft.com/office/drawing/2014/main" id="{0CA96C97-296A-48B2-82C4-36EA72E1DE17}"/>
                </a:ext>
              </a:extLst>
            </p:cNvPr>
            <p:cNvSpPr>
              <a:spLocks noChangeShapeType="1"/>
            </p:cNvSpPr>
            <p:nvPr/>
          </p:nvSpPr>
          <p:spPr bwMode="auto">
            <a:xfrm>
              <a:off x="4512" y="1689"/>
              <a:ext cx="96"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29" name="Line 31">
              <a:extLst>
                <a:ext uri="{FF2B5EF4-FFF2-40B4-BE49-F238E27FC236}">
                  <a16:creationId xmlns:a16="http://schemas.microsoft.com/office/drawing/2014/main" id="{9306CA48-1D82-4253-8026-A275584F37E8}"/>
                </a:ext>
              </a:extLst>
            </p:cNvPr>
            <p:cNvSpPr>
              <a:spLocks noChangeShapeType="1"/>
            </p:cNvSpPr>
            <p:nvPr/>
          </p:nvSpPr>
          <p:spPr bwMode="auto">
            <a:xfrm>
              <a:off x="5328" y="1689"/>
              <a:ext cx="96"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32130" name="Line 32">
              <a:extLst>
                <a:ext uri="{FF2B5EF4-FFF2-40B4-BE49-F238E27FC236}">
                  <a16:creationId xmlns:a16="http://schemas.microsoft.com/office/drawing/2014/main" id="{63A814CF-6A1D-4FEB-AC04-FEC54A9605CC}"/>
                </a:ext>
              </a:extLst>
            </p:cNvPr>
            <p:cNvSpPr>
              <a:spLocks noChangeShapeType="1"/>
            </p:cNvSpPr>
            <p:nvPr/>
          </p:nvSpPr>
          <p:spPr bwMode="auto">
            <a:xfrm flipH="1">
              <a:off x="5184" y="1680"/>
              <a:ext cx="96"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32100" name="Text Box 33">
            <a:extLst>
              <a:ext uri="{FF2B5EF4-FFF2-40B4-BE49-F238E27FC236}">
                <a16:creationId xmlns:a16="http://schemas.microsoft.com/office/drawing/2014/main" id="{3537F651-83F8-450F-83DC-4B05AB59947D}"/>
              </a:ext>
            </a:extLst>
          </p:cNvPr>
          <p:cNvSpPr txBox="1">
            <a:spLocks noChangeArrowheads="1"/>
          </p:cNvSpPr>
          <p:nvPr/>
        </p:nvSpPr>
        <p:spPr bwMode="auto">
          <a:xfrm>
            <a:off x="457200" y="892175"/>
            <a:ext cx="4489988" cy="15718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err="1"/>
              <a:t>Struct</a:t>
            </a:r>
            <a:r>
              <a:rPr lang="en-US" altLang="zh-CN" dirty="0"/>
              <a:t>  </a:t>
            </a:r>
            <a:r>
              <a:rPr lang="en-US" altLang="zh-CN" dirty="0" err="1"/>
              <a:t>CellType</a:t>
            </a:r>
            <a:r>
              <a:rPr lang="en-US" altLang="zh-CN" dirty="0"/>
              <a:t>  {</a:t>
            </a:r>
          </a:p>
          <a:p>
            <a:pPr eaLnBrk="1" hangingPunct="1"/>
            <a:r>
              <a:rPr lang="en-US" altLang="zh-CN" dirty="0"/>
              <a:t>            Records   data ;</a:t>
            </a:r>
          </a:p>
          <a:p>
            <a:pPr eaLnBrk="1" hangingPunct="1"/>
            <a:r>
              <a:rPr lang="en-US" altLang="zh-CN" dirty="0"/>
              <a:t>            </a:t>
            </a:r>
            <a:r>
              <a:rPr lang="en-US" altLang="zh-CN" dirty="0" err="1"/>
              <a:t>CellType</a:t>
            </a:r>
            <a:r>
              <a:rPr lang="en-US" altLang="zh-CN" dirty="0"/>
              <a:t>  *</a:t>
            </a:r>
            <a:r>
              <a:rPr lang="en-US" altLang="zh-CN" dirty="0" err="1"/>
              <a:t>lchild</a:t>
            </a:r>
            <a:r>
              <a:rPr lang="en-US" altLang="zh-CN" dirty="0"/>
              <a:t>,*</a:t>
            </a:r>
            <a:r>
              <a:rPr lang="en-US" altLang="zh-CN" dirty="0" err="1"/>
              <a:t>rchild</a:t>
            </a:r>
            <a:r>
              <a:rPr lang="en-US" altLang="zh-CN" dirty="0"/>
              <a:t> ;}</a:t>
            </a:r>
          </a:p>
          <a:p>
            <a:pPr eaLnBrk="1" hangingPunct="1"/>
            <a:r>
              <a:rPr lang="en-US" altLang="zh-CN" dirty="0" err="1"/>
              <a:t>Typedef</a:t>
            </a:r>
            <a:r>
              <a:rPr lang="en-US" altLang="zh-CN" dirty="0"/>
              <a:t>   </a:t>
            </a:r>
            <a:r>
              <a:rPr lang="en-US" altLang="zh-CN" dirty="0" err="1"/>
              <a:t>Celltype</a:t>
            </a:r>
            <a:r>
              <a:rPr lang="en-US" altLang="zh-CN" dirty="0"/>
              <a:t>  *  BST ;</a:t>
            </a:r>
          </a:p>
        </p:txBody>
      </p:sp>
      <p:sp>
        <p:nvSpPr>
          <p:cNvPr id="132101" name="Text Box 34">
            <a:extLst>
              <a:ext uri="{FF2B5EF4-FFF2-40B4-BE49-F238E27FC236}">
                <a16:creationId xmlns:a16="http://schemas.microsoft.com/office/drawing/2014/main" id="{1EED4DDC-4D6E-406B-BF93-CFA0368E1020}"/>
              </a:ext>
            </a:extLst>
          </p:cNvPr>
          <p:cNvSpPr txBox="1">
            <a:spLocks noChangeArrowheads="1"/>
          </p:cNvSpPr>
          <p:nvPr/>
        </p:nvSpPr>
        <p:spPr bwMode="auto">
          <a:xfrm>
            <a:off x="2039938" y="2492375"/>
            <a:ext cx="5189537" cy="415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BST   Search( </a:t>
            </a:r>
            <a:r>
              <a:rPr lang="en-US" altLang="zh-CN" dirty="0" err="1"/>
              <a:t>keytype</a:t>
            </a:r>
            <a:r>
              <a:rPr lang="en-US" altLang="zh-CN" dirty="0"/>
              <a:t>  k, BST  F );</a:t>
            </a:r>
          </a:p>
          <a:p>
            <a:pPr eaLnBrk="1" hangingPunct="1"/>
            <a:r>
              <a:rPr lang="en-US" altLang="zh-CN" dirty="0"/>
              <a:t>{   p = F ;</a:t>
            </a:r>
          </a:p>
          <a:p>
            <a:pPr eaLnBrk="1" hangingPunct="1"/>
            <a:r>
              <a:rPr lang="en-US" altLang="zh-CN" dirty="0"/>
              <a:t>     if ( p == Null )  </a:t>
            </a:r>
          </a:p>
          <a:p>
            <a:pPr eaLnBrk="1" hangingPunct="1"/>
            <a:r>
              <a:rPr lang="en-US" altLang="zh-CN" dirty="0"/>
              <a:t>            return Null ;</a:t>
            </a:r>
          </a:p>
          <a:p>
            <a:pPr eaLnBrk="1" hangingPunct="1"/>
            <a:r>
              <a:rPr lang="en-US" altLang="zh-CN" dirty="0"/>
              <a:t>     else if ( k == p-&gt;</a:t>
            </a:r>
            <a:r>
              <a:rPr lang="en-US" altLang="zh-CN" dirty="0" err="1"/>
              <a:t>data.key</a:t>
            </a:r>
            <a:r>
              <a:rPr lang="en-US" altLang="zh-CN" dirty="0"/>
              <a:t> )</a:t>
            </a:r>
          </a:p>
          <a:p>
            <a:pPr eaLnBrk="1" hangingPunct="1"/>
            <a:r>
              <a:rPr lang="en-US" altLang="zh-CN" dirty="0"/>
              <a:t>            return p ;</a:t>
            </a:r>
          </a:p>
          <a:p>
            <a:pPr eaLnBrk="1" hangingPunct="1"/>
            <a:r>
              <a:rPr lang="en-US" altLang="zh-CN" dirty="0"/>
              <a:t>     else if ( K &lt; p-&gt;</a:t>
            </a:r>
            <a:r>
              <a:rPr lang="en-US" altLang="zh-CN" dirty="0" err="1"/>
              <a:t>data.key</a:t>
            </a:r>
            <a:r>
              <a:rPr lang="en-US" altLang="zh-CN" dirty="0"/>
              <a:t> )</a:t>
            </a:r>
          </a:p>
          <a:p>
            <a:pPr eaLnBrk="1" hangingPunct="1"/>
            <a:r>
              <a:rPr lang="en-US" altLang="zh-CN" dirty="0"/>
              <a:t>            return ( search ( k,  p-&gt;</a:t>
            </a:r>
            <a:r>
              <a:rPr lang="en-US" altLang="zh-CN" dirty="0" err="1"/>
              <a:t>lchild</a:t>
            </a:r>
            <a:r>
              <a:rPr lang="en-US" altLang="zh-CN" dirty="0"/>
              <a:t> ) ) ;</a:t>
            </a:r>
          </a:p>
          <a:p>
            <a:pPr eaLnBrk="1" hangingPunct="1"/>
            <a:r>
              <a:rPr lang="en-US" altLang="zh-CN" dirty="0"/>
              <a:t>     else if ( K &gt; =p-&gt;</a:t>
            </a:r>
            <a:r>
              <a:rPr lang="en-US" altLang="zh-CN" dirty="0" err="1"/>
              <a:t>data.key</a:t>
            </a:r>
            <a:r>
              <a:rPr lang="en-US" altLang="zh-CN" dirty="0"/>
              <a:t> )</a:t>
            </a:r>
          </a:p>
          <a:p>
            <a:pPr eaLnBrk="1" hangingPunct="1"/>
            <a:r>
              <a:rPr lang="en-US" altLang="zh-CN" dirty="0"/>
              <a:t>            return ( search ( k,  p-&gt;</a:t>
            </a:r>
            <a:r>
              <a:rPr lang="en-US" altLang="zh-CN" dirty="0" err="1"/>
              <a:t>rchild</a:t>
            </a:r>
            <a:r>
              <a:rPr lang="en-US" altLang="zh-CN" dirty="0"/>
              <a:t> ) ) ;</a:t>
            </a:r>
          </a:p>
          <a:p>
            <a:pPr eaLnBrk="1" hangingPunct="1"/>
            <a:r>
              <a:rPr lang="en-US" altLang="zh-CN" dirty="0"/>
              <a:t>}</a:t>
            </a:r>
          </a:p>
        </p:txBody>
      </p:sp>
    </p:spTree>
    <p:extLst>
      <p:ext uri="{BB962C8B-B14F-4D97-AF65-F5344CB8AC3E}">
        <p14:creationId xmlns:p14="http://schemas.microsoft.com/office/powerpoint/2010/main" val="2110661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0C2580F8-4183-430A-8F44-A08F49C5FBBB}"/>
              </a:ext>
            </a:extLst>
          </p:cNvPr>
          <p:cNvSpPr txBox="1">
            <a:spLocks noChangeArrowheads="1"/>
          </p:cNvSpPr>
          <p:nvPr/>
        </p:nvSpPr>
        <p:spPr bwMode="auto">
          <a:xfrm>
            <a:off x="1981200" y="1260184"/>
            <a:ext cx="5803618"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t>Void  Insert ( Records  R , BST   *&amp;F )</a:t>
            </a:r>
          </a:p>
          <a:p>
            <a:pPr eaLnBrk="1" hangingPunct="1"/>
            <a:r>
              <a:rPr lang="en-US" altLang="zh-CN" sz="2800" dirty="0"/>
              <a:t>{  </a:t>
            </a:r>
          </a:p>
          <a:p>
            <a:pPr eaLnBrk="1" hangingPunct="1"/>
            <a:r>
              <a:rPr lang="en-US" altLang="zh-CN" sz="2800" dirty="0"/>
              <a:t>    if ( F ==Null )</a:t>
            </a:r>
          </a:p>
          <a:p>
            <a:pPr eaLnBrk="1" hangingPunct="1"/>
            <a:r>
              <a:rPr lang="en-US" altLang="zh-CN" sz="2800" dirty="0"/>
              <a:t>       {  F = New  </a:t>
            </a:r>
            <a:r>
              <a:rPr lang="en-US" altLang="zh-CN" sz="2800" dirty="0" err="1"/>
              <a:t>CellType</a:t>
            </a:r>
            <a:r>
              <a:rPr lang="en-US" altLang="zh-CN" sz="2800" dirty="0"/>
              <a:t> ;</a:t>
            </a:r>
          </a:p>
          <a:p>
            <a:pPr eaLnBrk="1" hangingPunct="1"/>
            <a:r>
              <a:rPr lang="en-US" altLang="zh-CN" sz="2800" dirty="0"/>
              <a:t>           F-&gt;data = R ;</a:t>
            </a:r>
          </a:p>
          <a:p>
            <a:pPr eaLnBrk="1" hangingPunct="1"/>
            <a:r>
              <a:rPr lang="en-US" altLang="zh-CN" sz="2800" dirty="0"/>
              <a:t>           F-&gt;</a:t>
            </a:r>
            <a:r>
              <a:rPr lang="en-US" altLang="zh-CN" sz="2800" dirty="0" err="1"/>
              <a:t>lchild</a:t>
            </a:r>
            <a:r>
              <a:rPr lang="en-US" altLang="zh-CN" sz="2800" dirty="0"/>
              <a:t> = Null ;</a:t>
            </a:r>
          </a:p>
          <a:p>
            <a:pPr eaLnBrk="1" hangingPunct="1"/>
            <a:r>
              <a:rPr lang="en-US" altLang="zh-CN" sz="2800" dirty="0"/>
              <a:t>           F-&gt;</a:t>
            </a:r>
            <a:r>
              <a:rPr lang="en-US" altLang="zh-CN" sz="2800" dirty="0" err="1"/>
              <a:t>rchild</a:t>
            </a:r>
            <a:r>
              <a:rPr lang="en-US" altLang="zh-CN" sz="2800" dirty="0"/>
              <a:t> = Null ;   }</a:t>
            </a:r>
          </a:p>
          <a:p>
            <a:pPr eaLnBrk="1" hangingPunct="1"/>
            <a:r>
              <a:rPr lang="en-US" altLang="zh-CN" sz="2800" dirty="0"/>
              <a:t>    else  if ( </a:t>
            </a:r>
            <a:r>
              <a:rPr lang="en-US" altLang="zh-CN" sz="2800" dirty="0" err="1"/>
              <a:t>R.key</a:t>
            </a:r>
            <a:r>
              <a:rPr lang="en-US" altLang="zh-CN" sz="2800" dirty="0"/>
              <a:t> &lt; F-&gt;</a:t>
            </a:r>
            <a:r>
              <a:rPr lang="en-US" altLang="zh-CN" sz="2800" dirty="0" err="1"/>
              <a:t>data.key</a:t>
            </a:r>
            <a:r>
              <a:rPr lang="en-US" altLang="zh-CN" sz="2800" dirty="0"/>
              <a:t> )</a:t>
            </a:r>
          </a:p>
          <a:p>
            <a:pPr eaLnBrk="1" hangingPunct="1"/>
            <a:r>
              <a:rPr lang="en-US" altLang="zh-CN" sz="2800" dirty="0"/>
              <a:t>           Insert ( R , F-&gt;</a:t>
            </a:r>
            <a:r>
              <a:rPr lang="en-US" altLang="zh-CN" sz="2800" dirty="0" err="1"/>
              <a:t>lchild</a:t>
            </a:r>
            <a:r>
              <a:rPr lang="en-US" altLang="zh-CN" sz="2800" dirty="0"/>
              <a:t> )</a:t>
            </a:r>
          </a:p>
          <a:p>
            <a:pPr eaLnBrk="1" hangingPunct="1"/>
            <a:r>
              <a:rPr lang="en-US" altLang="zh-CN" sz="2800" dirty="0"/>
              <a:t>    else  if ( </a:t>
            </a:r>
            <a:r>
              <a:rPr lang="en-US" altLang="zh-CN" sz="2800" dirty="0" err="1"/>
              <a:t>R.key</a:t>
            </a:r>
            <a:r>
              <a:rPr lang="en-US" altLang="zh-CN" sz="2800" dirty="0"/>
              <a:t> &gt;= F-&gt;</a:t>
            </a:r>
            <a:r>
              <a:rPr lang="en-US" altLang="zh-CN" sz="2800" dirty="0" err="1"/>
              <a:t>data.key</a:t>
            </a:r>
            <a:r>
              <a:rPr lang="en-US" altLang="zh-CN" sz="2800" dirty="0"/>
              <a:t> )</a:t>
            </a:r>
          </a:p>
          <a:p>
            <a:pPr eaLnBrk="1" hangingPunct="1"/>
            <a:r>
              <a:rPr lang="en-US" altLang="zh-CN" sz="2800" dirty="0"/>
              <a:t>           Insert ( R , F-&gt;</a:t>
            </a:r>
            <a:r>
              <a:rPr lang="en-US" altLang="zh-CN" sz="2800" dirty="0" err="1"/>
              <a:t>rchild</a:t>
            </a:r>
            <a:r>
              <a:rPr lang="en-US" altLang="zh-CN" sz="2800" dirty="0"/>
              <a:t> )</a:t>
            </a:r>
          </a:p>
          <a:p>
            <a:pPr eaLnBrk="1" hangingPunct="1"/>
            <a:r>
              <a:rPr lang="en-US" altLang="zh-CN" sz="2800" dirty="0"/>
              <a:t>}</a:t>
            </a:r>
          </a:p>
        </p:txBody>
      </p:sp>
      <p:sp>
        <p:nvSpPr>
          <p:cNvPr id="134147" name="Text Box 3">
            <a:extLst>
              <a:ext uri="{FF2B5EF4-FFF2-40B4-BE49-F238E27FC236}">
                <a16:creationId xmlns:a16="http://schemas.microsoft.com/office/drawing/2014/main" id="{C6BD041E-A857-4FA7-8DC8-E09B556C99F4}"/>
              </a:ext>
            </a:extLst>
          </p:cNvPr>
          <p:cNvSpPr txBox="1">
            <a:spLocks noChangeArrowheads="1"/>
          </p:cNvSpPr>
          <p:nvPr/>
        </p:nvSpPr>
        <p:spPr bwMode="auto">
          <a:xfrm>
            <a:off x="250825" y="817271"/>
            <a:ext cx="48260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在二叉查找树中插入新结点：</a:t>
            </a:r>
          </a:p>
        </p:txBody>
      </p:sp>
    </p:spTree>
    <p:extLst>
      <p:ext uri="{BB962C8B-B14F-4D97-AF65-F5344CB8AC3E}">
        <p14:creationId xmlns:p14="http://schemas.microsoft.com/office/powerpoint/2010/main" val="906488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672F37F8-9B46-49B3-A99F-D57298937FDB}"/>
              </a:ext>
            </a:extLst>
          </p:cNvPr>
          <p:cNvSpPr txBox="1">
            <a:spLocks noChangeArrowheads="1"/>
          </p:cNvSpPr>
          <p:nvPr/>
        </p:nvSpPr>
        <p:spPr bwMode="auto">
          <a:xfrm>
            <a:off x="304800" y="653752"/>
            <a:ext cx="342463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3.7.4  </a:t>
            </a:r>
            <a:r>
              <a:rPr lang="zh-CN" altLang="en-US" b="1" dirty="0">
                <a:solidFill>
                  <a:srgbClr val="C00000"/>
                </a:solidFill>
              </a:rPr>
              <a:t>树的应用</a:t>
            </a:r>
            <a:r>
              <a:rPr lang="en-US" altLang="zh-CN" b="1" dirty="0">
                <a:solidFill>
                  <a:srgbClr val="C00000"/>
                </a:solidFill>
              </a:rPr>
              <a:t>—</a:t>
            </a:r>
            <a:r>
              <a:rPr lang="zh-CN" altLang="en-US" b="1" dirty="0">
                <a:solidFill>
                  <a:srgbClr val="C00000"/>
                </a:solidFill>
              </a:rPr>
              <a:t>判定树</a:t>
            </a:r>
          </a:p>
        </p:txBody>
      </p:sp>
      <p:sp>
        <p:nvSpPr>
          <p:cNvPr id="136195" name="Text Box 3">
            <a:extLst>
              <a:ext uri="{FF2B5EF4-FFF2-40B4-BE49-F238E27FC236}">
                <a16:creationId xmlns:a16="http://schemas.microsoft.com/office/drawing/2014/main" id="{1AD5E961-CDA6-4DFE-9581-B3FF3208961D}"/>
              </a:ext>
            </a:extLst>
          </p:cNvPr>
          <p:cNvSpPr txBox="1">
            <a:spLocks noChangeArrowheads="1"/>
          </p:cNvSpPr>
          <p:nvPr/>
        </p:nvSpPr>
        <p:spPr bwMode="auto">
          <a:xfrm>
            <a:off x="609600" y="1223665"/>
            <a:ext cx="7920038"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b="1"/>
              <a:t>假定有八枚硬币</a:t>
            </a:r>
            <a:r>
              <a:rPr lang="en-US" altLang="zh-CN" b="1"/>
              <a:t>a</a:t>
            </a:r>
            <a:r>
              <a:rPr lang="zh-CN" altLang="en-US" b="1"/>
              <a:t>、</a:t>
            </a:r>
            <a:r>
              <a:rPr lang="en-US" altLang="zh-CN" b="1"/>
              <a:t>b</a:t>
            </a:r>
            <a:r>
              <a:rPr lang="zh-CN" altLang="en-US" b="1"/>
              <a:t>、</a:t>
            </a:r>
            <a:r>
              <a:rPr lang="en-US" altLang="zh-CN" b="1"/>
              <a:t>c</a:t>
            </a:r>
            <a:r>
              <a:rPr lang="zh-CN" altLang="en-US" b="1"/>
              <a:t>、</a:t>
            </a:r>
            <a:r>
              <a:rPr lang="en-US" altLang="zh-CN" b="1"/>
              <a:t>d</a:t>
            </a:r>
            <a:r>
              <a:rPr lang="zh-CN" altLang="en-US" b="1"/>
              <a:t>、</a:t>
            </a:r>
            <a:r>
              <a:rPr lang="en-US" altLang="zh-CN" b="1"/>
              <a:t>e</a:t>
            </a:r>
            <a:r>
              <a:rPr lang="zh-CN" altLang="en-US" b="1"/>
              <a:t>、</a:t>
            </a:r>
            <a:r>
              <a:rPr lang="en-US" altLang="zh-CN" b="1"/>
              <a:t>f</a:t>
            </a:r>
            <a:r>
              <a:rPr lang="zh-CN" altLang="en-US" b="1"/>
              <a:t>、</a:t>
            </a:r>
            <a:r>
              <a:rPr lang="en-US" altLang="zh-CN" b="1"/>
              <a:t>g</a:t>
            </a:r>
            <a:r>
              <a:rPr lang="zh-CN" altLang="en-US" b="1"/>
              <a:t>、</a:t>
            </a:r>
            <a:r>
              <a:rPr lang="en-US" altLang="zh-CN" b="1"/>
              <a:t>h</a:t>
            </a:r>
            <a:r>
              <a:rPr lang="zh-CN" altLang="en-US" b="1"/>
              <a:t>，已知其中</a:t>
            </a:r>
            <a:r>
              <a:rPr lang="en-US" altLang="zh-CN" b="1"/>
              <a:t>1</a:t>
            </a:r>
            <a:r>
              <a:rPr lang="zh-CN" altLang="en-US" b="1"/>
              <a:t>枚是</a:t>
            </a:r>
          </a:p>
          <a:p>
            <a:pPr eaLnBrk="1" hangingPunct="1">
              <a:lnSpc>
                <a:spcPct val="110000"/>
              </a:lnSpc>
            </a:pPr>
            <a:r>
              <a:rPr lang="zh-CN" altLang="en-US" b="1"/>
              <a:t>伪造的假币，假币的重量与真币不同，或重或轻。要求以</a:t>
            </a:r>
          </a:p>
          <a:p>
            <a:pPr eaLnBrk="1" hangingPunct="1">
              <a:lnSpc>
                <a:spcPct val="110000"/>
              </a:lnSpc>
            </a:pPr>
            <a:r>
              <a:rPr lang="zh-CN" altLang="en-US" b="1"/>
              <a:t>天平为工具，用最少的比较次数挑出假币。</a:t>
            </a:r>
          </a:p>
        </p:txBody>
      </p:sp>
      <p:sp>
        <p:nvSpPr>
          <p:cNvPr id="136196" name="Text Box 5">
            <a:extLst>
              <a:ext uri="{FF2B5EF4-FFF2-40B4-BE49-F238E27FC236}">
                <a16:creationId xmlns:a16="http://schemas.microsoft.com/office/drawing/2014/main" id="{7B7BCF62-A5F3-482A-A70B-49969437FDBD}"/>
              </a:ext>
            </a:extLst>
          </p:cNvPr>
          <p:cNvSpPr txBox="1">
            <a:spLocks noChangeArrowheads="1"/>
          </p:cNvSpPr>
          <p:nvPr/>
        </p:nvSpPr>
        <p:spPr bwMode="auto">
          <a:xfrm>
            <a:off x="519113" y="6140152"/>
            <a:ext cx="554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H—</a:t>
            </a:r>
            <a:r>
              <a:rPr lang="zh-CN" altLang="en-US" dirty="0"/>
              <a:t>假币重于真币；</a:t>
            </a:r>
            <a:r>
              <a:rPr lang="en-US" altLang="zh-CN" dirty="0"/>
              <a:t>L —</a:t>
            </a:r>
            <a:r>
              <a:rPr lang="zh-CN" altLang="en-US" dirty="0"/>
              <a:t>假币轻于真币。</a:t>
            </a:r>
          </a:p>
        </p:txBody>
      </p:sp>
      <p:grpSp>
        <p:nvGrpSpPr>
          <p:cNvPr id="73" name="组合 72"/>
          <p:cNvGrpSpPr/>
          <p:nvPr/>
        </p:nvGrpSpPr>
        <p:grpSpPr>
          <a:xfrm>
            <a:off x="358322" y="2626719"/>
            <a:ext cx="8360228" cy="3308506"/>
            <a:chOff x="342000" y="2574796"/>
            <a:chExt cx="8427356" cy="3533426"/>
          </a:xfrm>
        </p:grpSpPr>
        <p:sp>
          <p:nvSpPr>
            <p:cNvPr id="74" name="椭圆 73"/>
            <p:cNvSpPr/>
            <p:nvPr/>
          </p:nvSpPr>
          <p:spPr>
            <a:xfrm>
              <a:off x="3596520" y="2574796"/>
              <a:ext cx="1980000" cy="4492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a+b+c</a:t>
              </a:r>
              <a:r>
                <a:rPr lang="en-US" altLang="zh-CN" sz="1600" dirty="0">
                  <a:solidFill>
                    <a:schemeClr val="tx1"/>
                  </a:solidFill>
                  <a:latin typeface="Times New Roman" panose="02020603050405020304" pitchFamily="18" charset="0"/>
                  <a:cs typeface="Times New Roman" panose="02020603050405020304" pitchFamily="18" charset="0"/>
                </a:rPr>
                <a:t> ? </a:t>
              </a:r>
              <a:r>
                <a:rPr lang="en-US" altLang="zh-CN" sz="1600" dirty="0" err="1">
                  <a:solidFill>
                    <a:schemeClr val="tx1"/>
                  </a:solidFill>
                  <a:latin typeface="Times New Roman" panose="02020603050405020304" pitchFamily="18" charset="0"/>
                  <a:cs typeface="Times New Roman" panose="02020603050405020304" pitchFamily="18" charset="0"/>
                </a:rPr>
                <a:t>d+e+f</a:t>
              </a:r>
              <a:r>
                <a:rPr lang="en-US" altLang="zh-CN" sz="1600" dirty="0">
                  <a:solidFill>
                    <a:schemeClr val="tx1"/>
                  </a:solidFill>
                  <a:latin typeface="Times New Roman" panose="02020603050405020304" pitchFamily="18" charset="0"/>
                  <a:cs typeface="Times New Roman" panose="02020603050405020304" pitchFamily="18" charset="0"/>
                </a:rPr>
                <a:t> </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5" name="椭圆 74"/>
            <p:cNvSpPr/>
            <p:nvPr/>
          </p:nvSpPr>
          <p:spPr>
            <a:xfrm>
              <a:off x="1324069" y="3708983"/>
              <a:ext cx="1190437" cy="4850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a+d</a:t>
              </a:r>
              <a:r>
                <a:rPr lang="en-US" altLang="zh-CN" sz="1600" dirty="0">
                  <a:solidFill>
                    <a:schemeClr val="tx1"/>
                  </a:solidFill>
                  <a:latin typeface="Times New Roman" panose="02020603050405020304" pitchFamily="18" charset="0"/>
                  <a:cs typeface="Times New Roman" panose="02020603050405020304" pitchFamily="18" charset="0"/>
                </a:rPr>
                <a:t> ? </a:t>
              </a:r>
              <a:r>
                <a:rPr lang="en-US" altLang="zh-CN" sz="1600" dirty="0" err="1">
                  <a:solidFill>
                    <a:schemeClr val="tx1"/>
                  </a:solidFill>
                  <a:latin typeface="Times New Roman" panose="02020603050405020304" pitchFamily="18" charset="0"/>
                  <a:cs typeface="Times New Roman" panose="02020603050405020304" pitchFamily="18" charset="0"/>
                </a:rPr>
                <a:t>b+e</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6" name="椭圆 75"/>
            <p:cNvSpPr/>
            <p:nvPr/>
          </p:nvSpPr>
          <p:spPr>
            <a:xfrm>
              <a:off x="3987000" y="3708030"/>
              <a:ext cx="1190437" cy="4850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g ? 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7" name="椭圆 76"/>
            <p:cNvSpPr/>
            <p:nvPr/>
          </p:nvSpPr>
          <p:spPr>
            <a:xfrm>
              <a:off x="6621712" y="3699001"/>
              <a:ext cx="1190437" cy="4850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err="1">
                  <a:solidFill>
                    <a:schemeClr val="tx1"/>
                  </a:solidFill>
                  <a:latin typeface="Times New Roman" panose="02020603050405020304" pitchFamily="18" charset="0"/>
                  <a:cs typeface="Times New Roman" panose="02020603050405020304" pitchFamily="18" charset="0"/>
                </a:rPr>
                <a:t>a+d</a:t>
              </a:r>
              <a:r>
                <a:rPr lang="en-US" altLang="zh-CN" sz="1600" dirty="0">
                  <a:solidFill>
                    <a:schemeClr val="tx1"/>
                  </a:solidFill>
                  <a:latin typeface="Times New Roman" panose="02020603050405020304" pitchFamily="18" charset="0"/>
                  <a:cs typeface="Times New Roman" panose="02020603050405020304" pitchFamily="18" charset="0"/>
                </a:rPr>
                <a:t> ? </a:t>
              </a:r>
              <a:r>
                <a:rPr lang="en-US" altLang="zh-CN" sz="1600" dirty="0" err="1">
                  <a:solidFill>
                    <a:schemeClr val="tx1"/>
                  </a:solidFill>
                  <a:latin typeface="Times New Roman" panose="02020603050405020304" pitchFamily="18" charset="0"/>
                  <a:cs typeface="Times New Roman" panose="02020603050405020304" pitchFamily="18" charset="0"/>
                </a:rPr>
                <a:t>b+e</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8" name="椭圆 77"/>
            <p:cNvSpPr/>
            <p:nvPr/>
          </p:nvSpPr>
          <p:spPr>
            <a:xfrm>
              <a:off x="567000" y="4824000"/>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 ? b</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79" name="椭圆 78"/>
            <p:cNvSpPr/>
            <p:nvPr/>
          </p:nvSpPr>
          <p:spPr>
            <a:xfrm>
              <a:off x="1602000" y="4842853"/>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c ? 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0" name="椭圆 79"/>
            <p:cNvSpPr/>
            <p:nvPr/>
          </p:nvSpPr>
          <p:spPr>
            <a:xfrm>
              <a:off x="2592000" y="4849193"/>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b ? 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1" name="椭圆 80"/>
            <p:cNvSpPr/>
            <p:nvPr/>
          </p:nvSpPr>
          <p:spPr>
            <a:xfrm>
              <a:off x="3762000" y="4868046"/>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g ? 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2" name="椭圆 81"/>
            <p:cNvSpPr/>
            <p:nvPr/>
          </p:nvSpPr>
          <p:spPr>
            <a:xfrm>
              <a:off x="4752000" y="4863570"/>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 ? 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3" name="椭圆 82"/>
            <p:cNvSpPr/>
            <p:nvPr/>
          </p:nvSpPr>
          <p:spPr>
            <a:xfrm>
              <a:off x="5877000" y="4882423"/>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 ? b</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4" name="椭圆 83"/>
            <p:cNvSpPr/>
            <p:nvPr/>
          </p:nvSpPr>
          <p:spPr>
            <a:xfrm>
              <a:off x="6912000" y="4888763"/>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 ? c</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5" name="椭圆 84"/>
            <p:cNvSpPr/>
            <p:nvPr/>
          </p:nvSpPr>
          <p:spPr>
            <a:xfrm>
              <a:off x="342000"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6" name="椭圆 85"/>
            <p:cNvSpPr/>
            <p:nvPr/>
          </p:nvSpPr>
          <p:spPr>
            <a:xfrm>
              <a:off x="7947000" y="4877929"/>
              <a:ext cx="585000" cy="3479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b ? 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7" name="椭圆 86"/>
            <p:cNvSpPr/>
            <p:nvPr/>
          </p:nvSpPr>
          <p:spPr>
            <a:xfrm>
              <a:off x="84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c-L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8" name="椭圆 87"/>
            <p:cNvSpPr/>
            <p:nvPr/>
          </p:nvSpPr>
          <p:spPr>
            <a:xfrm>
              <a:off x="1377000"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c-H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9" name="椭圆 88"/>
            <p:cNvSpPr/>
            <p:nvPr/>
          </p:nvSpPr>
          <p:spPr>
            <a:xfrm>
              <a:off x="1884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0" name="椭圆 89"/>
            <p:cNvSpPr/>
            <p:nvPr/>
          </p:nvSpPr>
          <p:spPr>
            <a:xfrm>
              <a:off x="2412000"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b-H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1" name="椭圆 90"/>
            <p:cNvSpPr/>
            <p:nvPr/>
          </p:nvSpPr>
          <p:spPr>
            <a:xfrm>
              <a:off x="2919356" y="5810226"/>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d-L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2" name="椭圆 91"/>
            <p:cNvSpPr/>
            <p:nvPr/>
          </p:nvSpPr>
          <p:spPr>
            <a:xfrm>
              <a:off x="3524644"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g-H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3" name="椭圆 92"/>
            <p:cNvSpPr/>
            <p:nvPr/>
          </p:nvSpPr>
          <p:spPr>
            <a:xfrm>
              <a:off x="4032000" y="5810226"/>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4" name="椭圆 93"/>
            <p:cNvSpPr/>
            <p:nvPr/>
          </p:nvSpPr>
          <p:spPr>
            <a:xfrm>
              <a:off x="4539356" y="5810226"/>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h-H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5" name="椭圆 94"/>
            <p:cNvSpPr/>
            <p:nvPr/>
          </p:nvSpPr>
          <p:spPr>
            <a:xfrm>
              <a:off x="507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g-L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6" name="椭圆 95"/>
            <p:cNvSpPr/>
            <p:nvPr/>
          </p:nvSpPr>
          <p:spPr>
            <a:xfrm>
              <a:off x="561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b-L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7" name="椭圆 96"/>
            <p:cNvSpPr/>
            <p:nvPr/>
          </p:nvSpPr>
          <p:spPr>
            <a:xfrm>
              <a:off x="615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d-H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8" name="椭圆 97"/>
            <p:cNvSpPr/>
            <p:nvPr/>
          </p:nvSpPr>
          <p:spPr>
            <a:xfrm>
              <a:off x="6707437"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c-L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9" name="椭圆 98"/>
            <p:cNvSpPr/>
            <p:nvPr/>
          </p:nvSpPr>
          <p:spPr>
            <a:xfrm>
              <a:off x="723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0" name="椭圆 99"/>
            <p:cNvSpPr/>
            <p:nvPr/>
          </p:nvSpPr>
          <p:spPr>
            <a:xfrm>
              <a:off x="7779356"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a-L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1" name="椭圆 100"/>
            <p:cNvSpPr/>
            <p:nvPr/>
          </p:nvSpPr>
          <p:spPr>
            <a:xfrm>
              <a:off x="8307000" y="5814000"/>
              <a:ext cx="462356" cy="2942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c-H</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cxnSp>
          <p:nvCxnSpPr>
            <p:cNvPr id="102" name="直接连接符 101"/>
            <p:cNvCxnSpPr>
              <a:stCxn id="74" idx="4"/>
              <a:endCxn id="76" idx="0"/>
            </p:cNvCxnSpPr>
            <p:nvPr/>
          </p:nvCxnSpPr>
          <p:spPr>
            <a:xfrm flipH="1">
              <a:off x="4582219" y="3024000"/>
              <a:ext cx="4301" cy="684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74" idx="4"/>
              <a:endCxn id="75" idx="0"/>
            </p:cNvCxnSpPr>
            <p:nvPr/>
          </p:nvCxnSpPr>
          <p:spPr>
            <a:xfrm flipH="1">
              <a:off x="1919288" y="3024000"/>
              <a:ext cx="2667232" cy="684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74" idx="4"/>
              <a:endCxn id="77" idx="0"/>
            </p:cNvCxnSpPr>
            <p:nvPr/>
          </p:nvCxnSpPr>
          <p:spPr>
            <a:xfrm>
              <a:off x="4586520" y="3024000"/>
              <a:ext cx="2630411" cy="675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75" idx="4"/>
              <a:endCxn id="78" idx="0"/>
            </p:cNvCxnSpPr>
            <p:nvPr/>
          </p:nvCxnSpPr>
          <p:spPr>
            <a:xfrm flipH="1">
              <a:off x="859500" y="4194000"/>
              <a:ext cx="1059788" cy="63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75" idx="4"/>
              <a:endCxn id="79" idx="0"/>
            </p:cNvCxnSpPr>
            <p:nvPr/>
          </p:nvCxnSpPr>
          <p:spPr>
            <a:xfrm flipH="1">
              <a:off x="1894500" y="4194000"/>
              <a:ext cx="24788" cy="6488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75" idx="4"/>
              <a:endCxn id="80" idx="0"/>
            </p:cNvCxnSpPr>
            <p:nvPr/>
          </p:nvCxnSpPr>
          <p:spPr>
            <a:xfrm>
              <a:off x="1919288" y="4194000"/>
              <a:ext cx="965212" cy="655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77" idx="4"/>
              <a:endCxn id="83" idx="0"/>
            </p:cNvCxnSpPr>
            <p:nvPr/>
          </p:nvCxnSpPr>
          <p:spPr>
            <a:xfrm flipH="1">
              <a:off x="6169500" y="4184018"/>
              <a:ext cx="1047431" cy="6984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77" idx="4"/>
              <a:endCxn id="84" idx="0"/>
            </p:cNvCxnSpPr>
            <p:nvPr/>
          </p:nvCxnSpPr>
          <p:spPr>
            <a:xfrm flipH="1">
              <a:off x="7204500" y="4184018"/>
              <a:ext cx="12431" cy="7047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77" idx="4"/>
              <a:endCxn id="86" idx="0"/>
            </p:cNvCxnSpPr>
            <p:nvPr/>
          </p:nvCxnSpPr>
          <p:spPr>
            <a:xfrm>
              <a:off x="7216931" y="4184018"/>
              <a:ext cx="1022569" cy="6939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76" idx="4"/>
              <a:endCxn id="81" idx="0"/>
            </p:cNvCxnSpPr>
            <p:nvPr/>
          </p:nvCxnSpPr>
          <p:spPr>
            <a:xfrm flipH="1">
              <a:off x="4054500" y="4193047"/>
              <a:ext cx="527719" cy="6749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78" idx="4"/>
              <a:endCxn id="85" idx="0"/>
            </p:cNvCxnSpPr>
            <p:nvPr/>
          </p:nvCxnSpPr>
          <p:spPr>
            <a:xfrm flipH="1">
              <a:off x="573178" y="5171930"/>
              <a:ext cx="286322" cy="642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76" idx="4"/>
              <a:endCxn id="82" idx="0"/>
            </p:cNvCxnSpPr>
            <p:nvPr/>
          </p:nvCxnSpPr>
          <p:spPr>
            <a:xfrm>
              <a:off x="4582219" y="4193047"/>
              <a:ext cx="462281" cy="6705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78" idx="4"/>
              <a:endCxn id="87" idx="0"/>
            </p:cNvCxnSpPr>
            <p:nvPr/>
          </p:nvCxnSpPr>
          <p:spPr>
            <a:xfrm>
              <a:off x="859500" y="5171930"/>
              <a:ext cx="221034" cy="642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88" idx="0"/>
            </p:cNvCxnSpPr>
            <p:nvPr/>
          </p:nvCxnSpPr>
          <p:spPr>
            <a:xfrm flipH="1">
              <a:off x="1608178" y="5190783"/>
              <a:ext cx="252116" cy="6232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79" idx="4"/>
              <a:endCxn id="89" idx="0"/>
            </p:cNvCxnSpPr>
            <p:nvPr/>
          </p:nvCxnSpPr>
          <p:spPr>
            <a:xfrm>
              <a:off x="1894500" y="5190783"/>
              <a:ext cx="221034" cy="6232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80" idx="4"/>
              <a:endCxn id="90" idx="0"/>
            </p:cNvCxnSpPr>
            <p:nvPr/>
          </p:nvCxnSpPr>
          <p:spPr>
            <a:xfrm flipH="1">
              <a:off x="2643178" y="5197123"/>
              <a:ext cx="241322" cy="6168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80" idx="4"/>
              <a:endCxn id="91" idx="0"/>
            </p:cNvCxnSpPr>
            <p:nvPr/>
          </p:nvCxnSpPr>
          <p:spPr>
            <a:xfrm>
              <a:off x="2884500" y="5197123"/>
              <a:ext cx="266034" cy="6131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81" idx="4"/>
              <a:endCxn id="92" idx="0"/>
            </p:cNvCxnSpPr>
            <p:nvPr/>
          </p:nvCxnSpPr>
          <p:spPr>
            <a:xfrm flipH="1">
              <a:off x="3755822" y="5215976"/>
              <a:ext cx="298678" cy="598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81" idx="4"/>
              <a:endCxn id="93" idx="0"/>
            </p:cNvCxnSpPr>
            <p:nvPr/>
          </p:nvCxnSpPr>
          <p:spPr>
            <a:xfrm>
              <a:off x="4054500" y="5215976"/>
              <a:ext cx="208678" cy="5942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82" idx="4"/>
              <a:endCxn id="94" idx="0"/>
            </p:cNvCxnSpPr>
            <p:nvPr/>
          </p:nvCxnSpPr>
          <p:spPr>
            <a:xfrm flipH="1">
              <a:off x="4770534" y="5211500"/>
              <a:ext cx="273966" cy="5987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82" idx="4"/>
              <a:endCxn id="95" idx="0"/>
            </p:cNvCxnSpPr>
            <p:nvPr/>
          </p:nvCxnSpPr>
          <p:spPr>
            <a:xfrm>
              <a:off x="5044500" y="5211500"/>
              <a:ext cx="266034" cy="602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83" idx="4"/>
              <a:endCxn id="96" idx="0"/>
            </p:cNvCxnSpPr>
            <p:nvPr/>
          </p:nvCxnSpPr>
          <p:spPr>
            <a:xfrm flipH="1">
              <a:off x="5850534" y="5230353"/>
              <a:ext cx="318966" cy="5836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83" idx="4"/>
              <a:endCxn id="97" idx="0"/>
            </p:cNvCxnSpPr>
            <p:nvPr/>
          </p:nvCxnSpPr>
          <p:spPr>
            <a:xfrm>
              <a:off x="6169500" y="5230353"/>
              <a:ext cx="221034" cy="5836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84" idx="4"/>
              <a:endCxn id="98" idx="0"/>
            </p:cNvCxnSpPr>
            <p:nvPr/>
          </p:nvCxnSpPr>
          <p:spPr>
            <a:xfrm flipH="1">
              <a:off x="6938615" y="5236693"/>
              <a:ext cx="265885" cy="5773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84" idx="4"/>
              <a:endCxn id="99" idx="0"/>
            </p:cNvCxnSpPr>
            <p:nvPr/>
          </p:nvCxnSpPr>
          <p:spPr>
            <a:xfrm>
              <a:off x="7204500" y="5236693"/>
              <a:ext cx="266034" cy="5773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86" idx="4"/>
              <a:endCxn id="100" idx="0"/>
            </p:cNvCxnSpPr>
            <p:nvPr/>
          </p:nvCxnSpPr>
          <p:spPr>
            <a:xfrm flipH="1">
              <a:off x="8010534" y="5225859"/>
              <a:ext cx="228966" cy="588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86" idx="4"/>
              <a:endCxn id="101" idx="0"/>
            </p:cNvCxnSpPr>
            <p:nvPr/>
          </p:nvCxnSpPr>
          <p:spPr>
            <a:xfrm>
              <a:off x="8239500" y="5225859"/>
              <a:ext cx="298678" cy="588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文本框 128"/>
            <p:cNvSpPr txBox="1"/>
            <p:nvPr/>
          </p:nvSpPr>
          <p:spPr>
            <a:xfrm>
              <a:off x="6504314" y="4235613"/>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0" name="文本框 129"/>
            <p:cNvSpPr txBox="1"/>
            <p:nvPr/>
          </p:nvSpPr>
          <p:spPr>
            <a:xfrm>
              <a:off x="3017517" y="3078346"/>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1" name="文本框 130"/>
            <p:cNvSpPr txBox="1"/>
            <p:nvPr/>
          </p:nvSpPr>
          <p:spPr>
            <a:xfrm>
              <a:off x="4558501" y="3060495"/>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2" name="文本框 131"/>
            <p:cNvSpPr txBox="1"/>
            <p:nvPr/>
          </p:nvSpPr>
          <p:spPr>
            <a:xfrm>
              <a:off x="5881602" y="3080849"/>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&lt;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3" name="文本框 132"/>
            <p:cNvSpPr txBox="1"/>
            <p:nvPr/>
          </p:nvSpPr>
          <p:spPr>
            <a:xfrm>
              <a:off x="1109702" y="4257954"/>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4" name="文本框 133"/>
            <p:cNvSpPr txBox="1"/>
            <p:nvPr/>
          </p:nvSpPr>
          <p:spPr>
            <a:xfrm>
              <a:off x="1852202" y="4259439"/>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5" name="文本框 134"/>
            <p:cNvSpPr txBox="1"/>
            <p:nvPr/>
          </p:nvSpPr>
          <p:spPr>
            <a:xfrm>
              <a:off x="2334368" y="4235613"/>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&lt;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6" name="文本框 135"/>
            <p:cNvSpPr txBox="1"/>
            <p:nvPr/>
          </p:nvSpPr>
          <p:spPr>
            <a:xfrm>
              <a:off x="4054500" y="4235613"/>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7" name="文本框 136"/>
            <p:cNvSpPr txBox="1"/>
            <p:nvPr/>
          </p:nvSpPr>
          <p:spPr>
            <a:xfrm>
              <a:off x="7158998" y="4280011"/>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8" name="文本框 137"/>
            <p:cNvSpPr txBox="1"/>
            <p:nvPr/>
          </p:nvSpPr>
          <p:spPr>
            <a:xfrm>
              <a:off x="7635251" y="4251943"/>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&lt;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9" name="文本框 138"/>
            <p:cNvSpPr txBox="1"/>
            <p:nvPr/>
          </p:nvSpPr>
          <p:spPr>
            <a:xfrm>
              <a:off x="472627" y="5266015"/>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0" name="文本框 139"/>
            <p:cNvSpPr txBox="1"/>
            <p:nvPr/>
          </p:nvSpPr>
          <p:spPr>
            <a:xfrm>
              <a:off x="927000" y="5273056"/>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1" name="文本框 140"/>
            <p:cNvSpPr txBox="1"/>
            <p:nvPr/>
          </p:nvSpPr>
          <p:spPr>
            <a:xfrm>
              <a:off x="4756557" y="4220952"/>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&lt;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2" name="文本框 141"/>
            <p:cNvSpPr txBox="1"/>
            <p:nvPr/>
          </p:nvSpPr>
          <p:spPr>
            <a:xfrm>
              <a:off x="1528778" y="5226668"/>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3" name="文本框 142"/>
            <p:cNvSpPr txBox="1"/>
            <p:nvPr/>
          </p:nvSpPr>
          <p:spPr>
            <a:xfrm>
              <a:off x="1931479" y="5243648"/>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4" name="文本框 143"/>
            <p:cNvSpPr txBox="1"/>
            <p:nvPr/>
          </p:nvSpPr>
          <p:spPr>
            <a:xfrm>
              <a:off x="2537343" y="5244193"/>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5" name="文本框 144"/>
            <p:cNvSpPr txBox="1"/>
            <p:nvPr/>
          </p:nvSpPr>
          <p:spPr>
            <a:xfrm>
              <a:off x="2938064" y="5251234"/>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6" name="文本框 145"/>
            <p:cNvSpPr txBox="1"/>
            <p:nvPr/>
          </p:nvSpPr>
          <p:spPr>
            <a:xfrm>
              <a:off x="3672000" y="5233890"/>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7" name="文本框 146"/>
            <p:cNvSpPr txBox="1"/>
            <p:nvPr/>
          </p:nvSpPr>
          <p:spPr>
            <a:xfrm>
              <a:off x="4077000" y="5229000"/>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8" name="文本框 147"/>
            <p:cNvSpPr txBox="1"/>
            <p:nvPr/>
          </p:nvSpPr>
          <p:spPr>
            <a:xfrm>
              <a:off x="4688691" y="5268347"/>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49" name="文本框 148"/>
            <p:cNvSpPr txBox="1"/>
            <p:nvPr/>
          </p:nvSpPr>
          <p:spPr>
            <a:xfrm>
              <a:off x="5112000" y="5275388"/>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0" name="文本框 149"/>
            <p:cNvSpPr txBox="1"/>
            <p:nvPr/>
          </p:nvSpPr>
          <p:spPr>
            <a:xfrm>
              <a:off x="5787000" y="5229000"/>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1" name="文本框 150"/>
            <p:cNvSpPr txBox="1"/>
            <p:nvPr/>
          </p:nvSpPr>
          <p:spPr>
            <a:xfrm>
              <a:off x="6223064" y="5245980"/>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2" name="文本框 151"/>
            <p:cNvSpPr txBox="1"/>
            <p:nvPr/>
          </p:nvSpPr>
          <p:spPr>
            <a:xfrm>
              <a:off x="6853064" y="5246525"/>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3" name="文本框 152"/>
            <p:cNvSpPr txBox="1"/>
            <p:nvPr/>
          </p:nvSpPr>
          <p:spPr>
            <a:xfrm>
              <a:off x="7258064" y="5253566"/>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4" name="文本框 153"/>
            <p:cNvSpPr txBox="1"/>
            <p:nvPr/>
          </p:nvSpPr>
          <p:spPr>
            <a:xfrm>
              <a:off x="7888064" y="5236222"/>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&gt;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55" name="文本框 154"/>
            <p:cNvSpPr txBox="1"/>
            <p:nvPr/>
          </p:nvSpPr>
          <p:spPr>
            <a:xfrm>
              <a:off x="8293064" y="5231332"/>
              <a:ext cx="328936" cy="400110"/>
            </a:xfrm>
            <a:prstGeom prst="rect">
              <a:avLst/>
            </a:prstGeom>
            <a:noFill/>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56238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6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2E7EE5-0778-42CB-AEAA-E3258A6BD5BC}"/>
              </a:ext>
            </a:extLst>
          </p:cNvPr>
          <p:cNvSpPr/>
          <p:nvPr/>
        </p:nvSpPr>
        <p:spPr>
          <a:xfrm>
            <a:off x="395288" y="404813"/>
            <a:ext cx="8353425" cy="6462712"/>
          </a:xfrm>
          <a:prstGeom prst="rect">
            <a:avLst/>
          </a:prstGeom>
        </p:spPr>
        <p:txBody>
          <a:bodyPr>
            <a:spAutoFit/>
          </a:bodyPr>
          <a:lstStyle/>
          <a:p>
            <a:pPr>
              <a:defRPr/>
            </a:pPr>
            <a:r>
              <a:rPr lang="en-US" altLang="zh-CN" sz="1800" b="1" dirty="0">
                <a:latin typeface="+mn-lt"/>
              </a:rPr>
              <a:t>void </a:t>
            </a:r>
            <a:r>
              <a:rPr lang="en-US" altLang="zh-CN" sz="1800" b="1" dirty="0" err="1">
                <a:latin typeface="+mn-lt"/>
              </a:rPr>
              <a:t>EightCoins</a:t>
            </a:r>
            <a:r>
              <a:rPr lang="en-US" altLang="zh-CN" sz="1800" b="1" dirty="0">
                <a:latin typeface="+mn-lt"/>
              </a:rPr>
              <a:t>( )  </a:t>
            </a:r>
            <a:r>
              <a:rPr lang="en-US" altLang="zh-CN" sz="1800" b="1" dirty="0">
                <a:solidFill>
                  <a:schemeClr val="accent2"/>
                </a:solidFill>
                <a:latin typeface="+mn-lt"/>
              </a:rPr>
              <a:t>//</a:t>
            </a:r>
            <a:r>
              <a:rPr lang="zh-CN" altLang="en-US" sz="1800" b="1" dirty="0">
                <a:solidFill>
                  <a:schemeClr val="accent2"/>
                </a:solidFill>
                <a:latin typeface="+mn-lt"/>
              </a:rPr>
              <a:t>输入</a:t>
            </a:r>
            <a:r>
              <a:rPr lang="en-US" altLang="zh-CN" sz="1800" b="1" dirty="0">
                <a:solidFill>
                  <a:schemeClr val="accent2"/>
                </a:solidFill>
                <a:latin typeface="+mn-lt"/>
              </a:rPr>
              <a:t>8</a:t>
            </a:r>
            <a:r>
              <a:rPr lang="zh-CN" altLang="en-US" sz="1800" b="1" dirty="0">
                <a:solidFill>
                  <a:schemeClr val="accent2"/>
                </a:solidFill>
                <a:latin typeface="+mn-lt"/>
              </a:rPr>
              <a:t>枚硬币的重量，经过三次比较，找出其中的伪币</a:t>
            </a:r>
          </a:p>
          <a:p>
            <a:pPr>
              <a:defRPr/>
            </a:pPr>
            <a:r>
              <a:rPr lang="en-US" altLang="zh-CN" sz="1800" b="1" dirty="0">
                <a:latin typeface="+mn-lt"/>
              </a:rPr>
              <a:t>{</a:t>
            </a:r>
          </a:p>
          <a:p>
            <a:pPr>
              <a:defRPr/>
            </a:pPr>
            <a:r>
              <a:rPr lang="en-US" altLang="zh-CN" sz="1800" b="1" dirty="0">
                <a:latin typeface="+mn-lt"/>
              </a:rPr>
              <a:t>   </a:t>
            </a:r>
            <a:r>
              <a:rPr lang="en-US" altLang="zh-CN" sz="1800" b="1" dirty="0" err="1">
                <a:latin typeface="+mn-lt"/>
              </a:rPr>
              <a:t>int</a:t>
            </a:r>
            <a:r>
              <a:rPr lang="en-US" altLang="zh-CN" sz="1800" b="1" dirty="0">
                <a:latin typeface="+mn-lt"/>
              </a:rPr>
              <a:t> </a:t>
            </a:r>
            <a:r>
              <a:rPr lang="en-US" altLang="zh-CN" sz="1800" b="1" dirty="0" err="1">
                <a:latin typeface="+mn-lt"/>
              </a:rPr>
              <a:t>a,b,c,d,e,f,g,h</a:t>
            </a:r>
            <a:r>
              <a:rPr lang="en-US" altLang="zh-CN" sz="1800" b="1" dirty="0">
                <a:latin typeface="+mn-lt"/>
              </a:rPr>
              <a:t>;</a:t>
            </a:r>
          </a:p>
          <a:p>
            <a:pPr>
              <a:defRPr/>
            </a:pPr>
            <a:r>
              <a:rPr lang="en-US" altLang="zh-CN" sz="1800" b="1" dirty="0">
                <a:latin typeface="+mn-lt"/>
              </a:rPr>
              <a:t>   </a:t>
            </a:r>
            <a:r>
              <a:rPr lang="en-US" altLang="zh-CN" sz="1800" b="1" dirty="0" err="1">
                <a:latin typeface="+mn-lt"/>
              </a:rPr>
              <a:t>cin</a:t>
            </a:r>
            <a:r>
              <a:rPr lang="en-US" altLang="zh-CN" sz="1800" b="1" dirty="0">
                <a:latin typeface="+mn-lt"/>
              </a:rPr>
              <a:t>&gt;&gt;a&gt;&gt;b&gt;&gt;c&gt;&gt;d&gt;&gt;e&gt;&gt;f&gt;&gt;g&gt;&gt;h;</a:t>
            </a:r>
          </a:p>
          <a:p>
            <a:pPr>
              <a:defRPr/>
            </a:pPr>
            <a:r>
              <a:rPr lang="en-US" altLang="zh-CN" sz="1800" b="1" dirty="0">
                <a:latin typeface="+mn-lt"/>
              </a:rPr>
              <a:t>   switch(Compare(</a:t>
            </a:r>
            <a:r>
              <a:rPr lang="en-US" altLang="zh-CN" sz="1800" b="1" dirty="0" err="1">
                <a:latin typeface="+mn-lt"/>
              </a:rPr>
              <a:t>a+b+c,d+e+f</a:t>
            </a:r>
            <a:r>
              <a:rPr lang="en-US" altLang="zh-CN" sz="1800" b="1" dirty="0">
                <a:latin typeface="+mn-lt"/>
              </a:rPr>
              <a:t>)){</a:t>
            </a:r>
          </a:p>
          <a:p>
            <a:pPr>
              <a:defRPr/>
            </a:pPr>
            <a:r>
              <a:rPr lang="en-US" altLang="zh-CN" sz="1800" b="1" dirty="0">
                <a:latin typeface="+mn-lt"/>
              </a:rPr>
              <a:t>     case '=':if(g&gt;h)Comp(</a:t>
            </a:r>
            <a:r>
              <a:rPr lang="en-US" altLang="zh-CN" sz="1800" b="1" dirty="0" err="1">
                <a:latin typeface="+mn-lt"/>
              </a:rPr>
              <a:t>g,h,a</a:t>
            </a:r>
            <a:r>
              <a:rPr lang="en-US" altLang="zh-CN" sz="1800" b="1" dirty="0">
                <a:latin typeface="+mn-lt"/>
              </a:rPr>
              <a:t>);</a:t>
            </a:r>
          </a:p>
          <a:p>
            <a:pPr>
              <a:defRPr/>
            </a:pPr>
            <a:r>
              <a:rPr lang="en-US" altLang="zh-CN" sz="1800" b="1" dirty="0">
                <a:latin typeface="+mn-lt"/>
              </a:rPr>
              <a:t>                   else Comp(</a:t>
            </a:r>
            <a:r>
              <a:rPr lang="en-US" altLang="zh-CN" sz="1800" b="1" dirty="0" err="1">
                <a:latin typeface="+mn-lt"/>
              </a:rPr>
              <a:t>h,g,a</a:t>
            </a:r>
            <a:r>
              <a:rPr lang="en-US" altLang="zh-CN" sz="1800" b="1" dirty="0">
                <a:latin typeface="+mn-lt"/>
              </a:rPr>
              <a:t>);</a:t>
            </a:r>
          </a:p>
          <a:p>
            <a:pPr>
              <a:defRPr/>
            </a:pPr>
            <a:r>
              <a:rPr lang="en-US" altLang="zh-CN" sz="1800" b="1" dirty="0">
                <a:latin typeface="+mn-lt"/>
              </a:rPr>
              <a:t>                   break;</a:t>
            </a:r>
          </a:p>
          <a:p>
            <a:pPr>
              <a:defRPr/>
            </a:pPr>
            <a:r>
              <a:rPr lang="en-US" altLang="zh-CN" sz="1800" b="1" dirty="0">
                <a:latin typeface="+mn-lt"/>
              </a:rPr>
              <a:t>     case '&gt;':switch(Compare(</a:t>
            </a:r>
            <a:r>
              <a:rPr lang="en-US" altLang="zh-CN" sz="1800" b="1" dirty="0" err="1">
                <a:latin typeface="+mn-lt"/>
              </a:rPr>
              <a:t>a+d,b+e</a:t>
            </a:r>
            <a:r>
              <a:rPr lang="en-US" altLang="zh-CN" sz="1800" b="1" dirty="0">
                <a:latin typeface="+mn-lt"/>
              </a:rPr>
              <a:t>)){</a:t>
            </a:r>
          </a:p>
          <a:p>
            <a:pPr>
              <a:defRPr/>
            </a:pPr>
            <a:r>
              <a:rPr lang="en-US" altLang="zh-CN" sz="1800" b="1" dirty="0">
                <a:latin typeface="+mn-lt"/>
              </a:rPr>
              <a:t>                       case '=':Comp(</a:t>
            </a:r>
            <a:r>
              <a:rPr lang="en-US" altLang="zh-CN" sz="1800" b="1" dirty="0" err="1">
                <a:latin typeface="+mn-lt"/>
              </a:rPr>
              <a:t>c,f,a</a:t>
            </a:r>
            <a:r>
              <a:rPr lang="en-US" altLang="zh-CN" sz="1800" b="1" dirty="0">
                <a:latin typeface="+mn-lt"/>
              </a:rPr>
              <a:t>);break;</a:t>
            </a:r>
          </a:p>
          <a:p>
            <a:pPr>
              <a:defRPr/>
            </a:pPr>
            <a:r>
              <a:rPr lang="en-US" altLang="zh-CN" sz="1800" b="1" dirty="0">
                <a:latin typeface="+mn-lt"/>
              </a:rPr>
              <a:t>                       case '&gt;':Comp(</a:t>
            </a:r>
            <a:r>
              <a:rPr lang="en-US" altLang="zh-CN" sz="1800" b="1" dirty="0" err="1">
                <a:latin typeface="+mn-lt"/>
              </a:rPr>
              <a:t>a,e,b</a:t>
            </a:r>
            <a:r>
              <a:rPr lang="en-US" altLang="zh-CN" sz="1800" b="1" dirty="0">
                <a:latin typeface="+mn-lt"/>
              </a:rPr>
              <a:t>);break;</a:t>
            </a:r>
          </a:p>
          <a:p>
            <a:pPr>
              <a:defRPr/>
            </a:pPr>
            <a:r>
              <a:rPr lang="en-US" altLang="zh-CN" sz="1800" b="1" dirty="0">
                <a:latin typeface="+mn-lt"/>
              </a:rPr>
              <a:t>                       case '&lt;':Comp(</a:t>
            </a:r>
            <a:r>
              <a:rPr lang="en-US" altLang="zh-CN" sz="1800" b="1" dirty="0" err="1">
                <a:latin typeface="+mn-lt"/>
              </a:rPr>
              <a:t>b,d,a</a:t>
            </a:r>
            <a:r>
              <a:rPr lang="en-US" altLang="zh-CN" sz="1800" b="1" dirty="0">
                <a:latin typeface="+mn-lt"/>
              </a:rPr>
              <a:t>);break;</a:t>
            </a:r>
          </a:p>
          <a:p>
            <a:pPr>
              <a:defRPr/>
            </a:pPr>
            <a:r>
              <a:rPr lang="en-US" altLang="zh-CN" sz="1800" b="1" dirty="0">
                <a:latin typeface="+mn-lt"/>
              </a:rPr>
              <a:t>                   }</a:t>
            </a:r>
          </a:p>
          <a:p>
            <a:pPr>
              <a:defRPr/>
            </a:pPr>
            <a:r>
              <a:rPr lang="en-US" altLang="zh-CN" sz="1800" b="1" dirty="0">
                <a:latin typeface="+mn-lt"/>
              </a:rPr>
              <a:t>                  break;</a:t>
            </a:r>
          </a:p>
          <a:p>
            <a:pPr>
              <a:defRPr/>
            </a:pPr>
            <a:r>
              <a:rPr lang="en-US" altLang="zh-CN" sz="1800" b="1" dirty="0">
                <a:latin typeface="+mn-lt"/>
              </a:rPr>
              <a:t>     case '&lt;':switch(Compare(</a:t>
            </a:r>
            <a:r>
              <a:rPr lang="en-US" altLang="zh-CN" sz="1800" b="1" dirty="0" err="1">
                <a:latin typeface="+mn-lt"/>
              </a:rPr>
              <a:t>a+d,b+e</a:t>
            </a:r>
            <a:r>
              <a:rPr lang="en-US" altLang="zh-CN" sz="1800" b="1" dirty="0">
                <a:latin typeface="+mn-lt"/>
              </a:rPr>
              <a:t>)){</a:t>
            </a:r>
          </a:p>
          <a:p>
            <a:pPr>
              <a:defRPr/>
            </a:pPr>
            <a:r>
              <a:rPr lang="en-US" altLang="zh-CN" sz="1800" b="1" dirty="0">
                <a:latin typeface="+mn-lt"/>
              </a:rPr>
              <a:t>                       case '=':Comp(</a:t>
            </a:r>
            <a:r>
              <a:rPr lang="en-US" altLang="zh-CN" sz="1800" b="1" dirty="0" err="1">
                <a:latin typeface="+mn-lt"/>
              </a:rPr>
              <a:t>f,c,a</a:t>
            </a:r>
            <a:r>
              <a:rPr lang="en-US" altLang="zh-CN" sz="1800" b="1" dirty="0">
                <a:latin typeface="+mn-lt"/>
              </a:rPr>
              <a:t>);break;</a:t>
            </a:r>
          </a:p>
          <a:p>
            <a:pPr>
              <a:defRPr/>
            </a:pPr>
            <a:r>
              <a:rPr lang="en-US" altLang="zh-CN" sz="1800" b="1" dirty="0">
                <a:latin typeface="+mn-lt"/>
              </a:rPr>
              <a:t>                       case '&gt;':Comp(</a:t>
            </a:r>
            <a:r>
              <a:rPr lang="en-US" altLang="zh-CN" sz="1800" b="1" dirty="0" err="1">
                <a:latin typeface="+mn-lt"/>
              </a:rPr>
              <a:t>d,b,a</a:t>
            </a:r>
            <a:r>
              <a:rPr lang="en-US" altLang="zh-CN" sz="1800" b="1" dirty="0">
                <a:latin typeface="+mn-lt"/>
              </a:rPr>
              <a:t>);break;</a:t>
            </a:r>
          </a:p>
          <a:p>
            <a:pPr>
              <a:defRPr/>
            </a:pPr>
            <a:r>
              <a:rPr lang="en-US" altLang="zh-CN" sz="1800" b="1" dirty="0">
                <a:latin typeface="+mn-lt"/>
              </a:rPr>
              <a:t>                       case '&lt;':Comp(</a:t>
            </a:r>
            <a:r>
              <a:rPr lang="en-US" altLang="zh-CN" sz="1800" b="1" dirty="0" err="1">
                <a:latin typeface="+mn-lt"/>
              </a:rPr>
              <a:t>e,a,b</a:t>
            </a:r>
            <a:r>
              <a:rPr lang="en-US" altLang="zh-CN" sz="1800" b="1" dirty="0">
                <a:latin typeface="+mn-lt"/>
              </a:rPr>
              <a:t>);break;</a:t>
            </a:r>
          </a:p>
          <a:p>
            <a:pPr>
              <a:defRPr/>
            </a:pPr>
            <a:r>
              <a:rPr lang="en-US" altLang="zh-CN" sz="1800" b="1" dirty="0">
                <a:latin typeface="+mn-lt"/>
              </a:rPr>
              <a:t>                   }</a:t>
            </a:r>
          </a:p>
          <a:p>
            <a:pPr>
              <a:defRPr/>
            </a:pPr>
            <a:r>
              <a:rPr lang="en-US" altLang="zh-CN" sz="1800" b="1" dirty="0">
                <a:latin typeface="+mn-lt"/>
              </a:rPr>
              <a:t>                   break;</a:t>
            </a:r>
          </a:p>
          <a:p>
            <a:pPr>
              <a:defRPr/>
            </a:pPr>
            <a:r>
              <a:rPr lang="en-US" altLang="zh-CN" sz="1800" b="1" dirty="0">
                <a:latin typeface="+mn-lt"/>
              </a:rPr>
              <a:t>     }</a:t>
            </a:r>
          </a:p>
          <a:p>
            <a:pPr>
              <a:defRPr/>
            </a:pPr>
            <a:r>
              <a:rPr lang="en-US" altLang="zh-CN" sz="1800" b="1" dirty="0">
                <a:latin typeface="+mn-lt"/>
              </a:rPr>
              <a:t>}//</a:t>
            </a:r>
            <a:r>
              <a:rPr lang="en-US" altLang="zh-CN" sz="1800" b="1" dirty="0" err="1">
                <a:latin typeface="+mn-lt"/>
              </a:rPr>
              <a:t>EightCoins</a:t>
            </a:r>
            <a:endParaRPr lang="en-US" altLang="zh-CN" sz="1800" b="1" dirty="0">
              <a:latin typeface="+mn-lt"/>
            </a:endParaRPr>
          </a:p>
          <a:p>
            <a:pPr>
              <a:defRPr/>
            </a:pPr>
            <a:endParaRPr lang="en-US" altLang="zh-CN" sz="1800" b="1" dirty="0">
              <a:latin typeface="+mn-lt"/>
            </a:endParaRPr>
          </a:p>
        </p:txBody>
      </p:sp>
      <p:sp>
        <p:nvSpPr>
          <p:cNvPr id="3" name="矩形 2">
            <a:extLst>
              <a:ext uri="{FF2B5EF4-FFF2-40B4-BE49-F238E27FC236}">
                <a16:creationId xmlns:a16="http://schemas.microsoft.com/office/drawing/2014/main" id="{43A2EAC0-8A7D-4674-9804-6ABF02AD1EAB}"/>
              </a:ext>
            </a:extLst>
          </p:cNvPr>
          <p:cNvSpPr/>
          <p:nvPr/>
        </p:nvSpPr>
        <p:spPr>
          <a:xfrm>
            <a:off x="5651500" y="981075"/>
            <a:ext cx="2881313" cy="2862263"/>
          </a:xfrm>
          <a:prstGeom prst="rect">
            <a:avLst/>
          </a:prstGeom>
          <a:ln>
            <a:solidFill>
              <a:schemeClr val="accent1">
                <a:lumMod val="75000"/>
              </a:schemeClr>
            </a:solidFill>
          </a:ln>
        </p:spPr>
        <p:txBody>
          <a:bodyPr>
            <a:spAutoFit/>
          </a:bodyPr>
          <a:lstStyle/>
          <a:p>
            <a:pPr>
              <a:defRPr/>
            </a:pPr>
            <a:r>
              <a:rPr lang="en-US" altLang="zh-CN" sz="1800" b="1" dirty="0">
                <a:latin typeface="+mn-lt"/>
              </a:rPr>
              <a:t>char </a:t>
            </a:r>
            <a:r>
              <a:rPr lang="en-US" altLang="zh-CN" sz="1800" b="1" dirty="0" err="1">
                <a:latin typeface="+mn-lt"/>
              </a:rPr>
              <a:t>Comppare</a:t>
            </a:r>
            <a:r>
              <a:rPr lang="en-US" altLang="zh-CN" sz="1800" b="1" dirty="0">
                <a:latin typeface="+mn-lt"/>
              </a:rPr>
              <a:t>(</a:t>
            </a:r>
            <a:r>
              <a:rPr lang="en-US" altLang="zh-CN" sz="1800" b="1" dirty="0" err="1">
                <a:latin typeface="+mn-lt"/>
              </a:rPr>
              <a:t>int</a:t>
            </a:r>
            <a:r>
              <a:rPr lang="en-US" altLang="zh-CN" sz="1800" b="1" dirty="0">
                <a:latin typeface="+mn-lt"/>
              </a:rPr>
              <a:t> </a:t>
            </a:r>
            <a:r>
              <a:rPr lang="en-US" altLang="zh-CN" sz="1800" b="1" dirty="0" err="1">
                <a:latin typeface="+mn-lt"/>
              </a:rPr>
              <a:t>a,int</a:t>
            </a:r>
            <a:r>
              <a:rPr lang="en-US" altLang="zh-CN" sz="1800" b="1" dirty="0">
                <a:latin typeface="+mn-lt"/>
              </a:rPr>
              <a:t> b)</a:t>
            </a:r>
          </a:p>
          <a:p>
            <a:pPr>
              <a:defRPr/>
            </a:pPr>
            <a:r>
              <a:rPr lang="en-US" altLang="zh-CN" sz="1800" b="1" dirty="0">
                <a:latin typeface="+mn-lt"/>
              </a:rPr>
              <a:t>  //</a:t>
            </a:r>
            <a:r>
              <a:rPr lang="zh-CN" altLang="en-US" sz="1800" b="1" dirty="0">
                <a:latin typeface="+mn-lt"/>
              </a:rPr>
              <a:t>比较两组硬币的轻重</a:t>
            </a:r>
          </a:p>
          <a:p>
            <a:pPr>
              <a:defRPr/>
            </a:pPr>
            <a:r>
              <a:rPr lang="en-US" altLang="zh-CN" sz="1800" b="1" dirty="0">
                <a:latin typeface="+mn-lt"/>
              </a:rPr>
              <a:t>{</a:t>
            </a:r>
          </a:p>
          <a:p>
            <a:pPr>
              <a:defRPr/>
            </a:pPr>
            <a:r>
              <a:rPr lang="en-US" altLang="zh-CN" sz="1800" b="1" dirty="0">
                <a:latin typeface="+mn-lt"/>
              </a:rPr>
              <a:t>      if(a&lt;b) </a:t>
            </a:r>
          </a:p>
          <a:p>
            <a:pPr>
              <a:defRPr/>
            </a:pPr>
            <a:r>
              <a:rPr lang="en-US" altLang="zh-CN" sz="1800" b="1" dirty="0">
                <a:latin typeface="+mn-lt"/>
              </a:rPr>
              <a:t>          return('&lt;');</a:t>
            </a:r>
          </a:p>
          <a:p>
            <a:pPr>
              <a:defRPr/>
            </a:pPr>
            <a:r>
              <a:rPr lang="en-US" altLang="zh-CN" sz="1800" b="1" dirty="0">
                <a:latin typeface="+mn-lt"/>
              </a:rPr>
              <a:t>      else if(a==b)</a:t>
            </a:r>
          </a:p>
          <a:p>
            <a:pPr>
              <a:defRPr/>
            </a:pPr>
            <a:r>
              <a:rPr lang="en-US" altLang="zh-CN" sz="1800" b="1" dirty="0">
                <a:latin typeface="+mn-lt"/>
              </a:rPr>
              <a:t>          return('=');</a:t>
            </a:r>
          </a:p>
          <a:p>
            <a:pPr>
              <a:defRPr/>
            </a:pPr>
            <a:r>
              <a:rPr lang="en-US" altLang="zh-CN" sz="1800" b="1" dirty="0">
                <a:latin typeface="+mn-lt"/>
              </a:rPr>
              <a:t>       else </a:t>
            </a:r>
          </a:p>
          <a:p>
            <a:pPr>
              <a:defRPr/>
            </a:pPr>
            <a:r>
              <a:rPr lang="en-US" altLang="zh-CN" sz="1800" b="1" dirty="0">
                <a:latin typeface="+mn-lt"/>
              </a:rPr>
              <a:t>          return('&gt;');</a:t>
            </a:r>
          </a:p>
          <a:p>
            <a:pPr>
              <a:defRPr/>
            </a:pPr>
            <a:r>
              <a:rPr lang="en-US" altLang="zh-CN" sz="1800" b="1" dirty="0">
                <a:latin typeface="+mn-lt"/>
              </a:rPr>
              <a:t>}//Compare</a:t>
            </a:r>
          </a:p>
        </p:txBody>
      </p:sp>
      <p:sp>
        <p:nvSpPr>
          <p:cNvPr id="4" name="矩形 3">
            <a:extLst>
              <a:ext uri="{FF2B5EF4-FFF2-40B4-BE49-F238E27FC236}">
                <a16:creationId xmlns:a16="http://schemas.microsoft.com/office/drawing/2014/main" id="{752C0644-10C1-4064-A9D2-0E8B9DFEB9BC}"/>
              </a:ext>
            </a:extLst>
          </p:cNvPr>
          <p:cNvSpPr/>
          <p:nvPr/>
        </p:nvSpPr>
        <p:spPr>
          <a:xfrm>
            <a:off x="5621338" y="4005263"/>
            <a:ext cx="2911475" cy="2308225"/>
          </a:xfrm>
          <a:prstGeom prst="rect">
            <a:avLst/>
          </a:prstGeom>
          <a:ln>
            <a:solidFill>
              <a:schemeClr val="accent1">
                <a:lumMod val="75000"/>
              </a:schemeClr>
            </a:solidFill>
          </a:ln>
        </p:spPr>
        <p:txBody>
          <a:bodyPr>
            <a:spAutoFit/>
          </a:bodyPr>
          <a:lstStyle/>
          <a:p>
            <a:pPr>
              <a:defRPr/>
            </a:pPr>
            <a:r>
              <a:rPr lang="en-US" altLang="zh-CN" sz="1800" b="1" dirty="0">
                <a:latin typeface="+mn-lt"/>
              </a:rPr>
              <a:t>void Comp(</a:t>
            </a:r>
            <a:r>
              <a:rPr lang="en-US" altLang="zh-CN" sz="1800" b="1" dirty="0" err="1">
                <a:latin typeface="+mn-lt"/>
              </a:rPr>
              <a:t>int</a:t>
            </a:r>
            <a:r>
              <a:rPr lang="en-US" altLang="zh-CN" sz="1800" b="1" dirty="0">
                <a:latin typeface="+mn-lt"/>
              </a:rPr>
              <a:t> </a:t>
            </a:r>
            <a:r>
              <a:rPr lang="en-US" altLang="zh-CN" sz="1800" b="1" dirty="0" err="1">
                <a:latin typeface="+mn-lt"/>
              </a:rPr>
              <a:t>x,int</a:t>
            </a:r>
            <a:r>
              <a:rPr lang="en-US" altLang="zh-CN" sz="1800" b="1" dirty="0">
                <a:latin typeface="+mn-lt"/>
              </a:rPr>
              <a:t> </a:t>
            </a:r>
            <a:r>
              <a:rPr lang="en-US" altLang="zh-CN" sz="1800" b="1" dirty="0" err="1">
                <a:latin typeface="+mn-lt"/>
              </a:rPr>
              <a:t>y,int</a:t>
            </a:r>
            <a:r>
              <a:rPr lang="en-US" altLang="zh-CN" sz="1800" b="1" dirty="0">
                <a:latin typeface="+mn-lt"/>
              </a:rPr>
              <a:t> z)</a:t>
            </a:r>
          </a:p>
          <a:p>
            <a:pPr>
              <a:defRPr/>
            </a:pPr>
            <a:r>
              <a:rPr lang="en-US" altLang="zh-CN" sz="1800" b="1" dirty="0">
                <a:latin typeface="+mn-lt"/>
              </a:rPr>
              <a:t> //</a:t>
            </a:r>
            <a:r>
              <a:rPr lang="zh-CN" altLang="en-US" sz="1800" b="1" dirty="0">
                <a:latin typeface="+mn-lt"/>
              </a:rPr>
              <a:t>将</a:t>
            </a:r>
            <a:r>
              <a:rPr lang="en-US" altLang="zh-CN" sz="1800" b="1" dirty="0">
                <a:latin typeface="+mn-lt"/>
              </a:rPr>
              <a:t>x</a:t>
            </a:r>
            <a:r>
              <a:rPr lang="zh-CN" altLang="en-US" sz="1800" b="1" dirty="0">
                <a:latin typeface="+mn-lt"/>
              </a:rPr>
              <a:t>与标准硬币</a:t>
            </a:r>
            <a:r>
              <a:rPr lang="en-US" altLang="zh-CN" sz="1800" b="1" dirty="0">
                <a:latin typeface="+mn-lt"/>
              </a:rPr>
              <a:t>z</a:t>
            </a:r>
            <a:r>
              <a:rPr lang="zh-CN" altLang="en-US" sz="1800" b="1" dirty="0">
                <a:latin typeface="+mn-lt"/>
              </a:rPr>
              <a:t>进行比较</a:t>
            </a:r>
          </a:p>
          <a:p>
            <a:pPr>
              <a:defRPr/>
            </a:pPr>
            <a:r>
              <a:rPr lang="en-US" altLang="zh-CN" sz="1800" b="1" dirty="0">
                <a:latin typeface="+mn-lt"/>
              </a:rPr>
              <a:t>{</a:t>
            </a:r>
          </a:p>
          <a:p>
            <a:pPr>
              <a:defRPr/>
            </a:pPr>
            <a:r>
              <a:rPr lang="en-US" altLang="zh-CN" sz="1800" b="1" dirty="0">
                <a:latin typeface="+mn-lt"/>
              </a:rPr>
              <a:t>   if(x&gt;z) </a:t>
            </a:r>
          </a:p>
          <a:p>
            <a:pPr>
              <a:defRPr/>
            </a:pPr>
            <a:r>
              <a:rPr lang="en-US" altLang="zh-CN" sz="1800" b="1" dirty="0">
                <a:latin typeface="+mn-lt"/>
              </a:rPr>
              <a:t>         </a:t>
            </a:r>
            <a:r>
              <a:rPr lang="en-US" altLang="zh-CN" sz="1800" b="1" dirty="0" err="1">
                <a:latin typeface="+mn-lt"/>
              </a:rPr>
              <a:t>cout</a:t>
            </a:r>
            <a:r>
              <a:rPr lang="en-US" altLang="zh-CN" sz="1800" b="1" dirty="0">
                <a:latin typeface="+mn-lt"/>
              </a:rPr>
              <a:t> &lt;&lt; x&lt;&lt;"Heavy!";</a:t>
            </a:r>
          </a:p>
          <a:p>
            <a:pPr>
              <a:defRPr/>
            </a:pPr>
            <a:r>
              <a:rPr lang="en-US" altLang="zh-CN" sz="1800" b="1" dirty="0">
                <a:latin typeface="+mn-lt"/>
              </a:rPr>
              <a:t>   else</a:t>
            </a:r>
          </a:p>
          <a:p>
            <a:pPr>
              <a:defRPr/>
            </a:pPr>
            <a:r>
              <a:rPr lang="en-US" altLang="zh-CN" sz="1800" b="1" dirty="0">
                <a:latin typeface="+mn-lt"/>
              </a:rPr>
              <a:t>          </a:t>
            </a:r>
            <a:r>
              <a:rPr lang="en-US" altLang="zh-CN" sz="1800" b="1" dirty="0" err="1">
                <a:latin typeface="+mn-lt"/>
              </a:rPr>
              <a:t>cout</a:t>
            </a:r>
            <a:r>
              <a:rPr lang="en-US" altLang="zh-CN" sz="1800" b="1" dirty="0">
                <a:latin typeface="+mn-lt"/>
              </a:rPr>
              <a:t> &lt;&lt;y&lt;&lt;"Light!";</a:t>
            </a:r>
          </a:p>
          <a:p>
            <a:pPr>
              <a:defRPr/>
            </a:pPr>
            <a:r>
              <a:rPr lang="en-US" altLang="zh-CN" sz="1800" b="1" dirty="0">
                <a:latin typeface="+mn-lt"/>
              </a:rPr>
              <a:t>}//Comp</a:t>
            </a:r>
          </a:p>
        </p:txBody>
      </p:sp>
    </p:spTree>
    <p:extLst>
      <p:ext uri="{BB962C8B-B14F-4D97-AF65-F5344CB8AC3E}">
        <p14:creationId xmlns:p14="http://schemas.microsoft.com/office/powerpoint/2010/main" val="1605233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210123"/>
            <a:ext cx="7776864" cy="4437753"/>
          </a:xfrm>
          <a:prstGeom prst="rect">
            <a:avLst/>
          </a:prstGeom>
        </p:spPr>
        <p:txBody>
          <a:bodyPr wrap="square">
            <a:spAutoFit/>
          </a:bodyPr>
          <a:lstStyle/>
          <a:p>
            <a:pPr>
              <a:lnSpc>
                <a:spcPct val="150000"/>
              </a:lnSpc>
            </a:pPr>
            <a:r>
              <a:rPr lang="zh-CN" altLang="en-US" b="1" dirty="0">
                <a:latin typeface="+mn-ea"/>
                <a:ea typeface="+mn-ea"/>
                <a:cs typeface="Times New Roman" panose="02020603050405020304" pitchFamily="18" charset="0"/>
              </a:rPr>
              <a:t>判定树的特点：</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一个判定树是一个算法的描述；</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每个内部结点对应一个部分解；</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每个叶子（外部结点）对应一个解；</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每个内部结点连接与一个获得新信息的测试；</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从每个结点出发的分支标记着不同的测试结果；</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一个求解过程对应于从根到叶的一条路；</a:t>
            </a:r>
          </a:p>
          <a:p>
            <a:pPr marL="914400" lvl="1" indent="-457200">
              <a:lnSpc>
                <a:spcPct val="150000"/>
              </a:lnSpc>
              <a:buFont typeface="+mj-ea"/>
              <a:buAutoNum type="circleNumDbPlain"/>
            </a:pPr>
            <a:r>
              <a:rPr lang="zh-CN" altLang="en-US" b="1" dirty="0">
                <a:latin typeface="+mn-ea"/>
                <a:ea typeface="+mn-ea"/>
                <a:cs typeface="Times New Roman" panose="02020603050405020304" pitchFamily="18" charset="0"/>
              </a:rPr>
              <a:t>一个判定树是所有可能的解的集合。</a:t>
            </a:r>
          </a:p>
        </p:txBody>
      </p:sp>
    </p:spTree>
    <p:extLst>
      <p:ext uri="{BB962C8B-B14F-4D97-AF65-F5344CB8AC3E}">
        <p14:creationId xmlns:p14="http://schemas.microsoft.com/office/powerpoint/2010/main" val="18229128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263A72-B400-4DCA-9059-237115F032A1}"/>
              </a:ext>
            </a:extLst>
          </p:cNvPr>
          <p:cNvSpPr/>
          <p:nvPr/>
        </p:nvSpPr>
        <p:spPr>
          <a:xfrm>
            <a:off x="315913" y="765175"/>
            <a:ext cx="8497887" cy="5632450"/>
          </a:xfrm>
          <a:prstGeom prst="rect">
            <a:avLst/>
          </a:prstGeom>
        </p:spPr>
        <p:txBody>
          <a:bodyPr>
            <a:spAutoFit/>
          </a:bodyPr>
          <a:lstStyle/>
          <a:p>
            <a:pPr marL="457200" indent="-457200" algn="just" eaLnBrk="1" hangingPunct="1">
              <a:buClr>
                <a:schemeClr val="accent6"/>
              </a:buClr>
              <a:buFont typeface="Wingdings" panose="05000000000000000000" pitchFamily="2" charset="2"/>
              <a:buChar char="n"/>
              <a:defRPr/>
            </a:pPr>
            <a:r>
              <a:rPr lang="zh-CN" altLang="zh-CN" sz="2000" b="1" dirty="0"/>
              <a:t>说有六个球四个质量一样的普通球和两个一轻一重的球轻球和重球质量和等于两个普通球质量 现在给你一架天平让你称三次找出轻球和重球</a:t>
            </a:r>
            <a:r>
              <a:rPr lang="zh-CN" altLang="en-US" sz="2000" b="1" dirty="0"/>
              <a:t>；</a:t>
            </a:r>
            <a:endParaRPr lang="zh-CN" altLang="zh-CN" sz="2000" b="1" dirty="0"/>
          </a:p>
          <a:p>
            <a:pPr marL="342900" indent="-342900" algn="just" eaLnBrk="1" hangingPunct="1">
              <a:buClr>
                <a:schemeClr val="accent6"/>
              </a:buClr>
              <a:buFont typeface="Wingdings" panose="05000000000000000000" pitchFamily="2" charset="2"/>
              <a:buChar char="n"/>
              <a:defRPr/>
            </a:pPr>
            <a:endParaRPr lang="zh-CN" altLang="zh-CN" sz="2000" b="1" dirty="0"/>
          </a:p>
          <a:p>
            <a:pPr marL="457200" indent="-457200" algn="just" eaLnBrk="1" hangingPunct="1">
              <a:buClr>
                <a:schemeClr val="accent6"/>
              </a:buClr>
              <a:buFont typeface="Wingdings" panose="05000000000000000000" pitchFamily="2" charset="2"/>
              <a:buChar char="n"/>
              <a:defRPr/>
            </a:pPr>
            <a:r>
              <a:rPr lang="en-US" altLang="zh-CN" sz="2000" b="1" dirty="0"/>
              <a:t>12</a:t>
            </a:r>
            <a:r>
              <a:rPr lang="zh-CN" altLang="zh-CN" sz="2000" b="1" dirty="0"/>
              <a:t>个球中有</a:t>
            </a:r>
            <a:r>
              <a:rPr lang="en-US" altLang="zh-CN" sz="2000" b="1" dirty="0"/>
              <a:t>1</a:t>
            </a:r>
            <a:r>
              <a:rPr lang="zh-CN" altLang="zh-CN" sz="2000" b="1" dirty="0"/>
              <a:t>个次品，在一个没有砝码的天枰上，只称</a:t>
            </a:r>
            <a:r>
              <a:rPr lang="en-US" altLang="zh-CN" sz="2000" b="1" dirty="0"/>
              <a:t>3</a:t>
            </a:r>
            <a:r>
              <a:rPr lang="zh-CN" altLang="zh-CN" sz="2000" b="1" dirty="0"/>
              <a:t>次，找出该球，并判断该球比其它球轻还是重</a:t>
            </a:r>
            <a:r>
              <a:rPr lang="zh-CN" altLang="en-US" sz="2000" b="1" dirty="0"/>
              <a:t>；</a:t>
            </a:r>
            <a:endParaRPr lang="zh-CN" altLang="zh-CN" sz="2000" b="1" dirty="0"/>
          </a:p>
          <a:p>
            <a:pPr marL="342900" indent="-342900" algn="just" eaLnBrk="1" hangingPunct="1">
              <a:buClr>
                <a:schemeClr val="accent6"/>
              </a:buClr>
              <a:buFont typeface="Wingdings" panose="05000000000000000000" pitchFamily="2" charset="2"/>
              <a:buChar char="n"/>
              <a:defRPr/>
            </a:pPr>
            <a:endParaRPr lang="zh-CN" altLang="zh-CN" sz="2000" b="1" dirty="0"/>
          </a:p>
          <a:p>
            <a:pPr marL="457200" indent="-457200" algn="just" eaLnBrk="1" hangingPunct="1">
              <a:buClr>
                <a:schemeClr val="accent6"/>
              </a:buClr>
              <a:buFont typeface="Wingdings" panose="05000000000000000000" pitchFamily="2" charset="2"/>
              <a:buChar char="n"/>
              <a:defRPr/>
            </a:pPr>
            <a:r>
              <a:rPr lang="zh-CN" altLang="zh-CN" sz="2000" b="1" dirty="0"/>
              <a:t>有</a:t>
            </a:r>
            <a:r>
              <a:rPr lang="en-US" altLang="zh-CN" sz="2000" b="1" dirty="0"/>
              <a:t>4</a:t>
            </a:r>
            <a:r>
              <a:rPr lang="zh-CN" altLang="zh-CN" sz="2000" b="1" dirty="0"/>
              <a:t>堆外表上一样的球，每堆</a:t>
            </a:r>
            <a:r>
              <a:rPr lang="en-US" altLang="zh-CN" sz="2000" b="1" dirty="0"/>
              <a:t>4</a:t>
            </a:r>
            <a:r>
              <a:rPr lang="zh-CN" altLang="zh-CN" sz="2000" b="1" dirty="0"/>
              <a:t>个。已知其中三堆是正品、一堆是次品，正品球每个重</a:t>
            </a:r>
            <a:r>
              <a:rPr lang="en-US" altLang="zh-CN" sz="2000" b="1" dirty="0"/>
              <a:t>10</a:t>
            </a:r>
            <a:r>
              <a:rPr lang="zh-CN" altLang="zh-CN" sz="2000" b="1" dirty="0"/>
              <a:t>克，次品球每个重</a:t>
            </a:r>
            <a:r>
              <a:rPr lang="en-US" altLang="zh-CN" sz="2000" b="1" dirty="0"/>
              <a:t>11</a:t>
            </a:r>
            <a:r>
              <a:rPr lang="zh-CN" altLang="zh-CN" sz="2000" b="1" dirty="0"/>
              <a:t>克，请你用天平只称一次，把是次品的那堆找出来</a:t>
            </a:r>
            <a:r>
              <a:rPr lang="zh-CN" altLang="en-US" sz="2000" b="1" dirty="0"/>
              <a:t>；</a:t>
            </a:r>
            <a:endParaRPr lang="zh-CN" altLang="zh-CN" sz="2000" b="1" dirty="0"/>
          </a:p>
          <a:p>
            <a:pPr marL="342900" indent="-342900" algn="just" eaLnBrk="1" hangingPunct="1">
              <a:buClr>
                <a:schemeClr val="accent6"/>
              </a:buClr>
              <a:buFont typeface="Wingdings" panose="05000000000000000000" pitchFamily="2" charset="2"/>
              <a:buChar char="n"/>
              <a:defRPr/>
            </a:pPr>
            <a:endParaRPr lang="zh-CN" altLang="zh-CN" sz="2000" b="1" dirty="0"/>
          </a:p>
          <a:p>
            <a:pPr marL="457200" indent="-457200" algn="just" eaLnBrk="1" hangingPunct="1">
              <a:buClr>
                <a:schemeClr val="accent6"/>
              </a:buClr>
              <a:buFont typeface="Wingdings" panose="05000000000000000000" pitchFamily="2" charset="2"/>
              <a:buChar char="n"/>
              <a:defRPr/>
            </a:pPr>
            <a:r>
              <a:rPr lang="zh-CN" altLang="zh-CN" sz="2000" b="1" dirty="0"/>
              <a:t>有</a:t>
            </a:r>
            <a:r>
              <a:rPr lang="en-US" altLang="zh-CN" sz="2000" b="1" dirty="0"/>
              <a:t>27</a:t>
            </a:r>
            <a:r>
              <a:rPr lang="zh-CN" altLang="zh-CN" sz="2000" b="1" dirty="0"/>
              <a:t>个外表上一样的球，其中只有一个是次品，重量比正品轻，请你用天平只称三次（不用砝码），把次品球找出来</a:t>
            </a:r>
            <a:r>
              <a:rPr lang="zh-CN" altLang="en-US" sz="2000" b="1" dirty="0"/>
              <a:t>；</a:t>
            </a:r>
            <a:endParaRPr lang="zh-CN" altLang="zh-CN" sz="2000" b="1" dirty="0"/>
          </a:p>
          <a:p>
            <a:pPr marL="342900" indent="-342900" algn="just" eaLnBrk="1" hangingPunct="1">
              <a:buClr>
                <a:schemeClr val="accent6"/>
              </a:buClr>
              <a:buFont typeface="Wingdings" panose="05000000000000000000" pitchFamily="2" charset="2"/>
              <a:buChar char="n"/>
              <a:defRPr/>
            </a:pPr>
            <a:endParaRPr lang="zh-CN" altLang="zh-CN" sz="2000" b="1" dirty="0"/>
          </a:p>
          <a:p>
            <a:pPr marL="457200" indent="-457200" algn="just" eaLnBrk="1" hangingPunct="1">
              <a:buClr>
                <a:schemeClr val="accent6"/>
              </a:buClr>
              <a:buFont typeface="Wingdings" panose="05000000000000000000" pitchFamily="2" charset="2"/>
              <a:buChar char="n"/>
              <a:defRPr/>
            </a:pPr>
            <a:r>
              <a:rPr lang="zh-CN" altLang="zh-CN" sz="2000" b="1" dirty="0"/>
              <a:t>现有一架无码天平和</a:t>
            </a:r>
            <a:r>
              <a:rPr lang="en-US" altLang="zh-CN" sz="2000" b="1" dirty="0"/>
              <a:t>m</a:t>
            </a:r>
            <a:r>
              <a:rPr lang="zh-CN" altLang="zh-CN" sz="2000" b="1" dirty="0"/>
              <a:t>个球，这</a:t>
            </a:r>
            <a:r>
              <a:rPr lang="en-US" altLang="zh-CN" sz="2000" b="1" dirty="0"/>
              <a:t>m</a:t>
            </a:r>
            <a:r>
              <a:rPr lang="zh-CN" altLang="zh-CN" sz="2000" b="1" dirty="0"/>
              <a:t>个球中有</a:t>
            </a:r>
            <a:r>
              <a:rPr lang="en-US" altLang="zh-CN" sz="2000" b="1" dirty="0"/>
              <a:t>m-1</a:t>
            </a:r>
            <a:r>
              <a:rPr lang="zh-CN" altLang="zh-CN" sz="2000" b="1" dirty="0"/>
              <a:t>个标准球和一个坏球，坏球或比标准球重，或比标准球轻。规定只准使用</a:t>
            </a:r>
            <a:r>
              <a:rPr lang="en-US" altLang="zh-CN" sz="2000" b="1" dirty="0"/>
              <a:t>n</a:t>
            </a:r>
            <a:r>
              <a:rPr lang="zh-CN" altLang="zh-CN" sz="2000" b="1" dirty="0"/>
              <a:t>次天平。 求证：（</a:t>
            </a:r>
            <a:r>
              <a:rPr lang="en-US" altLang="zh-CN" sz="2000" b="1" dirty="0"/>
              <a:t>1</a:t>
            </a:r>
            <a:r>
              <a:rPr lang="zh-CN" altLang="zh-CN" sz="2000" b="1" dirty="0"/>
              <a:t>）</a:t>
            </a:r>
            <a:r>
              <a:rPr lang="en-US" altLang="zh-CN" sz="2000" b="1" dirty="0"/>
              <a:t>m=1/2</a:t>
            </a:r>
            <a:r>
              <a:rPr lang="zh-CN" altLang="zh-CN" sz="2000" b="1" dirty="0"/>
              <a:t>（</a:t>
            </a:r>
            <a:r>
              <a:rPr lang="en-US" altLang="zh-CN" sz="2000" b="1" dirty="0"/>
              <a:t>3^n-3</a:t>
            </a:r>
            <a:r>
              <a:rPr lang="zh-CN" altLang="zh-CN" sz="2000" b="1" dirty="0"/>
              <a:t>）时，必可找到坏球且知其轻重。 （</a:t>
            </a:r>
            <a:r>
              <a:rPr lang="en-US" altLang="zh-CN" sz="2000" b="1" dirty="0"/>
              <a:t>2</a:t>
            </a:r>
            <a:r>
              <a:rPr lang="zh-CN" altLang="zh-CN" sz="2000" b="1" dirty="0"/>
              <a:t>）</a:t>
            </a:r>
            <a:r>
              <a:rPr lang="en-US" altLang="zh-CN" sz="2000" b="1" dirty="0"/>
              <a:t>m=1/2</a:t>
            </a:r>
            <a:r>
              <a:rPr lang="zh-CN" altLang="zh-CN" sz="2000" b="1" dirty="0"/>
              <a:t>（</a:t>
            </a:r>
            <a:r>
              <a:rPr lang="en-US" altLang="zh-CN" sz="2000" b="1" dirty="0"/>
              <a:t>3^n-1</a:t>
            </a:r>
            <a:r>
              <a:rPr lang="zh-CN" altLang="zh-CN" sz="2000" b="1" dirty="0"/>
              <a:t>）时，必可找到坏球但未必知其轻重。</a:t>
            </a:r>
          </a:p>
        </p:txBody>
      </p:sp>
    </p:spTree>
    <p:extLst>
      <p:ext uri="{BB962C8B-B14F-4D97-AF65-F5344CB8AC3E}">
        <p14:creationId xmlns:p14="http://schemas.microsoft.com/office/powerpoint/2010/main" val="21449218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571FAF5F-61E8-424A-BBDC-4442D3022278}"/>
              </a:ext>
            </a:extLst>
          </p:cNvPr>
          <p:cNvSpPr txBox="1">
            <a:spLocks noChangeArrowheads="1"/>
          </p:cNvSpPr>
          <p:nvPr/>
        </p:nvSpPr>
        <p:spPr bwMode="auto">
          <a:xfrm>
            <a:off x="455362" y="745257"/>
            <a:ext cx="645026" cy="64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3600" b="1" dirty="0">
                <a:solidFill>
                  <a:srgbClr val="C00000"/>
                </a:solidFill>
              </a:rPr>
              <a:t>树</a:t>
            </a:r>
          </a:p>
        </p:txBody>
      </p:sp>
      <p:grpSp>
        <p:nvGrpSpPr>
          <p:cNvPr id="81923" name="Group 3">
            <a:extLst>
              <a:ext uri="{FF2B5EF4-FFF2-40B4-BE49-F238E27FC236}">
                <a16:creationId xmlns:a16="http://schemas.microsoft.com/office/drawing/2014/main" id="{AFCE1141-0314-4A4C-9DF5-5146F0980809}"/>
              </a:ext>
            </a:extLst>
          </p:cNvPr>
          <p:cNvGrpSpPr>
            <a:grpSpLocks/>
          </p:cNvGrpSpPr>
          <p:nvPr/>
        </p:nvGrpSpPr>
        <p:grpSpPr bwMode="auto">
          <a:xfrm>
            <a:off x="5092700" y="2426419"/>
            <a:ext cx="1997075" cy="1552575"/>
            <a:chOff x="3600" y="1344"/>
            <a:chExt cx="1258" cy="978"/>
          </a:xfrm>
        </p:grpSpPr>
        <p:grpSp>
          <p:nvGrpSpPr>
            <p:cNvPr id="140334" name="Group 4">
              <a:extLst>
                <a:ext uri="{FF2B5EF4-FFF2-40B4-BE49-F238E27FC236}">
                  <a16:creationId xmlns:a16="http://schemas.microsoft.com/office/drawing/2014/main" id="{9B766CCB-D9B7-4AE0-A7E2-31E36D2AC624}"/>
                </a:ext>
              </a:extLst>
            </p:cNvPr>
            <p:cNvGrpSpPr>
              <a:grpSpLocks/>
            </p:cNvGrpSpPr>
            <p:nvPr/>
          </p:nvGrpSpPr>
          <p:grpSpPr bwMode="auto">
            <a:xfrm>
              <a:off x="3832" y="1344"/>
              <a:ext cx="1026" cy="978"/>
              <a:chOff x="4320" y="1488"/>
              <a:chExt cx="1026" cy="978"/>
            </a:xfrm>
          </p:grpSpPr>
          <p:sp>
            <p:nvSpPr>
              <p:cNvPr id="140336" name="Text Box 5">
                <a:extLst>
                  <a:ext uri="{FF2B5EF4-FFF2-40B4-BE49-F238E27FC236}">
                    <a16:creationId xmlns:a16="http://schemas.microsoft.com/office/drawing/2014/main" id="{F0DF9EB2-638F-4F9D-9B00-BB594F6EA600}"/>
                  </a:ext>
                </a:extLst>
              </p:cNvPr>
              <p:cNvSpPr txBox="1">
                <a:spLocks noChangeArrowheads="1"/>
              </p:cNvSpPr>
              <p:nvPr/>
            </p:nvSpPr>
            <p:spPr bwMode="auto">
              <a:xfrm>
                <a:off x="4368" y="1488"/>
                <a:ext cx="97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先根顺序</a:t>
                </a:r>
              </a:p>
              <a:p>
                <a:pPr eaLnBrk="1" hangingPunct="1"/>
                <a:r>
                  <a:rPr lang="zh-CN" altLang="en-US" b="1" dirty="0"/>
                  <a:t>中根顺序</a:t>
                </a:r>
              </a:p>
              <a:p>
                <a:pPr eaLnBrk="1" hangingPunct="1"/>
                <a:r>
                  <a:rPr lang="zh-CN" altLang="en-US" b="1" dirty="0"/>
                  <a:t>后根顺序</a:t>
                </a:r>
              </a:p>
              <a:p>
                <a:pPr eaLnBrk="1" hangingPunct="1"/>
                <a:r>
                  <a:rPr lang="zh-CN" altLang="en-US" b="1" dirty="0"/>
                  <a:t>层序遍历*</a:t>
                </a:r>
              </a:p>
            </p:txBody>
          </p:sp>
          <p:sp>
            <p:nvSpPr>
              <p:cNvPr id="140337" name="AutoShape 6">
                <a:extLst>
                  <a:ext uri="{FF2B5EF4-FFF2-40B4-BE49-F238E27FC236}">
                    <a16:creationId xmlns:a16="http://schemas.microsoft.com/office/drawing/2014/main" id="{A23B674C-4759-4601-92D2-415F399A6C95}"/>
                  </a:ext>
                </a:extLst>
              </p:cNvPr>
              <p:cNvSpPr>
                <a:spLocks/>
              </p:cNvSpPr>
              <p:nvPr/>
            </p:nvSpPr>
            <p:spPr bwMode="auto">
              <a:xfrm>
                <a:off x="4320" y="1680"/>
                <a:ext cx="48" cy="624"/>
              </a:xfrm>
              <a:prstGeom prst="leftBrace">
                <a:avLst>
                  <a:gd name="adj1" fmla="val 10833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35" name="Line 7">
              <a:extLst>
                <a:ext uri="{FF2B5EF4-FFF2-40B4-BE49-F238E27FC236}">
                  <a16:creationId xmlns:a16="http://schemas.microsoft.com/office/drawing/2014/main" id="{EE673D59-7905-4522-92BE-038BC009CF6A}"/>
                </a:ext>
              </a:extLst>
            </p:cNvPr>
            <p:cNvSpPr>
              <a:spLocks noChangeShapeType="1"/>
            </p:cNvSpPr>
            <p:nvPr/>
          </p:nvSpPr>
          <p:spPr bwMode="auto">
            <a:xfrm flipV="1">
              <a:off x="3600" y="1858"/>
              <a:ext cx="192" cy="1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81928" name="Group 8">
            <a:extLst>
              <a:ext uri="{FF2B5EF4-FFF2-40B4-BE49-F238E27FC236}">
                <a16:creationId xmlns:a16="http://schemas.microsoft.com/office/drawing/2014/main" id="{E16F84FF-2EFE-441C-BFB1-B70241DDF70C}"/>
              </a:ext>
            </a:extLst>
          </p:cNvPr>
          <p:cNvGrpSpPr>
            <a:grpSpLocks/>
          </p:cNvGrpSpPr>
          <p:nvPr/>
        </p:nvGrpSpPr>
        <p:grpSpPr bwMode="auto">
          <a:xfrm>
            <a:off x="4191000" y="4407619"/>
            <a:ext cx="3279775" cy="1187450"/>
            <a:chOff x="3456" y="2784"/>
            <a:chExt cx="2066" cy="748"/>
          </a:xfrm>
        </p:grpSpPr>
        <p:sp>
          <p:nvSpPr>
            <p:cNvPr id="140331" name="Text Box 9">
              <a:extLst>
                <a:ext uri="{FF2B5EF4-FFF2-40B4-BE49-F238E27FC236}">
                  <a16:creationId xmlns:a16="http://schemas.microsoft.com/office/drawing/2014/main" id="{C0A384EA-66C7-4E07-A2B1-E2379CD7C221}"/>
                </a:ext>
              </a:extLst>
            </p:cNvPr>
            <p:cNvSpPr txBox="1">
              <a:spLocks noChangeArrowheads="1"/>
            </p:cNvSpPr>
            <p:nvPr/>
          </p:nvSpPr>
          <p:spPr bwMode="auto">
            <a:xfrm>
              <a:off x="3744" y="2784"/>
              <a:ext cx="177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双亲表示法</a:t>
              </a:r>
              <a:r>
                <a:rPr lang="en-US" altLang="zh-CN" b="1"/>
                <a:t>(</a:t>
              </a:r>
              <a:r>
                <a:rPr lang="zh-CN" altLang="en-US" b="1"/>
                <a:t>数组</a:t>
              </a:r>
              <a:r>
                <a:rPr lang="en-US" altLang="zh-CN" b="1"/>
                <a:t>)</a:t>
              </a:r>
            </a:p>
            <a:p>
              <a:pPr eaLnBrk="1" hangingPunct="1"/>
              <a:r>
                <a:rPr lang="zh-CN" altLang="en-US" b="1"/>
                <a:t>孩子表示法</a:t>
              </a:r>
              <a:r>
                <a:rPr lang="en-US" altLang="zh-CN" b="1"/>
                <a:t>(</a:t>
              </a:r>
              <a:r>
                <a:rPr lang="zh-CN" altLang="en-US" b="1" u="sng"/>
                <a:t>邻接表</a:t>
              </a:r>
              <a:r>
                <a:rPr lang="en-US" altLang="zh-CN" b="1"/>
                <a:t>)</a:t>
              </a:r>
            </a:p>
            <a:p>
              <a:pPr eaLnBrk="1" hangingPunct="1"/>
              <a:r>
                <a:rPr lang="zh-CN" altLang="en-US" b="1"/>
                <a:t>左右链表示</a:t>
              </a:r>
              <a:r>
                <a:rPr lang="en-US" altLang="zh-CN" b="1"/>
                <a:t>(</a:t>
              </a:r>
              <a:r>
                <a:rPr lang="zh-CN" altLang="en-US" b="1"/>
                <a:t>二叉树</a:t>
              </a:r>
              <a:r>
                <a:rPr lang="en-US" altLang="zh-CN" b="1"/>
                <a:t>)</a:t>
              </a:r>
            </a:p>
          </p:txBody>
        </p:sp>
        <p:sp>
          <p:nvSpPr>
            <p:cNvPr id="140332" name="AutoShape 10">
              <a:extLst>
                <a:ext uri="{FF2B5EF4-FFF2-40B4-BE49-F238E27FC236}">
                  <a16:creationId xmlns:a16="http://schemas.microsoft.com/office/drawing/2014/main" id="{0602BAB4-3A9E-47C7-AB0E-AA9FB6633DAC}"/>
                </a:ext>
              </a:extLst>
            </p:cNvPr>
            <p:cNvSpPr>
              <a:spLocks/>
            </p:cNvSpPr>
            <p:nvPr/>
          </p:nvSpPr>
          <p:spPr bwMode="auto">
            <a:xfrm>
              <a:off x="3696" y="2904"/>
              <a:ext cx="48" cy="520"/>
            </a:xfrm>
            <a:prstGeom prst="leftBrace">
              <a:avLst>
                <a:gd name="adj1" fmla="val 90278"/>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0333" name="Line 11">
              <a:extLst>
                <a:ext uri="{FF2B5EF4-FFF2-40B4-BE49-F238E27FC236}">
                  <a16:creationId xmlns:a16="http://schemas.microsoft.com/office/drawing/2014/main" id="{1EA5BA21-2F21-4863-8D22-4E1CDB15AC31}"/>
                </a:ext>
              </a:extLst>
            </p:cNvPr>
            <p:cNvSpPr>
              <a:spLocks noChangeShapeType="1"/>
            </p:cNvSpPr>
            <p:nvPr/>
          </p:nvSpPr>
          <p:spPr bwMode="auto">
            <a:xfrm>
              <a:off x="3456" y="3168"/>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grpSp>
        <p:nvGrpSpPr>
          <p:cNvPr id="81932" name="Group 12">
            <a:extLst>
              <a:ext uri="{FF2B5EF4-FFF2-40B4-BE49-F238E27FC236}">
                <a16:creationId xmlns:a16="http://schemas.microsoft.com/office/drawing/2014/main" id="{812BD081-0113-4DC2-B052-DF05B76BC3CA}"/>
              </a:ext>
            </a:extLst>
          </p:cNvPr>
          <p:cNvGrpSpPr>
            <a:grpSpLocks/>
          </p:cNvGrpSpPr>
          <p:nvPr/>
        </p:nvGrpSpPr>
        <p:grpSpPr bwMode="auto">
          <a:xfrm>
            <a:off x="1600200" y="673819"/>
            <a:ext cx="3195638" cy="822325"/>
            <a:chOff x="1008" y="432"/>
            <a:chExt cx="2013" cy="518"/>
          </a:xfrm>
        </p:grpSpPr>
        <p:grpSp>
          <p:nvGrpSpPr>
            <p:cNvPr id="140326" name="Group 13">
              <a:extLst>
                <a:ext uri="{FF2B5EF4-FFF2-40B4-BE49-F238E27FC236}">
                  <a16:creationId xmlns:a16="http://schemas.microsoft.com/office/drawing/2014/main" id="{5B90A9FF-0C12-4CE9-8583-17E3B7CB8B52}"/>
                </a:ext>
              </a:extLst>
            </p:cNvPr>
            <p:cNvGrpSpPr>
              <a:grpSpLocks/>
            </p:cNvGrpSpPr>
            <p:nvPr/>
          </p:nvGrpSpPr>
          <p:grpSpPr bwMode="auto">
            <a:xfrm>
              <a:off x="1104" y="432"/>
              <a:ext cx="1917" cy="518"/>
              <a:chOff x="1077" y="480"/>
              <a:chExt cx="1917" cy="518"/>
            </a:xfrm>
          </p:grpSpPr>
          <p:sp>
            <p:nvSpPr>
              <p:cNvPr id="140328" name="Text Box 14">
                <a:extLst>
                  <a:ext uri="{FF2B5EF4-FFF2-40B4-BE49-F238E27FC236}">
                    <a16:creationId xmlns:a16="http://schemas.microsoft.com/office/drawing/2014/main" id="{9547B216-D95D-4758-A69D-7C235EBA5E3B}"/>
                  </a:ext>
                </a:extLst>
              </p:cNvPr>
              <p:cNvSpPr txBox="1">
                <a:spLocks noChangeArrowheads="1"/>
              </p:cNvSpPr>
              <p:nvPr/>
            </p:nvSpPr>
            <p:spPr bwMode="auto">
              <a:xfrm>
                <a:off x="1077" y="592"/>
                <a:ext cx="10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0000CC"/>
                    </a:solidFill>
                  </a:rPr>
                  <a:t>树的</a:t>
                </a:r>
                <a:r>
                  <a:rPr lang="en-US" altLang="zh-CN" sz="2800" b="1">
                    <a:solidFill>
                      <a:srgbClr val="0000CC"/>
                    </a:solidFill>
                  </a:rPr>
                  <a:t>ADT</a:t>
                </a:r>
              </a:p>
            </p:txBody>
          </p:sp>
          <p:sp>
            <p:nvSpPr>
              <p:cNvPr id="140329" name="Text Box 15">
                <a:extLst>
                  <a:ext uri="{FF2B5EF4-FFF2-40B4-BE49-F238E27FC236}">
                    <a16:creationId xmlns:a16="http://schemas.microsoft.com/office/drawing/2014/main" id="{DA3367AC-61E0-4E46-BEF7-CDD5B11A1230}"/>
                  </a:ext>
                </a:extLst>
              </p:cNvPr>
              <p:cNvSpPr txBox="1">
                <a:spLocks noChangeArrowheads="1"/>
              </p:cNvSpPr>
              <p:nvPr/>
            </p:nvSpPr>
            <p:spPr bwMode="auto">
              <a:xfrm>
                <a:off x="2112" y="480"/>
                <a:ext cx="88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逻辑结构</a:t>
                </a:r>
              </a:p>
              <a:p>
                <a:pPr algn="ctr" eaLnBrk="1" hangingPunct="1"/>
                <a:r>
                  <a:rPr lang="zh-CN" altLang="en-US" b="1"/>
                  <a:t>存储结构</a:t>
                </a:r>
              </a:p>
            </p:txBody>
          </p:sp>
          <p:sp>
            <p:nvSpPr>
              <p:cNvPr id="140330" name="AutoShape 16">
                <a:extLst>
                  <a:ext uri="{FF2B5EF4-FFF2-40B4-BE49-F238E27FC236}">
                    <a16:creationId xmlns:a16="http://schemas.microsoft.com/office/drawing/2014/main" id="{211EE749-E4FE-474C-8A81-C819A518D34F}"/>
                  </a:ext>
                </a:extLst>
              </p:cNvPr>
              <p:cNvSpPr>
                <a:spLocks/>
              </p:cNvSpPr>
              <p:nvPr/>
            </p:nvSpPr>
            <p:spPr bwMode="auto">
              <a:xfrm>
                <a:off x="2104" y="632"/>
                <a:ext cx="48" cy="240"/>
              </a:xfrm>
              <a:prstGeom prst="leftBrace">
                <a:avLst>
                  <a:gd name="adj1" fmla="val 416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27" name="Oval 17">
              <a:extLst>
                <a:ext uri="{FF2B5EF4-FFF2-40B4-BE49-F238E27FC236}">
                  <a16:creationId xmlns:a16="http://schemas.microsoft.com/office/drawing/2014/main" id="{A77215E7-9112-4683-9FF0-B8F57C138102}"/>
                </a:ext>
              </a:extLst>
            </p:cNvPr>
            <p:cNvSpPr>
              <a:spLocks noChangeArrowheads="1"/>
            </p:cNvSpPr>
            <p:nvPr/>
          </p:nvSpPr>
          <p:spPr bwMode="auto">
            <a:xfrm>
              <a:off x="1008" y="67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81938" name="Group 18">
            <a:extLst>
              <a:ext uri="{FF2B5EF4-FFF2-40B4-BE49-F238E27FC236}">
                <a16:creationId xmlns:a16="http://schemas.microsoft.com/office/drawing/2014/main" id="{1B3B0C51-ECFD-4BB9-9F91-FDCC2BDD35F0}"/>
              </a:ext>
            </a:extLst>
          </p:cNvPr>
          <p:cNvGrpSpPr>
            <a:grpSpLocks/>
          </p:cNvGrpSpPr>
          <p:nvPr/>
        </p:nvGrpSpPr>
        <p:grpSpPr bwMode="auto">
          <a:xfrm>
            <a:off x="1600200" y="4725119"/>
            <a:ext cx="2466975" cy="519113"/>
            <a:chOff x="1008" y="3312"/>
            <a:chExt cx="1554" cy="327"/>
          </a:xfrm>
        </p:grpSpPr>
        <p:sp>
          <p:nvSpPr>
            <p:cNvPr id="140324" name="Text Box 19">
              <a:extLst>
                <a:ext uri="{FF2B5EF4-FFF2-40B4-BE49-F238E27FC236}">
                  <a16:creationId xmlns:a16="http://schemas.microsoft.com/office/drawing/2014/main" id="{18EF3308-0978-4774-AA1C-D4D361A836C3}"/>
                </a:ext>
              </a:extLst>
            </p:cNvPr>
            <p:cNvSpPr txBox="1">
              <a:spLocks noChangeArrowheads="1"/>
            </p:cNvSpPr>
            <p:nvPr/>
          </p:nvSpPr>
          <p:spPr bwMode="auto">
            <a:xfrm>
              <a:off x="1104" y="3312"/>
              <a:ext cx="14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0000CC"/>
                  </a:solidFill>
                </a:rPr>
                <a:t>树的存储结构</a:t>
              </a:r>
            </a:p>
          </p:txBody>
        </p:sp>
        <p:sp>
          <p:nvSpPr>
            <p:cNvPr id="140325" name="Oval 20">
              <a:extLst>
                <a:ext uri="{FF2B5EF4-FFF2-40B4-BE49-F238E27FC236}">
                  <a16:creationId xmlns:a16="http://schemas.microsoft.com/office/drawing/2014/main" id="{A4A44E60-50E7-484F-8199-5B9077A8F566}"/>
                </a:ext>
              </a:extLst>
            </p:cNvPr>
            <p:cNvSpPr>
              <a:spLocks noChangeArrowheads="1"/>
            </p:cNvSpPr>
            <p:nvPr/>
          </p:nvSpPr>
          <p:spPr bwMode="auto">
            <a:xfrm>
              <a:off x="1008" y="34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81941" name="Group 21">
            <a:extLst>
              <a:ext uri="{FF2B5EF4-FFF2-40B4-BE49-F238E27FC236}">
                <a16:creationId xmlns:a16="http://schemas.microsoft.com/office/drawing/2014/main" id="{4003A2E6-2F61-48CB-BF2D-D645B72DD411}"/>
              </a:ext>
            </a:extLst>
          </p:cNvPr>
          <p:cNvGrpSpPr>
            <a:grpSpLocks/>
          </p:cNvGrpSpPr>
          <p:nvPr/>
        </p:nvGrpSpPr>
        <p:grpSpPr bwMode="auto">
          <a:xfrm>
            <a:off x="6934200" y="2604219"/>
            <a:ext cx="1447800" cy="822325"/>
            <a:chOff x="4128" y="1440"/>
            <a:chExt cx="912" cy="518"/>
          </a:xfrm>
        </p:grpSpPr>
        <p:grpSp>
          <p:nvGrpSpPr>
            <p:cNvPr id="140320" name="Group 22">
              <a:extLst>
                <a:ext uri="{FF2B5EF4-FFF2-40B4-BE49-F238E27FC236}">
                  <a16:creationId xmlns:a16="http://schemas.microsoft.com/office/drawing/2014/main" id="{A521684A-83B6-4D04-85F2-A06461929C6A}"/>
                </a:ext>
              </a:extLst>
            </p:cNvPr>
            <p:cNvGrpSpPr>
              <a:grpSpLocks/>
            </p:cNvGrpSpPr>
            <p:nvPr/>
          </p:nvGrpSpPr>
          <p:grpSpPr bwMode="auto">
            <a:xfrm>
              <a:off x="4240" y="1440"/>
              <a:ext cx="800" cy="518"/>
              <a:chOff x="5056" y="1488"/>
              <a:chExt cx="800" cy="518"/>
            </a:xfrm>
          </p:grpSpPr>
          <p:sp>
            <p:nvSpPr>
              <p:cNvPr id="140322" name="Text Box 23">
                <a:extLst>
                  <a:ext uri="{FF2B5EF4-FFF2-40B4-BE49-F238E27FC236}">
                    <a16:creationId xmlns:a16="http://schemas.microsoft.com/office/drawing/2014/main" id="{52CE6153-DEC0-419D-87EA-E78F68C889EE}"/>
                  </a:ext>
                </a:extLst>
              </p:cNvPr>
              <p:cNvSpPr txBox="1">
                <a:spLocks noChangeArrowheads="1"/>
              </p:cNvSpPr>
              <p:nvPr/>
            </p:nvSpPr>
            <p:spPr bwMode="auto">
              <a:xfrm>
                <a:off x="5070" y="1488"/>
                <a:ext cx="78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递归</a:t>
                </a:r>
              </a:p>
              <a:p>
                <a:pPr eaLnBrk="1" hangingPunct="1"/>
                <a:r>
                  <a:rPr lang="zh-CN" altLang="en-US" b="1"/>
                  <a:t>非递归*</a:t>
                </a:r>
              </a:p>
            </p:txBody>
          </p:sp>
          <p:sp>
            <p:nvSpPr>
              <p:cNvPr id="140323" name="AutoShape 24">
                <a:extLst>
                  <a:ext uri="{FF2B5EF4-FFF2-40B4-BE49-F238E27FC236}">
                    <a16:creationId xmlns:a16="http://schemas.microsoft.com/office/drawing/2014/main" id="{835000BA-7679-40ED-9D45-646FC6022749}"/>
                  </a:ext>
                </a:extLst>
              </p:cNvPr>
              <p:cNvSpPr>
                <a:spLocks/>
              </p:cNvSpPr>
              <p:nvPr/>
            </p:nvSpPr>
            <p:spPr bwMode="auto">
              <a:xfrm>
                <a:off x="5056" y="1640"/>
                <a:ext cx="48" cy="240"/>
              </a:xfrm>
              <a:prstGeom prst="leftBrace">
                <a:avLst>
                  <a:gd name="adj1" fmla="val 416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21" name="Oval 25">
              <a:extLst>
                <a:ext uri="{FF2B5EF4-FFF2-40B4-BE49-F238E27FC236}">
                  <a16:creationId xmlns:a16="http://schemas.microsoft.com/office/drawing/2014/main" id="{9B9D3BEC-6255-42E3-8A8E-8A541E293998}"/>
                </a:ext>
              </a:extLst>
            </p:cNvPr>
            <p:cNvSpPr>
              <a:spLocks noChangeArrowheads="1"/>
            </p:cNvSpPr>
            <p:nvPr/>
          </p:nvSpPr>
          <p:spPr bwMode="auto">
            <a:xfrm>
              <a:off x="4128" y="166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81946" name="Group 26">
            <a:extLst>
              <a:ext uri="{FF2B5EF4-FFF2-40B4-BE49-F238E27FC236}">
                <a16:creationId xmlns:a16="http://schemas.microsoft.com/office/drawing/2014/main" id="{AE52AB26-6D9C-4ABC-B37E-E41A90D096AF}"/>
              </a:ext>
            </a:extLst>
          </p:cNvPr>
          <p:cNvGrpSpPr>
            <a:grpSpLocks/>
          </p:cNvGrpSpPr>
          <p:nvPr/>
        </p:nvGrpSpPr>
        <p:grpSpPr bwMode="auto">
          <a:xfrm>
            <a:off x="1600200" y="5703019"/>
            <a:ext cx="3276600" cy="822325"/>
            <a:chOff x="1008" y="3418"/>
            <a:chExt cx="2064" cy="518"/>
          </a:xfrm>
        </p:grpSpPr>
        <p:sp>
          <p:nvSpPr>
            <p:cNvPr id="140313" name="Oval 27">
              <a:extLst>
                <a:ext uri="{FF2B5EF4-FFF2-40B4-BE49-F238E27FC236}">
                  <a16:creationId xmlns:a16="http://schemas.microsoft.com/office/drawing/2014/main" id="{C95E87CD-0624-406B-ABD7-7CE9F519982B}"/>
                </a:ext>
              </a:extLst>
            </p:cNvPr>
            <p:cNvSpPr>
              <a:spLocks noChangeArrowheads="1"/>
            </p:cNvSpPr>
            <p:nvPr/>
          </p:nvSpPr>
          <p:spPr bwMode="auto">
            <a:xfrm>
              <a:off x="1008" y="36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0314" name="Text Box 28">
              <a:extLst>
                <a:ext uri="{FF2B5EF4-FFF2-40B4-BE49-F238E27FC236}">
                  <a16:creationId xmlns:a16="http://schemas.microsoft.com/office/drawing/2014/main" id="{3CCEBCDC-7FFC-4EDF-9AB3-1D328EABEFE9}"/>
                </a:ext>
              </a:extLst>
            </p:cNvPr>
            <p:cNvSpPr txBox="1">
              <a:spLocks noChangeArrowheads="1"/>
            </p:cNvSpPr>
            <p:nvPr/>
          </p:nvSpPr>
          <p:spPr bwMode="auto">
            <a:xfrm>
              <a:off x="1102" y="3511"/>
              <a:ext cx="10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0000CC"/>
                  </a:solidFill>
                </a:rPr>
                <a:t>树的应用</a:t>
              </a:r>
            </a:p>
          </p:txBody>
        </p:sp>
        <p:grpSp>
          <p:nvGrpSpPr>
            <p:cNvPr id="140315" name="Group 29">
              <a:extLst>
                <a:ext uri="{FF2B5EF4-FFF2-40B4-BE49-F238E27FC236}">
                  <a16:creationId xmlns:a16="http://schemas.microsoft.com/office/drawing/2014/main" id="{3E1FA358-1A60-47E0-A35B-2201D0BB0E2A}"/>
                </a:ext>
              </a:extLst>
            </p:cNvPr>
            <p:cNvGrpSpPr>
              <a:grpSpLocks/>
            </p:cNvGrpSpPr>
            <p:nvPr/>
          </p:nvGrpSpPr>
          <p:grpSpPr bwMode="auto">
            <a:xfrm>
              <a:off x="2112" y="3418"/>
              <a:ext cx="960" cy="518"/>
              <a:chOff x="2112" y="3418"/>
              <a:chExt cx="960" cy="518"/>
            </a:xfrm>
          </p:grpSpPr>
          <p:grpSp>
            <p:nvGrpSpPr>
              <p:cNvPr id="140316" name="Group 30">
                <a:extLst>
                  <a:ext uri="{FF2B5EF4-FFF2-40B4-BE49-F238E27FC236}">
                    <a16:creationId xmlns:a16="http://schemas.microsoft.com/office/drawing/2014/main" id="{33B0F59F-DAFF-4838-A88D-BC73D6ABEE38}"/>
                  </a:ext>
                </a:extLst>
              </p:cNvPr>
              <p:cNvGrpSpPr>
                <a:grpSpLocks/>
              </p:cNvGrpSpPr>
              <p:nvPr/>
            </p:nvGrpSpPr>
            <p:grpSpPr bwMode="auto">
              <a:xfrm>
                <a:off x="2112" y="3418"/>
                <a:ext cx="905" cy="518"/>
                <a:chOff x="2416" y="3469"/>
                <a:chExt cx="905" cy="518"/>
              </a:xfrm>
            </p:grpSpPr>
            <p:sp>
              <p:nvSpPr>
                <p:cNvPr id="140318" name="Text Box 31">
                  <a:extLst>
                    <a:ext uri="{FF2B5EF4-FFF2-40B4-BE49-F238E27FC236}">
                      <a16:creationId xmlns:a16="http://schemas.microsoft.com/office/drawing/2014/main" id="{9ECA66ED-0EEE-47C0-8201-700919380451}"/>
                    </a:ext>
                  </a:extLst>
                </p:cNvPr>
                <p:cNvSpPr txBox="1">
                  <a:spLocks noChangeArrowheads="1"/>
                </p:cNvSpPr>
                <p:nvPr/>
              </p:nvSpPr>
              <p:spPr bwMode="auto">
                <a:xfrm>
                  <a:off x="2439" y="3469"/>
                  <a:ext cx="88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哈夫曼树</a:t>
                  </a:r>
                </a:p>
                <a:p>
                  <a:pPr eaLnBrk="1" hangingPunct="1"/>
                  <a:r>
                    <a:rPr lang="zh-CN" altLang="en-US" b="1"/>
                    <a:t>判定过程</a:t>
                  </a:r>
                </a:p>
              </p:txBody>
            </p:sp>
            <p:sp>
              <p:nvSpPr>
                <p:cNvPr id="140319" name="AutoShape 32">
                  <a:extLst>
                    <a:ext uri="{FF2B5EF4-FFF2-40B4-BE49-F238E27FC236}">
                      <a16:creationId xmlns:a16="http://schemas.microsoft.com/office/drawing/2014/main" id="{71C0B41B-3066-4DCF-98FA-BCACB9F24C47}"/>
                    </a:ext>
                  </a:extLst>
                </p:cNvPr>
                <p:cNvSpPr>
                  <a:spLocks/>
                </p:cNvSpPr>
                <p:nvPr/>
              </p:nvSpPr>
              <p:spPr bwMode="auto">
                <a:xfrm>
                  <a:off x="2416" y="3624"/>
                  <a:ext cx="48" cy="240"/>
                </a:xfrm>
                <a:prstGeom prst="leftBrace">
                  <a:avLst>
                    <a:gd name="adj1" fmla="val 416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17" name="Oval 33">
                <a:extLst>
                  <a:ext uri="{FF2B5EF4-FFF2-40B4-BE49-F238E27FC236}">
                    <a16:creationId xmlns:a16="http://schemas.microsoft.com/office/drawing/2014/main" id="{8D2F0BE3-810F-42A6-BECE-B1027C9DF67C}"/>
                  </a:ext>
                </a:extLst>
              </p:cNvPr>
              <p:cNvSpPr>
                <a:spLocks noChangeArrowheads="1"/>
              </p:cNvSpPr>
              <p:nvPr/>
            </p:nvSpPr>
            <p:spPr bwMode="auto">
              <a:xfrm>
                <a:off x="2976" y="355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grpSp>
        <p:nvGrpSpPr>
          <p:cNvPr id="81954" name="Group 34">
            <a:extLst>
              <a:ext uri="{FF2B5EF4-FFF2-40B4-BE49-F238E27FC236}">
                <a16:creationId xmlns:a16="http://schemas.microsoft.com/office/drawing/2014/main" id="{6498C8C7-EC9D-4BBA-B765-2AF4D0D9F6E3}"/>
              </a:ext>
            </a:extLst>
          </p:cNvPr>
          <p:cNvGrpSpPr>
            <a:grpSpLocks/>
          </p:cNvGrpSpPr>
          <p:nvPr/>
        </p:nvGrpSpPr>
        <p:grpSpPr bwMode="auto">
          <a:xfrm>
            <a:off x="1600200" y="1359619"/>
            <a:ext cx="3530600" cy="3148013"/>
            <a:chOff x="1008" y="768"/>
            <a:chExt cx="2224" cy="1983"/>
          </a:xfrm>
        </p:grpSpPr>
        <p:grpSp>
          <p:nvGrpSpPr>
            <p:cNvPr id="140305" name="Group 35">
              <a:extLst>
                <a:ext uri="{FF2B5EF4-FFF2-40B4-BE49-F238E27FC236}">
                  <a16:creationId xmlns:a16="http://schemas.microsoft.com/office/drawing/2014/main" id="{3641C579-6E09-4329-A168-60AE6C5EE059}"/>
                </a:ext>
              </a:extLst>
            </p:cNvPr>
            <p:cNvGrpSpPr>
              <a:grpSpLocks/>
            </p:cNvGrpSpPr>
            <p:nvPr/>
          </p:nvGrpSpPr>
          <p:grpSpPr bwMode="auto">
            <a:xfrm>
              <a:off x="1008" y="768"/>
              <a:ext cx="2224" cy="1983"/>
              <a:chOff x="1008" y="960"/>
              <a:chExt cx="2224" cy="1983"/>
            </a:xfrm>
          </p:grpSpPr>
          <p:grpSp>
            <p:nvGrpSpPr>
              <p:cNvPr id="140308" name="Group 36">
                <a:extLst>
                  <a:ext uri="{FF2B5EF4-FFF2-40B4-BE49-F238E27FC236}">
                    <a16:creationId xmlns:a16="http://schemas.microsoft.com/office/drawing/2014/main" id="{AE4BFBAF-5569-42DD-930E-E04C9442D5DC}"/>
                  </a:ext>
                </a:extLst>
              </p:cNvPr>
              <p:cNvGrpSpPr>
                <a:grpSpLocks/>
              </p:cNvGrpSpPr>
              <p:nvPr/>
            </p:nvGrpSpPr>
            <p:grpSpPr bwMode="auto">
              <a:xfrm>
                <a:off x="1086" y="960"/>
                <a:ext cx="2146" cy="1983"/>
                <a:chOff x="1086" y="960"/>
                <a:chExt cx="2146" cy="1983"/>
              </a:xfrm>
            </p:grpSpPr>
            <p:sp>
              <p:nvSpPr>
                <p:cNvPr id="140310" name="Text Box 37">
                  <a:extLst>
                    <a:ext uri="{FF2B5EF4-FFF2-40B4-BE49-F238E27FC236}">
                      <a16:creationId xmlns:a16="http://schemas.microsoft.com/office/drawing/2014/main" id="{1E71C40D-F3AA-4B79-8A62-9A8B42219463}"/>
                    </a:ext>
                  </a:extLst>
                </p:cNvPr>
                <p:cNvSpPr txBox="1">
                  <a:spLocks noChangeArrowheads="1"/>
                </p:cNvSpPr>
                <p:nvPr/>
              </p:nvSpPr>
              <p:spPr bwMode="auto">
                <a:xfrm>
                  <a:off x="1086" y="1785"/>
                  <a:ext cx="7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0000CC"/>
                      </a:solidFill>
                    </a:rPr>
                    <a:t>二叉树</a:t>
                  </a:r>
                </a:p>
              </p:txBody>
            </p:sp>
            <p:sp>
              <p:nvSpPr>
                <p:cNvPr id="140311" name="Text Box 38">
                  <a:extLst>
                    <a:ext uri="{FF2B5EF4-FFF2-40B4-BE49-F238E27FC236}">
                      <a16:creationId xmlns:a16="http://schemas.microsoft.com/office/drawing/2014/main" id="{727CC158-9BEF-49F4-A148-24BC1E163FCA}"/>
                    </a:ext>
                  </a:extLst>
                </p:cNvPr>
                <p:cNvSpPr txBox="1">
                  <a:spLocks noChangeArrowheads="1"/>
                </p:cNvSpPr>
                <p:nvPr/>
              </p:nvSpPr>
              <p:spPr bwMode="auto">
                <a:xfrm>
                  <a:off x="1982" y="960"/>
                  <a:ext cx="1250" cy="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b="1" dirty="0"/>
                    <a:t>逻辑结构</a:t>
                  </a:r>
                </a:p>
                <a:p>
                  <a:pPr eaLnBrk="1" hangingPunct="1">
                    <a:lnSpc>
                      <a:spcPct val="120000"/>
                    </a:lnSpc>
                  </a:pPr>
                  <a:r>
                    <a:rPr lang="zh-CN" altLang="en-US" sz="2800" b="1" dirty="0"/>
                    <a:t>存储结构</a:t>
                  </a:r>
                </a:p>
                <a:p>
                  <a:pPr eaLnBrk="1" hangingPunct="1">
                    <a:lnSpc>
                      <a:spcPct val="120000"/>
                    </a:lnSpc>
                  </a:pPr>
                  <a:r>
                    <a:rPr lang="zh-CN" altLang="en-US" sz="2800" b="1" dirty="0"/>
                    <a:t>基本性质</a:t>
                  </a:r>
                </a:p>
                <a:p>
                  <a:pPr eaLnBrk="1" hangingPunct="1">
                    <a:lnSpc>
                      <a:spcPct val="120000"/>
                    </a:lnSpc>
                  </a:pPr>
                  <a:r>
                    <a:rPr lang="zh-CN" altLang="en-US" sz="2800" b="1" dirty="0"/>
                    <a:t>遍历二叉树</a:t>
                  </a:r>
                </a:p>
                <a:p>
                  <a:pPr eaLnBrk="1" hangingPunct="1">
                    <a:lnSpc>
                      <a:spcPct val="120000"/>
                    </a:lnSpc>
                  </a:pPr>
                  <a:r>
                    <a:rPr lang="zh-CN" altLang="en-US" sz="2800" b="1" dirty="0"/>
                    <a:t>线索二叉树</a:t>
                  </a:r>
                </a:p>
                <a:p>
                  <a:pPr eaLnBrk="1" hangingPunct="1">
                    <a:lnSpc>
                      <a:spcPct val="120000"/>
                    </a:lnSpc>
                  </a:pPr>
                  <a:r>
                    <a:rPr lang="zh-CN" altLang="en-US" sz="2800" b="1" dirty="0"/>
                    <a:t>二叉排序树</a:t>
                  </a:r>
                </a:p>
              </p:txBody>
            </p:sp>
            <p:sp>
              <p:nvSpPr>
                <p:cNvPr id="140312" name="AutoShape 39">
                  <a:extLst>
                    <a:ext uri="{FF2B5EF4-FFF2-40B4-BE49-F238E27FC236}">
                      <a16:creationId xmlns:a16="http://schemas.microsoft.com/office/drawing/2014/main" id="{A56CEBE1-1D6D-40DB-8794-6B7CC52669CC}"/>
                    </a:ext>
                  </a:extLst>
                </p:cNvPr>
                <p:cNvSpPr>
                  <a:spLocks/>
                </p:cNvSpPr>
                <p:nvPr/>
              </p:nvSpPr>
              <p:spPr bwMode="auto">
                <a:xfrm>
                  <a:off x="1872" y="1152"/>
                  <a:ext cx="96" cy="1632"/>
                </a:xfrm>
                <a:prstGeom prst="leftBrace">
                  <a:avLst>
                    <a:gd name="adj1" fmla="val 1416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09" name="Oval 40">
                <a:extLst>
                  <a:ext uri="{FF2B5EF4-FFF2-40B4-BE49-F238E27FC236}">
                    <a16:creationId xmlns:a16="http://schemas.microsoft.com/office/drawing/2014/main" id="{2324AEE6-FEF7-47F5-A138-3987C8B0FA7C}"/>
                  </a:ext>
                </a:extLst>
              </p:cNvPr>
              <p:cNvSpPr>
                <a:spLocks noChangeArrowheads="1"/>
              </p:cNvSpPr>
              <p:nvPr/>
            </p:nvSpPr>
            <p:spPr bwMode="auto">
              <a:xfrm>
                <a:off x="1008"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06" name="Oval 41">
              <a:extLst>
                <a:ext uri="{FF2B5EF4-FFF2-40B4-BE49-F238E27FC236}">
                  <a16:creationId xmlns:a16="http://schemas.microsoft.com/office/drawing/2014/main" id="{5168D566-244C-4DD8-AC97-835B6745B128}"/>
                </a:ext>
              </a:extLst>
            </p:cNvPr>
            <p:cNvSpPr>
              <a:spLocks noChangeArrowheads="1"/>
            </p:cNvSpPr>
            <p:nvPr/>
          </p:nvSpPr>
          <p:spPr bwMode="auto">
            <a:xfrm>
              <a:off x="1960" y="12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0307" name="Oval 42">
              <a:extLst>
                <a:ext uri="{FF2B5EF4-FFF2-40B4-BE49-F238E27FC236}">
                  <a16:creationId xmlns:a16="http://schemas.microsoft.com/office/drawing/2014/main" id="{2DC89921-1D2D-4BFC-82CC-C1FE8B3BEB70}"/>
                </a:ext>
              </a:extLst>
            </p:cNvPr>
            <p:cNvSpPr>
              <a:spLocks noChangeArrowheads="1"/>
            </p:cNvSpPr>
            <p:nvPr/>
          </p:nvSpPr>
          <p:spPr bwMode="auto">
            <a:xfrm>
              <a:off x="1968" y="158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81963" name="Group 43">
            <a:extLst>
              <a:ext uri="{FF2B5EF4-FFF2-40B4-BE49-F238E27FC236}">
                <a16:creationId xmlns:a16="http://schemas.microsoft.com/office/drawing/2014/main" id="{C0DCA214-2D1F-4EA7-93D5-E7821A79B024}"/>
              </a:ext>
            </a:extLst>
          </p:cNvPr>
          <p:cNvGrpSpPr>
            <a:grpSpLocks/>
          </p:cNvGrpSpPr>
          <p:nvPr/>
        </p:nvGrpSpPr>
        <p:grpSpPr bwMode="auto">
          <a:xfrm>
            <a:off x="4724402" y="1651720"/>
            <a:ext cx="2746376" cy="833438"/>
            <a:chOff x="2976" y="952"/>
            <a:chExt cx="1730" cy="525"/>
          </a:xfrm>
        </p:grpSpPr>
        <p:grpSp>
          <p:nvGrpSpPr>
            <p:cNvPr id="140299" name="Group 44">
              <a:extLst>
                <a:ext uri="{FF2B5EF4-FFF2-40B4-BE49-F238E27FC236}">
                  <a16:creationId xmlns:a16="http://schemas.microsoft.com/office/drawing/2014/main" id="{671C881C-B0D0-468C-978D-DD1E6588178A}"/>
                </a:ext>
              </a:extLst>
            </p:cNvPr>
            <p:cNvGrpSpPr>
              <a:grpSpLocks/>
            </p:cNvGrpSpPr>
            <p:nvPr/>
          </p:nvGrpSpPr>
          <p:grpSpPr bwMode="auto">
            <a:xfrm>
              <a:off x="2976" y="952"/>
              <a:ext cx="1730" cy="525"/>
              <a:chOff x="2976" y="1082"/>
              <a:chExt cx="1730" cy="525"/>
            </a:xfrm>
          </p:grpSpPr>
          <p:grpSp>
            <p:nvGrpSpPr>
              <p:cNvPr id="140301" name="Group 45">
                <a:extLst>
                  <a:ext uri="{FF2B5EF4-FFF2-40B4-BE49-F238E27FC236}">
                    <a16:creationId xmlns:a16="http://schemas.microsoft.com/office/drawing/2014/main" id="{01A5DE6A-2B93-4DA7-B9BB-89B09710ADEE}"/>
                  </a:ext>
                </a:extLst>
              </p:cNvPr>
              <p:cNvGrpSpPr>
                <a:grpSpLocks/>
              </p:cNvGrpSpPr>
              <p:nvPr/>
            </p:nvGrpSpPr>
            <p:grpSpPr bwMode="auto">
              <a:xfrm>
                <a:off x="3182" y="1082"/>
                <a:ext cx="1524" cy="525"/>
                <a:chOff x="3680" y="952"/>
                <a:chExt cx="1524" cy="525"/>
              </a:xfrm>
            </p:grpSpPr>
            <p:sp>
              <p:nvSpPr>
                <p:cNvPr id="140303" name="Text Box 46">
                  <a:extLst>
                    <a:ext uri="{FF2B5EF4-FFF2-40B4-BE49-F238E27FC236}">
                      <a16:creationId xmlns:a16="http://schemas.microsoft.com/office/drawing/2014/main" id="{0668870E-A73C-49DC-A4EA-2D7D3C3326A2}"/>
                    </a:ext>
                  </a:extLst>
                </p:cNvPr>
                <p:cNvSpPr txBox="1">
                  <a:spLocks noChangeArrowheads="1"/>
                </p:cNvSpPr>
                <p:nvPr/>
              </p:nvSpPr>
              <p:spPr bwMode="auto">
                <a:xfrm>
                  <a:off x="3749" y="952"/>
                  <a:ext cx="1455" cy="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顺序存储</a:t>
                  </a:r>
                </a:p>
                <a:p>
                  <a:pPr eaLnBrk="1" hangingPunct="1"/>
                  <a:r>
                    <a:rPr lang="zh-CN" altLang="en-US" b="1" u="sng" dirty="0"/>
                    <a:t>二</a:t>
                  </a:r>
                  <a:r>
                    <a:rPr lang="en-US" altLang="zh-CN" b="1" u="sng" dirty="0"/>
                    <a:t>/</a:t>
                  </a:r>
                  <a:r>
                    <a:rPr lang="zh-CN" altLang="en-US" b="1" u="sng" dirty="0"/>
                    <a:t>三叉链表</a:t>
                  </a:r>
                </a:p>
              </p:txBody>
            </p:sp>
            <p:sp>
              <p:nvSpPr>
                <p:cNvPr id="140304" name="AutoShape 47">
                  <a:extLst>
                    <a:ext uri="{FF2B5EF4-FFF2-40B4-BE49-F238E27FC236}">
                      <a16:creationId xmlns:a16="http://schemas.microsoft.com/office/drawing/2014/main" id="{8B546703-286A-480A-9A44-4DAE5108487C}"/>
                    </a:ext>
                  </a:extLst>
                </p:cNvPr>
                <p:cNvSpPr>
                  <a:spLocks/>
                </p:cNvSpPr>
                <p:nvPr/>
              </p:nvSpPr>
              <p:spPr bwMode="auto">
                <a:xfrm>
                  <a:off x="3680" y="1104"/>
                  <a:ext cx="48" cy="240"/>
                </a:xfrm>
                <a:prstGeom prst="leftBrace">
                  <a:avLst>
                    <a:gd name="adj1" fmla="val 416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40302" name="Line 48">
                <a:extLst>
                  <a:ext uri="{FF2B5EF4-FFF2-40B4-BE49-F238E27FC236}">
                    <a16:creationId xmlns:a16="http://schemas.microsoft.com/office/drawing/2014/main" id="{CDCC04B8-7F42-4634-A7BF-CED45431E693}"/>
                  </a:ext>
                </a:extLst>
              </p:cNvPr>
              <p:cNvSpPr>
                <a:spLocks noChangeShapeType="1"/>
              </p:cNvSpPr>
              <p:nvPr/>
            </p:nvSpPr>
            <p:spPr bwMode="auto">
              <a:xfrm flipV="1">
                <a:off x="2976" y="1344"/>
                <a:ext cx="192" cy="9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140300" name="Oval 49">
              <a:extLst>
                <a:ext uri="{FF2B5EF4-FFF2-40B4-BE49-F238E27FC236}">
                  <a16:creationId xmlns:a16="http://schemas.microsoft.com/office/drawing/2014/main" id="{E7AEEC7F-A2FE-4E32-B1CE-2A8760CB3F09}"/>
                </a:ext>
              </a:extLst>
            </p:cNvPr>
            <p:cNvSpPr>
              <a:spLocks noChangeArrowheads="1"/>
            </p:cNvSpPr>
            <p:nvPr/>
          </p:nvSpPr>
          <p:spPr bwMode="auto">
            <a:xfrm flipH="1">
              <a:off x="4356" y="1248"/>
              <a:ext cx="108" cy="11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dirty="0"/>
            </a:p>
          </p:txBody>
        </p:sp>
      </p:grpSp>
    </p:spTree>
    <p:extLst>
      <p:ext uri="{BB962C8B-B14F-4D97-AF65-F5344CB8AC3E}">
        <p14:creationId xmlns:p14="http://schemas.microsoft.com/office/powerpoint/2010/main" val="757124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81932"/>
                                        </p:tgtEl>
                                        <p:attrNameLst>
                                          <p:attrName>style.visibility</p:attrName>
                                        </p:attrNameLst>
                                      </p:cBhvr>
                                      <p:to>
                                        <p:strVal val="visible"/>
                                      </p:to>
                                    </p:set>
                                    <p:anim calcmode="lin" valueType="num">
                                      <p:cBhvr>
                                        <p:cTn id="7" dur="500" fill="hold"/>
                                        <p:tgtEl>
                                          <p:spTgt spid="81932"/>
                                        </p:tgtEl>
                                        <p:attrNameLst>
                                          <p:attrName>ppt_x</p:attrName>
                                        </p:attrNameLst>
                                      </p:cBhvr>
                                      <p:tavLst>
                                        <p:tav tm="0">
                                          <p:val>
                                            <p:strVal val="#ppt_x-#ppt_w/2"/>
                                          </p:val>
                                        </p:tav>
                                        <p:tav tm="100000">
                                          <p:val>
                                            <p:strVal val="#ppt_x"/>
                                          </p:val>
                                        </p:tav>
                                      </p:tavLst>
                                    </p:anim>
                                    <p:anim calcmode="lin" valueType="num">
                                      <p:cBhvr>
                                        <p:cTn id="8" dur="500" fill="hold"/>
                                        <p:tgtEl>
                                          <p:spTgt spid="81932"/>
                                        </p:tgtEl>
                                        <p:attrNameLst>
                                          <p:attrName>ppt_y</p:attrName>
                                        </p:attrNameLst>
                                      </p:cBhvr>
                                      <p:tavLst>
                                        <p:tav tm="0">
                                          <p:val>
                                            <p:strVal val="#ppt_y"/>
                                          </p:val>
                                        </p:tav>
                                        <p:tav tm="100000">
                                          <p:val>
                                            <p:strVal val="#ppt_y"/>
                                          </p:val>
                                        </p:tav>
                                      </p:tavLst>
                                    </p:anim>
                                    <p:anim calcmode="lin" valueType="num">
                                      <p:cBhvr>
                                        <p:cTn id="9" dur="500" fill="hold"/>
                                        <p:tgtEl>
                                          <p:spTgt spid="81932"/>
                                        </p:tgtEl>
                                        <p:attrNameLst>
                                          <p:attrName>ppt_w</p:attrName>
                                        </p:attrNameLst>
                                      </p:cBhvr>
                                      <p:tavLst>
                                        <p:tav tm="0">
                                          <p:val>
                                            <p:fltVal val="0"/>
                                          </p:val>
                                        </p:tav>
                                        <p:tav tm="100000">
                                          <p:val>
                                            <p:strVal val="#ppt_w"/>
                                          </p:val>
                                        </p:tav>
                                      </p:tavLst>
                                    </p:anim>
                                    <p:anim calcmode="lin" valueType="num">
                                      <p:cBhvr>
                                        <p:cTn id="10" dur="500" fill="hold"/>
                                        <p:tgtEl>
                                          <p:spTgt spid="8193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81954"/>
                                        </p:tgtEl>
                                        <p:attrNameLst>
                                          <p:attrName>style.visibility</p:attrName>
                                        </p:attrNameLst>
                                      </p:cBhvr>
                                      <p:to>
                                        <p:strVal val="visible"/>
                                      </p:to>
                                    </p:set>
                                    <p:anim calcmode="lin" valueType="num">
                                      <p:cBhvr>
                                        <p:cTn id="15" dur="500" fill="hold"/>
                                        <p:tgtEl>
                                          <p:spTgt spid="81954"/>
                                        </p:tgtEl>
                                        <p:attrNameLst>
                                          <p:attrName>ppt_x</p:attrName>
                                        </p:attrNameLst>
                                      </p:cBhvr>
                                      <p:tavLst>
                                        <p:tav tm="0">
                                          <p:val>
                                            <p:strVal val="#ppt_x-#ppt_w/2"/>
                                          </p:val>
                                        </p:tav>
                                        <p:tav tm="100000">
                                          <p:val>
                                            <p:strVal val="#ppt_x"/>
                                          </p:val>
                                        </p:tav>
                                      </p:tavLst>
                                    </p:anim>
                                    <p:anim calcmode="lin" valueType="num">
                                      <p:cBhvr>
                                        <p:cTn id="16" dur="500" fill="hold"/>
                                        <p:tgtEl>
                                          <p:spTgt spid="81954"/>
                                        </p:tgtEl>
                                        <p:attrNameLst>
                                          <p:attrName>ppt_y</p:attrName>
                                        </p:attrNameLst>
                                      </p:cBhvr>
                                      <p:tavLst>
                                        <p:tav tm="0">
                                          <p:val>
                                            <p:strVal val="#ppt_y"/>
                                          </p:val>
                                        </p:tav>
                                        <p:tav tm="100000">
                                          <p:val>
                                            <p:strVal val="#ppt_y"/>
                                          </p:val>
                                        </p:tav>
                                      </p:tavLst>
                                    </p:anim>
                                    <p:anim calcmode="lin" valueType="num">
                                      <p:cBhvr>
                                        <p:cTn id="17" dur="500" fill="hold"/>
                                        <p:tgtEl>
                                          <p:spTgt spid="81954"/>
                                        </p:tgtEl>
                                        <p:attrNameLst>
                                          <p:attrName>ppt_w</p:attrName>
                                        </p:attrNameLst>
                                      </p:cBhvr>
                                      <p:tavLst>
                                        <p:tav tm="0">
                                          <p:val>
                                            <p:fltVal val="0"/>
                                          </p:val>
                                        </p:tav>
                                        <p:tav tm="100000">
                                          <p:val>
                                            <p:strVal val="#ppt_w"/>
                                          </p:val>
                                        </p:tav>
                                      </p:tavLst>
                                    </p:anim>
                                    <p:anim calcmode="lin" valueType="num">
                                      <p:cBhvr>
                                        <p:cTn id="18" dur="500" fill="hold"/>
                                        <p:tgtEl>
                                          <p:spTgt spid="81954"/>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81963"/>
                                        </p:tgtEl>
                                        <p:attrNameLst>
                                          <p:attrName>style.visibility</p:attrName>
                                        </p:attrNameLst>
                                      </p:cBhvr>
                                      <p:to>
                                        <p:strVal val="visible"/>
                                      </p:to>
                                    </p:set>
                                    <p:anim calcmode="lin" valueType="num">
                                      <p:cBhvr>
                                        <p:cTn id="23" dur="500" fill="hold"/>
                                        <p:tgtEl>
                                          <p:spTgt spid="81963"/>
                                        </p:tgtEl>
                                        <p:attrNameLst>
                                          <p:attrName>ppt_x</p:attrName>
                                        </p:attrNameLst>
                                      </p:cBhvr>
                                      <p:tavLst>
                                        <p:tav tm="0">
                                          <p:val>
                                            <p:strVal val="#ppt_x-#ppt_w/2"/>
                                          </p:val>
                                        </p:tav>
                                        <p:tav tm="100000">
                                          <p:val>
                                            <p:strVal val="#ppt_x"/>
                                          </p:val>
                                        </p:tav>
                                      </p:tavLst>
                                    </p:anim>
                                    <p:anim calcmode="lin" valueType="num">
                                      <p:cBhvr>
                                        <p:cTn id="24" dur="500" fill="hold"/>
                                        <p:tgtEl>
                                          <p:spTgt spid="81963"/>
                                        </p:tgtEl>
                                        <p:attrNameLst>
                                          <p:attrName>ppt_y</p:attrName>
                                        </p:attrNameLst>
                                      </p:cBhvr>
                                      <p:tavLst>
                                        <p:tav tm="0">
                                          <p:val>
                                            <p:strVal val="#ppt_y"/>
                                          </p:val>
                                        </p:tav>
                                        <p:tav tm="100000">
                                          <p:val>
                                            <p:strVal val="#ppt_y"/>
                                          </p:val>
                                        </p:tav>
                                      </p:tavLst>
                                    </p:anim>
                                    <p:anim calcmode="lin" valueType="num">
                                      <p:cBhvr>
                                        <p:cTn id="25" dur="500" fill="hold"/>
                                        <p:tgtEl>
                                          <p:spTgt spid="81963"/>
                                        </p:tgtEl>
                                        <p:attrNameLst>
                                          <p:attrName>ppt_w</p:attrName>
                                        </p:attrNameLst>
                                      </p:cBhvr>
                                      <p:tavLst>
                                        <p:tav tm="0">
                                          <p:val>
                                            <p:fltVal val="0"/>
                                          </p:val>
                                        </p:tav>
                                        <p:tav tm="100000">
                                          <p:val>
                                            <p:strVal val="#ppt_w"/>
                                          </p:val>
                                        </p:tav>
                                      </p:tavLst>
                                    </p:anim>
                                    <p:anim calcmode="lin" valueType="num">
                                      <p:cBhvr>
                                        <p:cTn id="26" dur="500" fill="hold"/>
                                        <p:tgtEl>
                                          <p:spTgt spid="81963"/>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81923"/>
                                        </p:tgtEl>
                                        <p:attrNameLst>
                                          <p:attrName>style.visibility</p:attrName>
                                        </p:attrNameLst>
                                      </p:cBhvr>
                                      <p:to>
                                        <p:strVal val="visible"/>
                                      </p:to>
                                    </p:set>
                                    <p:anim calcmode="lin" valueType="num">
                                      <p:cBhvr>
                                        <p:cTn id="31" dur="500" fill="hold"/>
                                        <p:tgtEl>
                                          <p:spTgt spid="81923"/>
                                        </p:tgtEl>
                                        <p:attrNameLst>
                                          <p:attrName>ppt_x</p:attrName>
                                        </p:attrNameLst>
                                      </p:cBhvr>
                                      <p:tavLst>
                                        <p:tav tm="0">
                                          <p:val>
                                            <p:strVal val="#ppt_x-#ppt_w/2"/>
                                          </p:val>
                                        </p:tav>
                                        <p:tav tm="100000">
                                          <p:val>
                                            <p:strVal val="#ppt_x"/>
                                          </p:val>
                                        </p:tav>
                                      </p:tavLst>
                                    </p:anim>
                                    <p:anim calcmode="lin" valueType="num">
                                      <p:cBhvr>
                                        <p:cTn id="32" dur="500" fill="hold"/>
                                        <p:tgtEl>
                                          <p:spTgt spid="81923"/>
                                        </p:tgtEl>
                                        <p:attrNameLst>
                                          <p:attrName>ppt_y</p:attrName>
                                        </p:attrNameLst>
                                      </p:cBhvr>
                                      <p:tavLst>
                                        <p:tav tm="0">
                                          <p:val>
                                            <p:strVal val="#ppt_y"/>
                                          </p:val>
                                        </p:tav>
                                        <p:tav tm="100000">
                                          <p:val>
                                            <p:strVal val="#ppt_y"/>
                                          </p:val>
                                        </p:tav>
                                      </p:tavLst>
                                    </p:anim>
                                    <p:anim calcmode="lin" valueType="num">
                                      <p:cBhvr>
                                        <p:cTn id="33" dur="500" fill="hold"/>
                                        <p:tgtEl>
                                          <p:spTgt spid="81923"/>
                                        </p:tgtEl>
                                        <p:attrNameLst>
                                          <p:attrName>ppt_w</p:attrName>
                                        </p:attrNameLst>
                                      </p:cBhvr>
                                      <p:tavLst>
                                        <p:tav tm="0">
                                          <p:val>
                                            <p:fltVal val="0"/>
                                          </p:val>
                                        </p:tav>
                                        <p:tav tm="100000">
                                          <p:val>
                                            <p:strVal val="#ppt_w"/>
                                          </p:val>
                                        </p:tav>
                                      </p:tavLst>
                                    </p:anim>
                                    <p:anim calcmode="lin" valueType="num">
                                      <p:cBhvr>
                                        <p:cTn id="34" dur="500" fill="hold"/>
                                        <p:tgtEl>
                                          <p:spTgt spid="81923"/>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nodeType="clickEffect">
                                  <p:stCondLst>
                                    <p:cond delay="0"/>
                                  </p:stCondLst>
                                  <p:childTnLst>
                                    <p:set>
                                      <p:cBhvr>
                                        <p:cTn id="38" dur="1" fill="hold">
                                          <p:stCondLst>
                                            <p:cond delay="0"/>
                                          </p:stCondLst>
                                        </p:cTn>
                                        <p:tgtEl>
                                          <p:spTgt spid="81941"/>
                                        </p:tgtEl>
                                        <p:attrNameLst>
                                          <p:attrName>style.visibility</p:attrName>
                                        </p:attrNameLst>
                                      </p:cBhvr>
                                      <p:to>
                                        <p:strVal val="visible"/>
                                      </p:to>
                                    </p:set>
                                    <p:anim calcmode="lin" valueType="num">
                                      <p:cBhvr>
                                        <p:cTn id="39" dur="500" fill="hold"/>
                                        <p:tgtEl>
                                          <p:spTgt spid="81941"/>
                                        </p:tgtEl>
                                        <p:attrNameLst>
                                          <p:attrName>ppt_x</p:attrName>
                                        </p:attrNameLst>
                                      </p:cBhvr>
                                      <p:tavLst>
                                        <p:tav tm="0">
                                          <p:val>
                                            <p:strVal val="#ppt_x-#ppt_w/2"/>
                                          </p:val>
                                        </p:tav>
                                        <p:tav tm="100000">
                                          <p:val>
                                            <p:strVal val="#ppt_x"/>
                                          </p:val>
                                        </p:tav>
                                      </p:tavLst>
                                    </p:anim>
                                    <p:anim calcmode="lin" valueType="num">
                                      <p:cBhvr>
                                        <p:cTn id="40" dur="500" fill="hold"/>
                                        <p:tgtEl>
                                          <p:spTgt spid="81941"/>
                                        </p:tgtEl>
                                        <p:attrNameLst>
                                          <p:attrName>ppt_y</p:attrName>
                                        </p:attrNameLst>
                                      </p:cBhvr>
                                      <p:tavLst>
                                        <p:tav tm="0">
                                          <p:val>
                                            <p:strVal val="#ppt_y"/>
                                          </p:val>
                                        </p:tav>
                                        <p:tav tm="100000">
                                          <p:val>
                                            <p:strVal val="#ppt_y"/>
                                          </p:val>
                                        </p:tav>
                                      </p:tavLst>
                                    </p:anim>
                                    <p:anim calcmode="lin" valueType="num">
                                      <p:cBhvr>
                                        <p:cTn id="41" dur="500" fill="hold"/>
                                        <p:tgtEl>
                                          <p:spTgt spid="81941"/>
                                        </p:tgtEl>
                                        <p:attrNameLst>
                                          <p:attrName>ppt_w</p:attrName>
                                        </p:attrNameLst>
                                      </p:cBhvr>
                                      <p:tavLst>
                                        <p:tav tm="0">
                                          <p:val>
                                            <p:fltVal val="0"/>
                                          </p:val>
                                        </p:tav>
                                        <p:tav tm="100000">
                                          <p:val>
                                            <p:strVal val="#ppt_w"/>
                                          </p:val>
                                        </p:tav>
                                      </p:tavLst>
                                    </p:anim>
                                    <p:anim calcmode="lin" valueType="num">
                                      <p:cBhvr>
                                        <p:cTn id="42" dur="500" fill="hold"/>
                                        <p:tgtEl>
                                          <p:spTgt spid="81941"/>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81938"/>
                                        </p:tgtEl>
                                        <p:attrNameLst>
                                          <p:attrName>style.visibility</p:attrName>
                                        </p:attrNameLst>
                                      </p:cBhvr>
                                      <p:to>
                                        <p:strVal val="visible"/>
                                      </p:to>
                                    </p:set>
                                    <p:anim calcmode="lin" valueType="num">
                                      <p:cBhvr>
                                        <p:cTn id="47" dur="500" fill="hold"/>
                                        <p:tgtEl>
                                          <p:spTgt spid="81938"/>
                                        </p:tgtEl>
                                        <p:attrNameLst>
                                          <p:attrName>ppt_x</p:attrName>
                                        </p:attrNameLst>
                                      </p:cBhvr>
                                      <p:tavLst>
                                        <p:tav tm="0">
                                          <p:val>
                                            <p:strVal val="#ppt_x-#ppt_w/2"/>
                                          </p:val>
                                        </p:tav>
                                        <p:tav tm="100000">
                                          <p:val>
                                            <p:strVal val="#ppt_x"/>
                                          </p:val>
                                        </p:tav>
                                      </p:tavLst>
                                    </p:anim>
                                    <p:anim calcmode="lin" valueType="num">
                                      <p:cBhvr>
                                        <p:cTn id="48" dur="500" fill="hold"/>
                                        <p:tgtEl>
                                          <p:spTgt spid="81938"/>
                                        </p:tgtEl>
                                        <p:attrNameLst>
                                          <p:attrName>ppt_y</p:attrName>
                                        </p:attrNameLst>
                                      </p:cBhvr>
                                      <p:tavLst>
                                        <p:tav tm="0">
                                          <p:val>
                                            <p:strVal val="#ppt_y"/>
                                          </p:val>
                                        </p:tav>
                                        <p:tav tm="100000">
                                          <p:val>
                                            <p:strVal val="#ppt_y"/>
                                          </p:val>
                                        </p:tav>
                                      </p:tavLst>
                                    </p:anim>
                                    <p:anim calcmode="lin" valueType="num">
                                      <p:cBhvr>
                                        <p:cTn id="49" dur="500" fill="hold"/>
                                        <p:tgtEl>
                                          <p:spTgt spid="81938"/>
                                        </p:tgtEl>
                                        <p:attrNameLst>
                                          <p:attrName>ppt_w</p:attrName>
                                        </p:attrNameLst>
                                      </p:cBhvr>
                                      <p:tavLst>
                                        <p:tav tm="0">
                                          <p:val>
                                            <p:fltVal val="0"/>
                                          </p:val>
                                        </p:tav>
                                        <p:tav tm="100000">
                                          <p:val>
                                            <p:strVal val="#ppt_w"/>
                                          </p:val>
                                        </p:tav>
                                      </p:tavLst>
                                    </p:anim>
                                    <p:anim calcmode="lin" valueType="num">
                                      <p:cBhvr>
                                        <p:cTn id="50" dur="500" fill="hold"/>
                                        <p:tgtEl>
                                          <p:spTgt spid="81938"/>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81928"/>
                                        </p:tgtEl>
                                        <p:attrNameLst>
                                          <p:attrName>style.visibility</p:attrName>
                                        </p:attrNameLst>
                                      </p:cBhvr>
                                      <p:to>
                                        <p:strVal val="visible"/>
                                      </p:to>
                                    </p:set>
                                    <p:anim calcmode="lin" valueType="num">
                                      <p:cBhvr>
                                        <p:cTn id="55" dur="500" fill="hold"/>
                                        <p:tgtEl>
                                          <p:spTgt spid="81928"/>
                                        </p:tgtEl>
                                        <p:attrNameLst>
                                          <p:attrName>ppt_x</p:attrName>
                                        </p:attrNameLst>
                                      </p:cBhvr>
                                      <p:tavLst>
                                        <p:tav tm="0">
                                          <p:val>
                                            <p:strVal val="#ppt_x-#ppt_w/2"/>
                                          </p:val>
                                        </p:tav>
                                        <p:tav tm="100000">
                                          <p:val>
                                            <p:strVal val="#ppt_x"/>
                                          </p:val>
                                        </p:tav>
                                      </p:tavLst>
                                    </p:anim>
                                    <p:anim calcmode="lin" valueType="num">
                                      <p:cBhvr>
                                        <p:cTn id="56" dur="500" fill="hold"/>
                                        <p:tgtEl>
                                          <p:spTgt spid="81928"/>
                                        </p:tgtEl>
                                        <p:attrNameLst>
                                          <p:attrName>ppt_y</p:attrName>
                                        </p:attrNameLst>
                                      </p:cBhvr>
                                      <p:tavLst>
                                        <p:tav tm="0">
                                          <p:val>
                                            <p:strVal val="#ppt_y"/>
                                          </p:val>
                                        </p:tav>
                                        <p:tav tm="100000">
                                          <p:val>
                                            <p:strVal val="#ppt_y"/>
                                          </p:val>
                                        </p:tav>
                                      </p:tavLst>
                                    </p:anim>
                                    <p:anim calcmode="lin" valueType="num">
                                      <p:cBhvr>
                                        <p:cTn id="57" dur="500" fill="hold"/>
                                        <p:tgtEl>
                                          <p:spTgt spid="81928"/>
                                        </p:tgtEl>
                                        <p:attrNameLst>
                                          <p:attrName>ppt_w</p:attrName>
                                        </p:attrNameLst>
                                      </p:cBhvr>
                                      <p:tavLst>
                                        <p:tav tm="0">
                                          <p:val>
                                            <p:fltVal val="0"/>
                                          </p:val>
                                        </p:tav>
                                        <p:tav tm="100000">
                                          <p:val>
                                            <p:strVal val="#ppt_w"/>
                                          </p:val>
                                        </p:tav>
                                      </p:tavLst>
                                    </p:anim>
                                    <p:anim calcmode="lin" valueType="num">
                                      <p:cBhvr>
                                        <p:cTn id="58" dur="500" fill="hold"/>
                                        <p:tgtEl>
                                          <p:spTgt spid="81928"/>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8" fill="hold" nodeType="clickEffect">
                                  <p:stCondLst>
                                    <p:cond delay="0"/>
                                  </p:stCondLst>
                                  <p:childTnLst>
                                    <p:set>
                                      <p:cBhvr>
                                        <p:cTn id="62" dur="1" fill="hold">
                                          <p:stCondLst>
                                            <p:cond delay="0"/>
                                          </p:stCondLst>
                                        </p:cTn>
                                        <p:tgtEl>
                                          <p:spTgt spid="81946"/>
                                        </p:tgtEl>
                                        <p:attrNameLst>
                                          <p:attrName>style.visibility</p:attrName>
                                        </p:attrNameLst>
                                      </p:cBhvr>
                                      <p:to>
                                        <p:strVal val="visible"/>
                                      </p:to>
                                    </p:set>
                                    <p:anim calcmode="lin" valueType="num">
                                      <p:cBhvr>
                                        <p:cTn id="63" dur="500" fill="hold"/>
                                        <p:tgtEl>
                                          <p:spTgt spid="81946"/>
                                        </p:tgtEl>
                                        <p:attrNameLst>
                                          <p:attrName>ppt_x</p:attrName>
                                        </p:attrNameLst>
                                      </p:cBhvr>
                                      <p:tavLst>
                                        <p:tav tm="0">
                                          <p:val>
                                            <p:strVal val="#ppt_x-#ppt_w/2"/>
                                          </p:val>
                                        </p:tav>
                                        <p:tav tm="100000">
                                          <p:val>
                                            <p:strVal val="#ppt_x"/>
                                          </p:val>
                                        </p:tav>
                                      </p:tavLst>
                                    </p:anim>
                                    <p:anim calcmode="lin" valueType="num">
                                      <p:cBhvr>
                                        <p:cTn id="64" dur="500" fill="hold"/>
                                        <p:tgtEl>
                                          <p:spTgt spid="81946"/>
                                        </p:tgtEl>
                                        <p:attrNameLst>
                                          <p:attrName>ppt_y</p:attrName>
                                        </p:attrNameLst>
                                      </p:cBhvr>
                                      <p:tavLst>
                                        <p:tav tm="0">
                                          <p:val>
                                            <p:strVal val="#ppt_y"/>
                                          </p:val>
                                        </p:tav>
                                        <p:tav tm="100000">
                                          <p:val>
                                            <p:strVal val="#ppt_y"/>
                                          </p:val>
                                        </p:tav>
                                      </p:tavLst>
                                    </p:anim>
                                    <p:anim calcmode="lin" valueType="num">
                                      <p:cBhvr>
                                        <p:cTn id="65" dur="500" fill="hold"/>
                                        <p:tgtEl>
                                          <p:spTgt spid="81946"/>
                                        </p:tgtEl>
                                        <p:attrNameLst>
                                          <p:attrName>ppt_w</p:attrName>
                                        </p:attrNameLst>
                                      </p:cBhvr>
                                      <p:tavLst>
                                        <p:tav tm="0">
                                          <p:val>
                                            <p:fltVal val="0"/>
                                          </p:val>
                                        </p:tav>
                                        <p:tav tm="100000">
                                          <p:val>
                                            <p:strVal val="#ppt_w"/>
                                          </p:val>
                                        </p:tav>
                                      </p:tavLst>
                                    </p:anim>
                                    <p:anim calcmode="lin" valueType="num">
                                      <p:cBhvr>
                                        <p:cTn id="66" dur="500" fill="hold"/>
                                        <p:tgtEl>
                                          <p:spTgt spid="8194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0C9072-708F-409D-93BB-29170517F8BB}"/>
              </a:ext>
            </a:extLst>
          </p:cNvPr>
          <p:cNvSpPr/>
          <p:nvPr/>
        </p:nvSpPr>
        <p:spPr>
          <a:xfrm>
            <a:off x="490225" y="835928"/>
            <a:ext cx="1731564" cy="461665"/>
          </a:xfrm>
          <a:prstGeom prst="rect">
            <a:avLst/>
          </a:prstGeom>
        </p:spPr>
        <p:txBody>
          <a:bodyPr wrap="none">
            <a:spAutoFit/>
          </a:bodyPr>
          <a:lstStyle/>
          <a:p>
            <a:pPr eaLnBrk="1" fontAlgn="auto" hangingPunct="1">
              <a:spcBef>
                <a:spcPts val="600"/>
              </a:spcBef>
              <a:spcAft>
                <a:spcPts val="0"/>
              </a:spcAft>
            </a:pPr>
            <a:r>
              <a:rPr kumimoji="0" lang="zh-CN" altLang="en-US" b="1" dirty="0">
                <a:solidFill>
                  <a:schemeClr val="accent2"/>
                </a:solidFill>
                <a:latin typeface="+mn-lt"/>
                <a:ea typeface="+mn-ea"/>
                <a:cs typeface="Times New Roman" panose="02020603050405020304" pitchFamily="18" charset="0"/>
              </a:rPr>
              <a:t>知识点结构</a:t>
            </a:r>
          </a:p>
        </p:txBody>
      </p:sp>
      <p:pic>
        <p:nvPicPr>
          <p:cNvPr id="62" name="图片 61"/>
          <p:cNvPicPr>
            <a:picLocks noChangeAspect="1"/>
          </p:cNvPicPr>
          <p:nvPr/>
        </p:nvPicPr>
        <p:blipFill>
          <a:blip r:embed="rId2"/>
          <a:stretch>
            <a:fillRect/>
          </a:stretch>
        </p:blipFill>
        <p:spPr>
          <a:xfrm>
            <a:off x="179512" y="1556792"/>
            <a:ext cx="8620031" cy="4409917"/>
          </a:xfrm>
          <a:prstGeom prst="rect">
            <a:avLst/>
          </a:prstGeom>
        </p:spPr>
      </p:pic>
    </p:spTree>
    <p:extLst>
      <p:ext uri="{BB962C8B-B14F-4D97-AF65-F5344CB8AC3E}">
        <p14:creationId xmlns:p14="http://schemas.microsoft.com/office/powerpoint/2010/main" val="3409617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D34DEB55-728C-47CA-AF01-DA7A08217C93}"/>
              </a:ext>
            </a:extLst>
          </p:cNvPr>
          <p:cNvSpPr txBox="1">
            <a:spLocks noChangeArrowheads="1"/>
          </p:cNvSpPr>
          <p:nvPr/>
        </p:nvSpPr>
        <p:spPr bwMode="auto">
          <a:xfrm>
            <a:off x="369418" y="692696"/>
            <a:ext cx="84051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 </a:t>
            </a:r>
            <a:r>
              <a:rPr lang="zh-CN" altLang="en-US" b="1" dirty="0"/>
              <a:t>深度为</a:t>
            </a:r>
            <a:r>
              <a:rPr lang="en-US" altLang="zh-CN" b="1" dirty="0"/>
              <a:t>k</a:t>
            </a:r>
            <a:r>
              <a:rPr lang="zh-CN" altLang="en-US" b="1" dirty="0"/>
              <a:t>且有</a:t>
            </a:r>
            <a:r>
              <a:rPr lang="en-US" altLang="zh-CN" b="1" dirty="0"/>
              <a:t>2</a:t>
            </a:r>
            <a:r>
              <a:rPr lang="en-US" altLang="zh-CN" b="1" baseline="30000" dirty="0"/>
              <a:t>k </a:t>
            </a:r>
            <a:r>
              <a:rPr lang="zh-CN" altLang="en-US" b="1" dirty="0"/>
              <a:t>－</a:t>
            </a:r>
            <a:r>
              <a:rPr lang="en-US" altLang="zh-CN" b="1" dirty="0"/>
              <a:t>1</a:t>
            </a:r>
            <a:r>
              <a:rPr lang="zh-CN" altLang="en-US" b="1" dirty="0"/>
              <a:t>个结点的二叉树称为</a:t>
            </a:r>
            <a:r>
              <a:rPr lang="zh-CN" altLang="en-US" b="1" dirty="0">
                <a:solidFill>
                  <a:srgbClr val="FF0000"/>
                </a:solidFill>
              </a:rPr>
              <a:t>满二叉树</a:t>
            </a:r>
            <a:r>
              <a:rPr lang="zh-CN" altLang="en-US" b="1" dirty="0"/>
              <a:t>。</a:t>
            </a:r>
          </a:p>
        </p:txBody>
      </p:sp>
      <p:sp>
        <p:nvSpPr>
          <p:cNvPr id="3" name="Text Box 8">
            <a:extLst>
              <a:ext uri="{FF2B5EF4-FFF2-40B4-BE49-F238E27FC236}">
                <a16:creationId xmlns:a16="http://schemas.microsoft.com/office/drawing/2014/main" id="{3DBB2ABD-4E8C-4897-BF4F-963DB184B6FD}"/>
              </a:ext>
            </a:extLst>
          </p:cNvPr>
          <p:cNvSpPr txBox="1">
            <a:spLocks noChangeArrowheads="1"/>
          </p:cNvSpPr>
          <p:nvPr/>
        </p:nvSpPr>
        <p:spPr bwMode="auto">
          <a:xfrm>
            <a:off x="345281" y="3017837"/>
            <a:ext cx="84534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rPr>
              <a:t>层序编号</a:t>
            </a:r>
            <a:r>
              <a:rPr lang="zh-CN" altLang="en-US" b="1"/>
              <a:t>：对满二叉树的结点进行连续编号。从根结点开始，</a:t>
            </a:r>
          </a:p>
          <a:p>
            <a:pPr eaLnBrk="1" hangingPunct="1"/>
            <a:r>
              <a:rPr lang="zh-CN" altLang="en-US" b="1"/>
              <a:t>                     从上而下，自左至右。</a:t>
            </a:r>
          </a:p>
        </p:txBody>
      </p:sp>
      <p:sp>
        <p:nvSpPr>
          <p:cNvPr id="4" name="Text Box 9">
            <a:extLst>
              <a:ext uri="{FF2B5EF4-FFF2-40B4-BE49-F238E27FC236}">
                <a16:creationId xmlns:a16="http://schemas.microsoft.com/office/drawing/2014/main" id="{A6A47849-9175-437F-9405-618854600C46}"/>
              </a:ext>
            </a:extLst>
          </p:cNvPr>
          <p:cNvSpPr txBox="1">
            <a:spLocks noChangeArrowheads="1"/>
          </p:cNvSpPr>
          <p:nvPr/>
        </p:nvSpPr>
        <p:spPr bwMode="auto">
          <a:xfrm>
            <a:off x="345281" y="3721098"/>
            <a:ext cx="8616826" cy="138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 </a:t>
            </a:r>
            <a:r>
              <a:rPr lang="zh-CN" altLang="en-US" b="1" dirty="0"/>
              <a:t>深度为 </a:t>
            </a:r>
            <a:r>
              <a:rPr lang="en-US" altLang="zh-CN" b="1" dirty="0"/>
              <a:t>k </a:t>
            </a:r>
            <a:r>
              <a:rPr lang="zh-CN" altLang="en-US" b="1" dirty="0"/>
              <a:t>的，有</a:t>
            </a:r>
            <a:r>
              <a:rPr lang="en-US" altLang="zh-CN" b="1" dirty="0"/>
              <a:t>n</a:t>
            </a:r>
            <a:r>
              <a:rPr lang="zh-CN" altLang="en-US" b="1" dirty="0"/>
              <a:t>个结点的二叉树，当且仅当其每个结点都与深度为 </a:t>
            </a:r>
            <a:r>
              <a:rPr lang="en-US" altLang="zh-CN" b="1" dirty="0"/>
              <a:t>k </a:t>
            </a:r>
            <a:r>
              <a:rPr lang="zh-CN" altLang="en-US" b="1" dirty="0"/>
              <a:t>的满二叉树中编号从 </a:t>
            </a:r>
            <a:r>
              <a:rPr lang="en-US" altLang="zh-CN" b="1" dirty="0"/>
              <a:t>1 </a:t>
            </a:r>
            <a:r>
              <a:rPr lang="zh-CN" altLang="en-US" b="1" dirty="0"/>
              <a:t>至 </a:t>
            </a:r>
            <a:r>
              <a:rPr lang="en-US" altLang="zh-CN" b="1" dirty="0"/>
              <a:t>n </a:t>
            </a:r>
            <a:r>
              <a:rPr lang="zh-CN" altLang="en-US" b="1" dirty="0"/>
              <a:t>的结点一一对应，称之为</a:t>
            </a:r>
            <a:r>
              <a:rPr lang="zh-CN" altLang="en-US" b="1" dirty="0">
                <a:solidFill>
                  <a:srgbClr val="FF0000"/>
                </a:solidFill>
              </a:rPr>
              <a:t>完全二叉树</a:t>
            </a:r>
            <a:r>
              <a:rPr lang="zh-CN" altLang="en-US" b="1" dirty="0"/>
              <a:t>。</a:t>
            </a:r>
          </a:p>
        </p:txBody>
      </p:sp>
    </p:spTree>
    <p:extLst>
      <p:ext uri="{BB962C8B-B14F-4D97-AF65-F5344CB8AC3E}">
        <p14:creationId xmlns:p14="http://schemas.microsoft.com/office/powerpoint/2010/main" val="103732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12">
            <a:extLst>
              <a:ext uri="{FF2B5EF4-FFF2-40B4-BE49-F238E27FC236}">
                <a16:creationId xmlns:a16="http://schemas.microsoft.com/office/drawing/2014/main" id="{ECA43AF1-47BE-4BBC-BBDB-F7D504A8C250}"/>
              </a:ext>
            </a:extLst>
          </p:cNvPr>
          <p:cNvSpPr txBox="1">
            <a:spLocks noChangeArrowheads="1"/>
          </p:cNvSpPr>
          <p:nvPr/>
        </p:nvSpPr>
        <p:spPr bwMode="auto">
          <a:xfrm>
            <a:off x="147664" y="3034311"/>
            <a:ext cx="8848672" cy="157184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性质</a:t>
            </a:r>
            <a:r>
              <a:rPr lang="en-US" altLang="zh-CN" b="1" dirty="0">
                <a:solidFill>
                  <a:srgbClr val="0000CC"/>
                </a:solidFill>
              </a:rPr>
              <a:t>5</a:t>
            </a:r>
            <a:r>
              <a:rPr lang="en-US" altLang="zh-CN" b="1" dirty="0"/>
              <a:t>  </a:t>
            </a:r>
            <a:r>
              <a:rPr lang="zh-CN" altLang="en-US" b="1" dirty="0"/>
              <a:t>如果对一棵有 </a:t>
            </a:r>
            <a:r>
              <a:rPr lang="en-US" altLang="zh-CN" b="1" dirty="0"/>
              <a:t>n </a:t>
            </a:r>
            <a:r>
              <a:rPr lang="zh-CN" altLang="en-US" b="1" dirty="0"/>
              <a:t>个结点的完全二叉树的结点按层序编号，则对任一结点 </a:t>
            </a:r>
            <a:r>
              <a:rPr lang="en-US" altLang="zh-CN" b="1" dirty="0" err="1"/>
              <a:t>i</a:t>
            </a:r>
            <a:r>
              <a:rPr lang="en-US" altLang="zh-CN" b="1" dirty="0"/>
              <a:t> </a:t>
            </a:r>
            <a:r>
              <a:rPr lang="zh-CN" altLang="en-US" b="1" dirty="0"/>
              <a:t>有：</a:t>
            </a:r>
          </a:p>
          <a:p>
            <a:pPr eaLnBrk="1" hangingPunct="1"/>
            <a:r>
              <a:rPr lang="zh-CN" altLang="en-US" b="1" dirty="0"/>
              <a:t> ⑴ 如果 </a:t>
            </a:r>
            <a:r>
              <a:rPr lang="en-US" altLang="zh-CN" b="1" dirty="0" err="1"/>
              <a:t>i</a:t>
            </a:r>
            <a:r>
              <a:rPr lang="en-US" altLang="zh-CN" b="1" dirty="0"/>
              <a:t> = 1</a:t>
            </a:r>
            <a:r>
              <a:rPr lang="zh-CN" altLang="en-US" b="1" dirty="0"/>
              <a:t>，则结点  </a:t>
            </a:r>
            <a:r>
              <a:rPr lang="en-US" altLang="zh-CN" b="1" dirty="0" err="1"/>
              <a:t>i</a:t>
            </a:r>
            <a:r>
              <a:rPr lang="en-US" altLang="zh-CN" b="1" dirty="0"/>
              <a:t>  </a:t>
            </a:r>
            <a:r>
              <a:rPr lang="zh-CN" altLang="en-US" b="1" dirty="0"/>
              <a:t>是二叉树的根，无双亲；如果 </a:t>
            </a:r>
            <a:r>
              <a:rPr lang="en-US" altLang="zh-CN" b="1" dirty="0" err="1"/>
              <a:t>i</a:t>
            </a:r>
            <a:r>
              <a:rPr lang="en-US" altLang="zh-CN" b="1" dirty="0"/>
              <a:t> </a:t>
            </a:r>
            <a:r>
              <a:rPr lang="zh-CN" altLang="en-US" sz="1800" b="1" dirty="0"/>
              <a:t>＞ </a:t>
            </a:r>
            <a:r>
              <a:rPr lang="en-US" altLang="zh-CN" sz="1800" b="1" dirty="0"/>
              <a:t>1 </a:t>
            </a:r>
            <a:r>
              <a:rPr lang="zh-CN" altLang="en-US" b="1" dirty="0"/>
              <a:t>，则其双亲结点是 </a:t>
            </a:r>
            <a:r>
              <a:rPr lang="en-US" altLang="zh-CN" b="1" baseline="-25000" dirty="0"/>
              <a:t>└</a:t>
            </a:r>
            <a:r>
              <a:rPr lang="zh-CN" altLang="en-US" b="1" dirty="0"/>
              <a:t> </a:t>
            </a:r>
            <a:r>
              <a:rPr lang="en-US" altLang="zh-CN" b="1" dirty="0" err="1"/>
              <a:t>i</a:t>
            </a:r>
            <a:r>
              <a:rPr lang="en-US" altLang="zh-CN" b="1" dirty="0"/>
              <a:t> / 2 </a:t>
            </a:r>
            <a:r>
              <a:rPr lang="en-US" altLang="zh-CN" b="1" baseline="-25000" dirty="0"/>
              <a:t>┘</a:t>
            </a:r>
            <a:r>
              <a:rPr lang="en-US" altLang="zh-CN" b="1" dirty="0"/>
              <a:t> </a:t>
            </a:r>
            <a:r>
              <a:rPr lang="zh-CN" altLang="en-US" b="1" dirty="0"/>
              <a:t>；</a:t>
            </a:r>
          </a:p>
        </p:txBody>
      </p:sp>
      <p:pic>
        <p:nvPicPr>
          <p:cNvPr id="2" name="图片 1"/>
          <p:cNvPicPr>
            <a:picLocks noChangeAspect="1"/>
          </p:cNvPicPr>
          <p:nvPr/>
        </p:nvPicPr>
        <p:blipFill>
          <a:blip r:embed="rId3"/>
          <a:stretch>
            <a:fillRect/>
          </a:stretch>
        </p:blipFill>
        <p:spPr>
          <a:xfrm>
            <a:off x="5220072" y="4437112"/>
            <a:ext cx="3704261" cy="1888448"/>
          </a:xfrm>
          <a:prstGeom prst="rect">
            <a:avLst/>
          </a:prstGeom>
        </p:spPr>
      </p:pic>
      <p:pic>
        <p:nvPicPr>
          <p:cNvPr id="9" name="图片 8">
            <a:extLst>
              <a:ext uri="{FF2B5EF4-FFF2-40B4-BE49-F238E27FC236}">
                <a16:creationId xmlns:a16="http://schemas.microsoft.com/office/drawing/2014/main" id="{83958A04-D71B-41FD-A318-F251F9E994FF}"/>
              </a:ext>
            </a:extLst>
          </p:cNvPr>
          <p:cNvPicPr>
            <a:picLocks noChangeAspect="1"/>
          </p:cNvPicPr>
          <p:nvPr/>
        </p:nvPicPr>
        <p:blipFill>
          <a:blip r:embed="rId4"/>
          <a:stretch>
            <a:fillRect/>
          </a:stretch>
        </p:blipFill>
        <p:spPr>
          <a:xfrm>
            <a:off x="799504" y="1573917"/>
            <a:ext cx="7219950" cy="1066800"/>
          </a:xfrm>
          <a:prstGeom prst="rect">
            <a:avLst/>
          </a:prstGeom>
        </p:spPr>
      </p:pic>
      <p:sp>
        <p:nvSpPr>
          <p:cNvPr id="10" name="Text Box 3">
            <a:extLst>
              <a:ext uri="{FF2B5EF4-FFF2-40B4-BE49-F238E27FC236}">
                <a16:creationId xmlns:a16="http://schemas.microsoft.com/office/drawing/2014/main" id="{65622A97-1A55-4B9A-9841-46D448E4584B}"/>
              </a:ext>
            </a:extLst>
          </p:cNvPr>
          <p:cNvSpPr txBox="1">
            <a:spLocks noChangeArrowheads="1"/>
          </p:cNvSpPr>
          <p:nvPr/>
        </p:nvSpPr>
        <p:spPr bwMode="auto">
          <a:xfrm>
            <a:off x="263181" y="458619"/>
            <a:ext cx="283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二叉树的性质</a:t>
            </a:r>
            <a:r>
              <a:rPr lang="en-US" altLang="zh-CN" b="1" dirty="0">
                <a:solidFill>
                  <a:srgbClr val="0000CC"/>
                </a:solidFill>
              </a:rPr>
              <a:t>(</a:t>
            </a:r>
            <a:r>
              <a:rPr lang="zh-CN" altLang="en-US" b="1" dirty="0">
                <a:solidFill>
                  <a:srgbClr val="0000CC"/>
                </a:solidFill>
              </a:rPr>
              <a:t>续</a:t>
            </a:r>
            <a:r>
              <a:rPr lang="en-US" altLang="zh-CN" b="1" dirty="0">
                <a:solidFill>
                  <a:srgbClr val="0000CC"/>
                </a:solidFill>
              </a:rPr>
              <a:t>)</a:t>
            </a:r>
            <a:r>
              <a:rPr lang="zh-CN" altLang="en-US" b="1" dirty="0">
                <a:solidFill>
                  <a:srgbClr val="0000CC"/>
                </a:solidFill>
              </a:rPr>
              <a:t>：</a:t>
            </a:r>
          </a:p>
        </p:txBody>
      </p:sp>
      <p:sp>
        <p:nvSpPr>
          <p:cNvPr id="11" name="Text Box 4">
            <a:extLst>
              <a:ext uri="{FF2B5EF4-FFF2-40B4-BE49-F238E27FC236}">
                <a16:creationId xmlns:a16="http://schemas.microsoft.com/office/drawing/2014/main" id="{13553E6D-BFC2-4497-AE04-C1FA1F725752}"/>
              </a:ext>
            </a:extLst>
          </p:cNvPr>
          <p:cNvSpPr txBox="1">
            <a:spLocks noChangeArrowheads="1"/>
          </p:cNvSpPr>
          <p:nvPr/>
        </p:nvSpPr>
        <p:spPr bwMode="auto">
          <a:xfrm>
            <a:off x="385961" y="991819"/>
            <a:ext cx="8047037" cy="4635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性质</a:t>
            </a:r>
            <a:r>
              <a:rPr lang="en-US" altLang="zh-CN" b="1" dirty="0">
                <a:solidFill>
                  <a:srgbClr val="0000CC"/>
                </a:solidFill>
              </a:rPr>
              <a:t>4</a:t>
            </a:r>
            <a:r>
              <a:rPr lang="en-US" altLang="zh-CN" b="1" dirty="0"/>
              <a:t>  </a:t>
            </a:r>
            <a:r>
              <a:rPr lang="zh-CN" altLang="en-US" b="1" dirty="0"/>
              <a:t>具有 </a:t>
            </a:r>
            <a:r>
              <a:rPr lang="en-US" altLang="zh-CN" b="1" dirty="0"/>
              <a:t>n </a:t>
            </a:r>
            <a:r>
              <a:rPr lang="zh-CN" altLang="en-US" b="1" dirty="0"/>
              <a:t>个结点的完全二叉树的深度为 </a:t>
            </a:r>
            <a:r>
              <a:rPr lang="en-US" altLang="zh-CN" b="1" baseline="-25000" dirty="0"/>
              <a:t>└</a:t>
            </a:r>
            <a:r>
              <a:rPr lang="zh-CN" altLang="en-US" b="1" dirty="0"/>
              <a:t> </a:t>
            </a:r>
            <a:r>
              <a:rPr lang="en-US" altLang="zh-CN" b="1" dirty="0"/>
              <a:t>log</a:t>
            </a:r>
            <a:r>
              <a:rPr lang="en-US" altLang="zh-CN" b="1" baseline="-25000" dirty="0"/>
              <a:t>2</a:t>
            </a:r>
            <a:r>
              <a:rPr lang="en-US" altLang="zh-CN" b="1" dirty="0"/>
              <a:t>n</a:t>
            </a:r>
            <a:r>
              <a:rPr lang="en-US" altLang="zh-CN" b="1" baseline="-25000" dirty="0"/>
              <a:t>┘</a:t>
            </a:r>
            <a:r>
              <a:rPr lang="en-US" altLang="zh-CN" b="1" dirty="0"/>
              <a:t>+ 1</a:t>
            </a:r>
            <a:r>
              <a:rPr lang="zh-CN" altLang="en-US" b="1" dirty="0"/>
              <a:t>。</a:t>
            </a:r>
          </a:p>
        </p:txBody>
      </p:sp>
      <p:sp>
        <p:nvSpPr>
          <p:cNvPr id="3" name="矩形 2">
            <a:extLst>
              <a:ext uri="{FF2B5EF4-FFF2-40B4-BE49-F238E27FC236}">
                <a16:creationId xmlns:a16="http://schemas.microsoft.com/office/drawing/2014/main" id="{0B5270E7-2D65-4518-9FB5-6C5531E12B41}"/>
              </a:ext>
            </a:extLst>
          </p:cNvPr>
          <p:cNvSpPr/>
          <p:nvPr/>
        </p:nvSpPr>
        <p:spPr>
          <a:xfrm>
            <a:off x="144016" y="4606153"/>
            <a:ext cx="5076056" cy="1938992"/>
          </a:xfrm>
          <a:prstGeom prst="rect">
            <a:avLst/>
          </a:prstGeom>
          <a:ln>
            <a:solidFill>
              <a:schemeClr val="accent1"/>
            </a:solidFill>
          </a:ln>
        </p:spPr>
        <p:txBody>
          <a:bodyPr wrap="square">
            <a:spAutoFit/>
          </a:bodyPr>
          <a:lstStyle/>
          <a:p>
            <a:pPr eaLnBrk="1" hangingPunct="1"/>
            <a:r>
              <a:rPr lang="zh-CN" altLang="en-US" b="1" dirty="0"/>
              <a:t>⑵ 如果 </a:t>
            </a:r>
            <a:r>
              <a:rPr lang="en-US" altLang="zh-CN" b="1" dirty="0"/>
              <a:t>2 </a:t>
            </a:r>
            <a:r>
              <a:rPr lang="en-US" altLang="zh-CN" b="1" dirty="0" err="1"/>
              <a:t>i</a:t>
            </a:r>
            <a:r>
              <a:rPr lang="en-US" altLang="zh-CN" b="1" dirty="0"/>
              <a:t> </a:t>
            </a:r>
            <a:r>
              <a:rPr lang="zh-CN" altLang="en-US" sz="1800" b="1" dirty="0"/>
              <a:t>＞</a:t>
            </a:r>
            <a:r>
              <a:rPr lang="zh-CN" altLang="en-US" b="1" dirty="0"/>
              <a:t> </a:t>
            </a:r>
            <a:r>
              <a:rPr lang="en-US" altLang="zh-CN" b="1" dirty="0"/>
              <a:t>n</a:t>
            </a:r>
            <a:r>
              <a:rPr lang="zh-CN" altLang="en-US" b="1" dirty="0"/>
              <a:t>，则结点  </a:t>
            </a:r>
            <a:r>
              <a:rPr lang="en-US" altLang="zh-CN" b="1" dirty="0" err="1"/>
              <a:t>i</a:t>
            </a:r>
            <a:r>
              <a:rPr lang="en-US" altLang="zh-CN" b="1" dirty="0"/>
              <a:t>  </a:t>
            </a:r>
            <a:r>
              <a:rPr lang="zh-CN" altLang="en-US" b="1" dirty="0"/>
              <a:t>无左孩子结点，否则其左孩子结点是 </a:t>
            </a:r>
            <a:r>
              <a:rPr lang="en-US" altLang="zh-CN" b="1" dirty="0"/>
              <a:t>2 </a:t>
            </a:r>
            <a:r>
              <a:rPr lang="en-US" altLang="zh-CN" b="1" dirty="0" err="1"/>
              <a:t>i</a:t>
            </a:r>
            <a:r>
              <a:rPr lang="en-US" altLang="zh-CN" b="1" dirty="0"/>
              <a:t>  </a:t>
            </a:r>
            <a:r>
              <a:rPr lang="zh-CN" altLang="en-US" b="1" dirty="0"/>
              <a:t>；</a:t>
            </a:r>
          </a:p>
          <a:p>
            <a:pPr eaLnBrk="1" hangingPunct="1"/>
            <a:r>
              <a:rPr lang="zh-CN" altLang="en-US" b="1" dirty="0"/>
              <a:t>⑶ 如果 </a:t>
            </a:r>
            <a:r>
              <a:rPr lang="en-US" altLang="zh-CN" b="1" dirty="0"/>
              <a:t>2 </a:t>
            </a:r>
            <a:r>
              <a:rPr lang="en-US" altLang="zh-CN" b="1" dirty="0" err="1"/>
              <a:t>i</a:t>
            </a:r>
            <a:r>
              <a:rPr lang="en-US" altLang="zh-CN" b="1" dirty="0"/>
              <a:t> + 1 </a:t>
            </a:r>
            <a:r>
              <a:rPr lang="zh-CN" altLang="en-US" sz="1800" b="1" dirty="0"/>
              <a:t>＞</a:t>
            </a:r>
            <a:r>
              <a:rPr lang="zh-CN" altLang="en-US" b="1" dirty="0"/>
              <a:t> </a:t>
            </a:r>
            <a:r>
              <a:rPr lang="en-US" altLang="zh-CN" b="1" dirty="0"/>
              <a:t>n</a:t>
            </a:r>
            <a:r>
              <a:rPr lang="zh-CN" altLang="en-US" b="1" dirty="0"/>
              <a:t>，则结点  </a:t>
            </a:r>
            <a:r>
              <a:rPr lang="en-US" altLang="zh-CN" b="1" dirty="0" err="1"/>
              <a:t>i</a:t>
            </a:r>
            <a:r>
              <a:rPr lang="en-US" altLang="zh-CN" b="1" dirty="0"/>
              <a:t>  </a:t>
            </a:r>
            <a:r>
              <a:rPr lang="zh-CN" altLang="en-US" b="1" dirty="0"/>
              <a:t>无右孩子结点，否则其右孩子结点是 </a:t>
            </a:r>
            <a:r>
              <a:rPr lang="en-US" altLang="zh-CN" b="1" dirty="0"/>
              <a:t>2 </a:t>
            </a:r>
            <a:r>
              <a:rPr lang="en-US" altLang="zh-CN" b="1" dirty="0" err="1"/>
              <a:t>i</a:t>
            </a:r>
            <a:r>
              <a:rPr lang="en-US" altLang="zh-CN" b="1" dirty="0"/>
              <a:t> + 1</a:t>
            </a:r>
            <a:r>
              <a:rPr lang="zh-CN" altLang="en-US" b="1" dirty="0"/>
              <a:t>。</a:t>
            </a:r>
          </a:p>
        </p:txBody>
      </p:sp>
    </p:spTree>
    <p:extLst>
      <p:ext uri="{BB962C8B-B14F-4D97-AF65-F5344CB8AC3E}">
        <p14:creationId xmlns:p14="http://schemas.microsoft.com/office/powerpoint/2010/main" val="22790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3"/>
                                        </p:tgtEl>
                                        <p:attrNameLst>
                                          <p:attrName>style.visibility</p:attrName>
                                        </p:attrNameLst>
                                      </p:cBhvr>
                                      <p:to>
                                        <p:strVal val="visible"/>
                                      </p:to>
                                    </p:set>
                                    <p:animEffect transition="in" filter="fade">
                                      <p:cBhvr>
                                        <p:cTn id="17" dur="500"/>
                                        <p:tgtEl>
                                          <p:spTgt spid="225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11"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0FFA8993-29F5-4127-9C71-F07BD988F084}"/>
              </a:ext>
            </a:extLst>
          </p:cNvPr>
          <p:cNvSpPr txBox="1">
            <a:spLocks noChangeArrowheads="1"/>
          </p:cNvSpPr>
          <p:nvPr/>
        </p:nvSpPr>
        <p:spPr bwMode="auto">
          <a:xfrm>
            <a:off x="323850" y="754706"/>
            <a:ext cx="250130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3</a:t>
            </a:r>
            <a:r>
              <a:rPr lang="zh-CN" altLang="en-US" b="1" dirty="0">
                <a:solidFill>
                  <a:srgbClr val="0000CC"/>
                </a:solidFill>
              </a:rPr>
              <a:t>、二叉树的遍历</a:t>
            </a:r>
          </a:p>
        </p:txBody>
      </p:sp>
      <p:grpSp>
        <p:nvGrpSpPr>
          <p:cNvPr id="24579" name="Group 4">
            <a:extLst>
              <a:ext uri="{FF2B5EF4-FFF2-40B4-BE49-F238E27FC236}">
                <a16:creationId xmlns:a16="http://schemas.microsoft.com/office/drawing/2014/main" id="{09091C3B-F8D2-452D-A4D0-7C7EC84F1A35}"/>
              </a:ext>
            </a:extLst>
          </p:cNvPr>
          <p:cNvGrpSpPr>
            <a:grpSpLocks/>
          </p:cNvGrpSpPr>
          <p:nvPr/>
        </p:nvGrpSpPr>
        <p:grpSpPr bwMode="auto">
          <a:xfrm>
            <a:off x="6450013" y="1217637"/>
            <a:ext cx="1446212" cy="1473200"/>
            <a:chOff x="2832" y="512"/>
            <a:chExt cx="911" cy="928"/>
          </a:xfrm>
        </p:grpSpPr>
        <p:sp>
          <p:nvSpPr>
            <p:cNvPr id="24588" name="Oval 5">
              <a:extLst>
                <a:ext uri="{FF2B5EF4-FFF2-40B4-BE49-F238E27FC236}">
                  <a16:creationId xmlns:a16="http://schemas.microsoft.com/office/drawing/2014/main" id="{4FEE38F9-83E4-4DE8-9C12-9641BDF934F9}"/>
                </a:ext>
              </a:extLst>
            </p:cNvPr>
            <p:cNvSpPr>
              <a:spLocks noChangeArrowheads="1"/>
            </p:cNvSpPr>
            <p:nvPr/>
          </p:nvSpPr>
          <p:spPr bwMode="auto">
            <a:xfrm>
              <a:off x="3121" y="512"/>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D</a:t>
              </a:r>
            </a:p>
          </p:txBody>
        </p:sp>
        <p:sp>
          <p:nvSpPr>
            <p:cNvPr id="24589" name="Oval 6">
              <a:extLst>
                <a:ext uri="{FF2B5EF4-FFF2-40B4-BE49-F238E27FC236}">
                  <a16:creationId xmlns:a16="http://schemas.microsoft.com/office/drawing/2014/main" id="{B0C62C74-6457-43D8-A8B2-B171EDCE21E2}"/>
                </a:ext>
              </a:extLst>
            </p:cNvPr>
            <p:cNvSpPr>
              <a:spLocks noChangeArrowheads="1"/>
            </p:cNvSpPr>
            <p:nvPr/>
          </p:nvSpPr>
          <p:spPr bwMode="auto">
            <a:xfrm>
              <a:off x="2832"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L</a:t>
              </a:r>
            </a:p>
          </p:txBody>
        </p:sp>
        <p:sp>
          <p:nvSpPr>
            <p:cNvPr id="24590" name="Oval 7">
              <a:extLst>
                <a:ext uri="{FF2B5EF4-FFF2-40B4-BE49-F238E27FC236}">
                  <a16:creationId xmlns:a16="http://schemas.microsoft.com/office/drawing/2014/main" id="{42EC505A-403E-4425-917D-9DD1520C4B6C}"/>
                </a:ext>
              </a:extLst>
            </p:cNvPr>
            <p:cNvSpPr>
              <a:spLocks noChangeArrowheads="1"/>
            </p:cNvSpPr>
            <p:nvPr/>
          </p:nvSpPr>
          <p:spPr bwMode="auto">
            <a:xfrm>
              <a:off x="3408"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t>R</a:t>
              </a:r>
            </a:p>
          </p:txBody>
        </p:sp>
        <p:sp>
          <p:nvSpPr>
            <p:cNvPr id="24591" name="Line 8">
              <a:extLst>
                <a:ext uri="{FF2B5EF4-FFF2-40B4-BE49-F238E27FC236}">
                  <a16:creationId xmlns:a16="http://schemas.microsoft.com/office/drawing/2014/main" id="{9A79F0DC-06A9-4795-8CD1-06D6EB33EC75}"/>
                </a:ext>
              </a:extLst>
            </p:cNvPr>
            <p:cNvSpPr>
              <a:spLocks noChangeShapeType="1"/>
            </p:cNvSpPr>
            <p:nvPr/>
          </p:nvSpPr>
          <p:spPr bwMode="auto">
            <a:xfrm flipH="1">
              <a:off x="3024"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4592" name="Line 9">
              <a:extLst>
                <a:ext uri="{FF2B5EF4-FFF2-40B4-BE49-F238E27FC236}">
                  <a16:creationId xmlns:a16="http://schemas.microsoft.com/office/drawing/2014/main" id="{DA434BEA-1993-48E7-92DA-5DF3328A2314}"/>
                </a:ext>
              </a:extLst>
            </p:cNvPr>
            <p:cNvSpPr>
              <a:spLocks noChangeShapeType="1"/>
            </p:cNvSpPr>
            <p:nvPr/>
          </p:nvSpPr>
          <p:spPr bwMode="auto">
            <a:xfrm>
              <a:off x="3312"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24580" name="Text Box 10">
            <a:extLst>
              <a:ext uri="{FF2B5EF4-FFF2-40B4-BE49-F238E27FC236}">
                <a16:creationId xmlns:a16="http://schemas.microsoft.com/office/drawing/2014/main" id="{B684E3C8-C962-43FE-B5CF-030475D0A7B4}"/>
              </a:ext>
            </a:extLst>
          </p:cNvPr>
          <p:cNvSpPr txBox="1">
            <a:spLocks noChangeArrowheads="1"/>
          </p:cNvSpPr>
          <p:nvPr/>
        </p:nvSpPr>
        <p:spPr bwMode="auto">
          <a:xfrm>
            <a:off x="323850" y="1395437"/>
            <a:ext cx="5743575" cy="153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dirty="0">
                <a:solidFill>
                  <a:schemeClr val="accent2"/>
                </a:solidFill>
              </a:rPr>
              <a:t>【</a:t>
            </a:r>
            <a:r>
              <a:rPr lang="zh-CN" altLang="en-US" b="1" dirty="0">
                <a:solidFill>
                  <a:schemeClr val="accent2"/>
                </a:solidFill>
              </a:rPr>
              <a:t>遍历</a:t>
            </a:r>
            <a:r>
              <a:rPr lang="en-US" altLang="zh-CN" b="1" dirty="0">
                <a:solidFill>
                  <a:schemeClr val="accent2"/>
                </a:solidFill>
              </a:rPr>
              <a:t>】</a:t>
            </a:r>
            <a:r>
              <a:rPr lang="zh-CN" altLang="en-US" b="1" dirty="0"/>
              <a:t>根据原则，按照一定的顺序访问二叉树中的每一个结点，使每个结点只能被访问一次。</a:t>
            </a:r>
          </a:p>
        </p:txBody>
      </p:sp>
      <p:sp>
        <p:nvSpPr>
          <p:cNvPr id="24581" name="Text Box 11">
            <a:extLst>
              <a:ext uri="{FF2B5EF4-FFF2-40B4-BE49-F238E27FC236}">
                <a16:creationId xmlns:a16="http://schemas.microsoft.com/office/drawing/2014/main" id="{9C35B3E8-41BB-4142-9490-5EDB23321997}"/>
              </a:ext>
            </a:extLst>
          </p:cNvPr>
          <p:cNvSpPr txBox="1">
            <a:spLocks noChangeArrowheads="1"/>
          </p:cNvSpPr>
          <p:nvPr/>
        </p:nvSpPr>
        <p:spPr bwMode="auto">
          <a:xfrm>
            <a:off x="414338" y="3113112"/>
            <a:ext cx="855821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         </a:t>
            </a:r>
            <a:r>
              <a:rPr lang="zh-CN" altLang="en-US" b="1"/>
              <a:t>根（</a:t>
            </a:r>
            <a:r>
              <a:rPr lang="en-US" altLang="zh-CN" b="1"/>
              <a:t>D</a:t>
            </a:r>
            <a:r>
              <a:rPr lang="zh-CN" altLang="en-US" b="1"/>
              <a:t>）、左孩子（</a:t>
            </a:r>
            <a:r>
              <a:rPr lang="en-US" altLang="zh-CN" b="1"/>
              <a:t>L</a:t>
            </a:r>
            <a:r>
              <a:rPr lang="zh-CN" altLang="en-US" b="1"/>
              <a:t>）和右孩子（</a:t>
            </a:r>
            <a:r>
              <a:rPr lang="en-US" altLang="zh-CN" b="1"/>
              <a:t>R</a:t>
            </a:r>
            <a:r>
              <a:rPr lang="zh-CN" altLang="en-US" b="1"/>
              <a:t>）三个结点可能出现</a:t>
            </a:r>
          </a:p>
          <a:p>
            <a:pPr eaLnBrk="1" hangingPunct="1"/>
            <a:r>
              <a:rPr lang="zh-CN" altLang="en-US" b="1"/>
              <a:t>的顺序有：</a:t>
            </a:r>
          </a:p>
          <a:p>
            <a:pPr eaLnBrk="1" hangingPunct="1"/>
            <a:r>
              <a:rPr lang="zh-CN" altLang="en-US" b="1"/>
              <a:t>        ①   </a:t>
            </a:r>
            <a:r>
              <a:rPr lang="en-US" altLang="zh-CN" b="1"/>
              <a:t>DLR                 ②   DRL</a:t>
            </a:r>
          </a:p>
          <a:p>
            <a:pPr eaLnBrk="1" hangingPunct="1"/>
            <a:r>
              <a:rPr lang="en-US" altLang="zh-CN" b="1"/>
              <a:t>        ③   LDR                 ④   LRD</a:t>
            </a:r>
          </a:p>
          <a:p>
            <a:pPr eaLnBrk="1" hangingPunct="1"/>
            <a:r>
              <a:rPr lang="en-US" altLang="zh-CN" b="1"/>
              <a:t>        ⑤   RLD                 ⑥   RDL</a:t>
            </a:r>
          </a:p>
        </p:txBody>
      </p:sp>
      <p:sp>
        <p:nvSpPr>
          <p:cNvPr id="24582" name="Text Box 12">
            <a:extLst>
              <a:ext uri="{FF2B5EF4-FFF2-40B4-BE49-F238E27FC236}">
                <a16:creationId xmlns:a16="http://schemas.microsoft.com/office/drawing/2014/main" id="{EE6A0605-57AF-4A75-BF5E-89072F22B3C7}"/>
              </a:ext>
            </a:extLst>
          </p:cNvPr>
          <p:cNvSpPr txBox="1">
            <a:spLocks noChangeArrowheads="1"/>
          </p:cNvSpPr>
          <p:nvPr/>
        </p:nvSpPr>
        <p:spPr bwMode="auto">
          <a:xfrm>
            <a:off x="5519738" y="3778275"/>
            <a:ext cx="3300734"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a:t>
            </a:r>
            <a:r>
              <a:rPr lang="zh-CN" altLang="en-US" b="1" dirty="0">
                <a:solidFill>
                  <a:srgbClr val="0000CC"/>
                </a:solidFill>
              </a:rPr>
              <a:t>原则</a:t>
            </a:r>
            <a:r>
              <a:rPr lang="en-US" altLang="zh-CN" b="1" dirty="0">
                <a:solidFill>
                  <a:srgbClr val="0000CC"/>
                </a:solidFill>
              </a:rPr>
              <a:t>】</a:t>
            </a:r>
            <a:r>
              <a:rPr lang="zh-CN" altLang="en-US" b="1" dirty="0"/>
              <a:t>左孩子结点一定要在右孩子结点之前被访问。</a:t>
            </a:r>
          </a:p>
        </p:txBody>
      </p:sp>
      <p:sp>
        <p:nvSpPr>
          <p:cNvPr id="24583" name="Text Box 13">
            <a:extLst>
              <a:ext uri="{FF2B5EF4-FFF2-40B4-BE49-F238E27FC236}">
                <a16:creationId xmlns:a16="http://schemas.microsoft.com/office/drawing/2014/main" id="{19255014-FD16-40A3-9BD5-F94D9F7D7860}"/>
              </a:ext>
            </a:extLst>
          </p:cNvPr>
          <p:cNvSpPr txBox="1">
            <a:spLocks noChangeArrowheads="1"/>
          </p:cNvSpPr>
          <p:nvPr/>
        </p:nvSpPr>
        <p:spPr bwMode="auto">
          <a:xfrm>
            <a:off x="461123" y="5224487"/>
            <a:ext cx="3857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要讨论的三种操作分别为：</a:t>
            </a:r>
          </a:p>
        </p:txBody>
      </p:sp>
      <p:sp>
        <p:nvSpPr>
          <p:cNvPr id="24584" name="Text Box 15">
            <a:extLst>
              <a:ext uri="{FF2B5EF4-FFF2-40B4-BE49-F238E27FC236}">
                <a16:creationId xmlns:a16="http://schemas.microsoft.com/office/drawing/2014/main" id="{2FB74FC0-9426-4530-930A-EBE7658B517E}"/>
              </a:ext>
            </a:extLst>
          </p:cNvPr>
          <p:cNvSpPr txBox="1">
            <a:spLocks noChangeArrowheads="1"/>
          </p:cNvSpPr>
          <p:nvPr/>
        </p:nvSpPr>
        <p:spPr bwMode="auto">
          <a:xfrm>
            <a:off x="490538" y="5780112"/>
            <a:ext cx="7932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①</a:t>
            </a:r>
            <a:r>
              <a:rPr lang="zh-CN" altLang="en-US" b="1"/>
              <a:t>先根顺序</a:t>
            </a:r>
            <a:r>
              <a:rPr lang="en-US" altLang="zh-CN" b="1"/>
              <a:t>DLR</a:t>
            </a:r>
            <a:r>
              <a:rPr lang="zh-CN" altLang="en-US" b="1"/>
              <a:t>，    ②中根顺序</a:t>
            </a:r>
            <a:r>
              <a:rPr lang="en-US" altLang="zh-CN" b="1"/>
              <a:t>LDR</a:t>
            </a:r>
            <a:r>
              <a:rPr lang="zh-CN" altLang="en-US" b="1"/>
              <a:t>，    ③后根顺序</a:t>
            </a:r>
            <a:r>
              <a:rPr lang="en-US" altLang="zh-CN" b="1"/>
              <a:t>LRD</a:t>
            </a:r>
          </a:p>
        </p:txBody>
      </p:sp>
      <p:sp>
        <p:nvSpPr>
          <p:cNvPr id="24585" name="Line 16">
            <a:extLst>
              <a:ext uri="{FF2B5EF4-FFF2-40B4-BE49-F238E27FC236}">
                <a16:creationId xmlns:a16="http://schemas.microsoft.com/office/drawing/2014/main" id="{5B5596A6-0EAF-479F-B72E-57645CA66346}"/>
              </a:ext>
            </a:extLst>
          </p:cNvPr>
          <p:cNvSpPr>
            <a:spLocks noChangeShapeType="1"/>
          </p:cNvSpPr>
          <p:nvPr/>
        </p:nvSpPr>
        <p:spPr bwMode="auto">
          <a:xfrm>
            <a:off x="4010025" y="4062437"/>
            <a:ext cx="68580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586" name="Line 17">
            <a:extLst>
              <a:ext uri="{FF2B5EF4-FFF2-40B4-BE49-F238E27FC236}">
                <a16:creationId xmlns:a16="http://schemas.microsoft.com/office/drawing/2014/main" id="{CB327332-2B72-4D0B-84C4-48B1B9DF5A0A}"/>
              </a:ext>
            </a:extLst>
          </p:cNvPr>
          <p:cNvSpPr>
            <a:spLocks noChangeShapeType="1"/>
          </p:cNvSpPr>
          <p:nvPr/>
        </p:nvSpPr>
        <p:spPr bwMode="auto">
          <a:xfrm>
            <a:off x="1571625" y="4824437"/>
            <a:ext cx="76200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587" name="Line 18">
            <a:extLst>
              <a:ext uri="{FF2B5EF4-FFF2-40B4-BE49-F238E27FC236}">
                <a16:creationId xmlns:a16="http://schemas.microsoft.com/office/drawing/2014/main" id="{DE2A7B82-493F-419D-9994-40F3E447FA97}"/>
              </a:ext>
            </a:extLst>
          </p:cNvPr>
          <p:cNvSpPr>
            <a:spLocks noChangeShapeType="1"/>
          </p:cNvSpPr>
          <p:nvPr/>
        </p:nvSpPr>
        <p:spPr bwMode="auto">
          <a:xfrm>
            <a:off x="4010025" y="4824437"/>
            <a:ext cx="68580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Tree>
    <p:extLst>
      <p:ext uri="{BB962C8B-B14F-4D97-AF65-F5344CB8AC3E}">
        <p14:creationId xmlns:p14="http://schemas.microsoft.com/office/powerpoint/2010/main" val="1978007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3">
            <a:extLst>
              <a:ext uri="{FF2B5EF4-FFF2-40B4-BE49-F238E27FC236}">
                <a16:creationId xmlns:a16="http://schemas.microsoft.com/office/drawing/2014/main" id="{6D2DD270-BB43-4754-8DC8-FF256512DA37}"/>
              </a:ext>
            </a:extLst>
          </p:cNvPr>
          <p:cNvSpPr txBox="1">
            <a:spLocks noChangeArrowheads="1"/>
          </p:cNvSpPr>
          <p:nvPr/>
        </p:nvSpPr>
        <p:spPr bwMode="auto">
          <a:xfrm>
            <a:off x="107950" y="1127919"/>
            <a:ext cx="4721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①</a:t>
            </a:r>
            <a:r>
              <a:rPr lang="zh-CN" altLang="en-US" b="1" dirty="0">
                <a:solidFill>
                  <a:srgbClr val="0000CC"/>
                </a:solidFill>
              </a:rPr>
              <a:t>先根顺序遍历二叉树：</a:t>
            </a:r>
          </a:p>
          <a:p>
            <a:pPr eaLnBrk="1" hangingPunct="1"/>
            <a:r>
              <a:rPr lang="zh-CN" altLang="en-US" b="1" dirty="0"/>
              <a:t>         若二叉树非空则：</a:t>
            </a:r>
          </a:p>
          <a:p>
            <a:pPr eaLnBrk="1" hangingPunct="1"/>
            <a:r>
              <a:rPr lang="zh-CN" altLang="en-US" b="1" dirty="0"/>
              <a:t>             </a:t>
            </a:r>
            <a:r>
              <a:rPr lang="en-US" altLang="zh-CN" b="1" dirty="0"/>
              <a:t>{    </a:t>
            </a:r>
            <a:r>
              <a:rPr lang="zh-CN" altLang="en-US" b="1" dirty="0">
                <a:solidFill>
                  <a:srgbClr val="FF0000"/>
                </a:solidFill>
              </a:rPr>
              <a:t>访问根结点；</a:t>
            </a:r>
          </a:p>
          <a:p>
            <a:pPr eaLnBrk="1" hangingPunct="1"/>
            <a:r>
              <a:rPr lang="zh-CN" altLang="en-US" b="1" dirty="0"/>
              <a:t>                   先根顺序遍历左子树；</a:t>
            </a:r>
          </a:p>
          <a:p>
            <a:pPr eaLnBrk="1" hangingPunct="1"/>
            <a:r>
              <a:rPr lang="zh-CN" altLang="en-US" b="1" dirty="0"/>
              <a:t>                   先根顺序遍历右子树；</a:t>
            </a:r>
          </a:p>
          <a:p>
            <a:pPr eaLnBrk="1" hangingPunct="1"/>
            <a:r>
              <a:rPr lang="zh-CN" altLang="en-US" b="1" dirty="0"/>
              <a:t>              </a:t>
            </a:r>
            <a:r>
              <a:rPr lang="en-US" altLang="zh-CN" b="1" dirty="0"/>
              <a:t>} </a:t>
            </a:r>
            <a:r>
              <a:rPr lang="zh-CN" altLang="en-US" b="1" dirty="0"/>
              <a:t>；    </a:t>
            </a:r>
          </a:p>
        </p:txBody>
      </p:sp>
      <p:sp>
        <p:nvSpPr>
          <p:cNvPr id="26628" name="Text Box 4">
            <a:extLst>
              <a:ext uri="{FF2B5EF4-FFF2-40B4-BE49-F238E27FC236}">
                <a16:creationId xmlns:a16="http://schemas.microsoft.com/office/drawing/2014/main" id="{B9F1026A-04E2-4BC5-B21C-8967F04067CB}"/>
              </a:ext>
            </a:extLst>
          </p:cNvPr>
          <p:cNvSpPr txBox="1">
            <a:spLocks noChangeArrowheads="1"/>
          </p:cNvSpPr>
          <p:nvPr/>
        </p:nvSpPr>
        <p:spPr bwMode="auto">
          <a:xfrm>
            <a:off x="4422775" y="1124744"/>
            <a:ext cx="4721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②</a:t>
            </a:r>
            <a:r>
              <a:rPr lang="zh-CN" altLang="en-US" b="1" dirty="0">
                <a:solidFill>
                  <a:srgbClr val="0000CC"/>
                </a:solidFill>
              </a:rPr>
              <a:t>中根顺序遍历二叉树：</a:t>
            </a:r>
          </a:p>
          <a:p>
            <a:pPr eaLnBrk="1" hangingPunct="1"/>
            <a:r>
              <a:rPr lang="zh-CN" altLang="en-US" b="1" dirty="0"/>
              <a:t>         若二叉树非空则：</a:t>
            </a:r>
          </a:p>
          <a:p>
            <a:pPr eaLnBrk="1" hangingPunct="1"/>
            <a:r>
              <a:rPr lang="zh-CN" altLang="en-US" b="1" dirty="0"/>
              <a:t>             </a:t>
            </a:r>
            <a:r>
              <a:rPr lang="en-US" altLang="zh-CN" b="1" dirty="0"/>
              <a:t>{    </a:t>
            </a:r>
            <a:r>
              <a:rPr lang="zh-CN" altLang="en-US" b="1" dirty="0"/>
              <a:t>中根顺序遍历左子树；</a:t>
            </a:r>
          </a:p>
          <a:p>
            <a:pPr eaLnBrk="1" hangingPunct="1"/>
            <a:r>
              <a:rPr lang="zh-CN" altLang="en-US" b="1" dirty="0"/>
              <a:t>                   </a:t>
            </a:r>
            <a:r>
              <a:rPr lang="zh-CN" altLang="en-US" b="1" dirty="0">
                <a:solidFill>
                  <a:srgbClr val="FF0000"/>
                </a:solidFill>
              </a:rPr>
              <a:t>访问根结点；</a:t>
            </a:r>
          </a:p>
          <a:p>
            <a:pPr eaLnBrk="1" hangingPunct="1"/>
            <a:r>
              <a:rPr lang="zh-CN" altLang="en-US" b="1" dirty="0"/>
              <a:t>                   中根顺序遍历右子树；</a:t>
            </a:r>
          </a:p>
          <a:p>
            <a:pPr eaLnBrk="1" hangingPunct="1"/>
            <a:r>
              <a:rPr lang="zh-CN" altLang="en-US" b="1" dirty="0"/>
              <a:t>              </a:t>
            </a:r>
            <a:r>
              <a:rPr lang="en-US" altLang="zh-CN" b="1" dirty="0"/>
              <a:t>} </a:t>
            </a:r>
            <a:r>
              <a:rPr lang="zh-CN" altLang="en-US" b="1" dirty="0"/>
              <a:t>；    </a:t>
            </a:r>
          </a:p>
        </p:txBody>
      </p:sp>
      <p:sp>
        <p:nvSpPr>
          <p:cNvPr id="26629" name="Text Box 5">
            <a:extLst>
              <a:ext uri="{FF2B5EF4-FFF2-40B4-BE49-F238E27FC236}">
                <a16:creationId xmlns:a16="http://schemas.microsoft.com/office/drawing/2014/main" id="{FCF7850B-B9E2-43A9-B777-131C1CD5247C}"/>
              </a:ext>
            </a:extLst>
          </p:cNvPr>
          <p:cNvSpPr txBox="1">
            <a:spLocks noChangeArrowheads="1"/>
          </p:cNvSpPr>
          <p:nvPr/>
        </p:nvSpPr>
        <p:spPr bwMode="auto">
          <a:xfrm>
            <a:off x="107950" y="3867944"/>
            <a:ext cx="4721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③</a:t>
            </a:r>
            <a:r>
              <a:rPr lang="zh-CN" altLang="en-US" b="1" dirty="0">
                <a:solidFill>
                  <a:srgbClr val="0000CC"/>
                </a:solidFill>
              </a:rPr>
              <a:t>后根顺序遍历二叉树：</a:t>
            </a:r>
          </a:p>
          <a:p>
            <a:pPr eaLnBrk="1" hangingPunct="1"/>
            <a:r>
              <a:rPr lang="zh-CN" altLang="en-US" b="1" dirty="0"/>
              <a:t>         若二叉树非空则：</a:t>
            </a:r>
          </a:p>
          <a:p>
            <a:pPr eaLnBrk="1" hangingPunct="1"/>
            <a:r>
              <a:rPr lang="zh-CN" altLang="en-US" b="1" dirty="0"/>
              <a:t>             </a:t>
            </a:r>
            <a:r>
              <a:rPr lang="en-US" altLang="zh-CN" b="1" dirty="0"/>
              <a:t>{    </a:t>
            </a:r>
            <a:r>
              <a:rPr lang="zh-CN" altLang="en-US" b="1" dirty="0"/>
              <a:t>后根顺序遍历左子树；</a:t>
            </a:r>
          </a:p>
          <a:p>
            <a:pPr eaLnBrk="1" hangingPunct="1"/>
            <a:r>
              <a:rPr lang="zh-CN" altLang="en-US" b="1" dirty="0"/>
              <a:t>                   后根顺序遍历右子树；</a:t>
            </a:r>
          </a:p>
          <a:p>
            <a:pPr eaLnBrk="1" hangingPunct="1"/>
            <a:r>
              <a:rPr lang="zh-CN" altLang="en-US" b="1" dirty="0"/>
              <a:t>                   </a:t>
            </a:r>
            <a:r>
              <a:rPr lang="zh-CN" altLang="en-US" b="1" dirty="0">
                <a:solidFill>
                  <a:srgbClr val="FF0000"/>
                </a:solidFill>
              </a:rPr>
              <a:t>访问根结点；</a:t>
            </a:r>
          </a:p>
          <a:p>
            <a:pPr eaLnBrk="1" hangingPunct="1"/>
            <a:r>
              <a:rPr lang="zh-CN" altLang="en-US" b="1" dirty="0"/>
              <a:t>              </a:t>
            </a:r>
            <a:r>
              <a:rPr lang="en-US" altLang="zh-CN" b="1" dirty="0"/>
              <a:t>} </a:t>
            </a:r>
            <a:r>
              <a:rPr lang="zh-CN" altLang="en-US" b="1" dirty="0"/>
              <a:t>；    </a:t>
            </a:r>
          </a:p>
        </p:txBody>
      </p:sp>
      <p:pic>
        <p:nvPicPr>
          <p:cNvPr id="2" name="图片 1">
            <a:extLst>
              <a:ext uri="{FF2B5EF4-FFF2-40B4-BE49-F238E27FC236}">
                <a16:creationId xmlns:a16="http://schemas.microsoft.com/office/drawing/2014/main" id="{C5998BC7-E681-4440-ABFD-EC8B0B5B6167}"/>
              </a:ext>
            </a:extLst>
          </p:cNvPr>
          <p:cNvPicPr>
            <a:picLocks noChangeAspect="1"/>
          </p:cNvPicPr>
          <p:nvPr/>
        </p:nvPicPr>
        <p:blipFill>
          <a:blip r:embed="rId3"/>
          <a:stretch>
            <a:fillRect/>
          </a:stretch>
        </p:blipFill>
        <p:spPr>
          <a:xfrm>
            <a:off x="6156176" y="3450432"/>
            <a:ext cx="1845370" cy="2821667"/>
          </a:xfrm>
          <a:prstGeom prst="rect">
            <a:avLst/>
          </a:prstGeom>
        </p:spPr>
      </p:pic>
    </p:spTree>
    <p:extLst>
      <p:ext uri="{BB962C8B-B14F-4D97-AF65-F5344CB8AC3E}">
        <p14:creationId xmlns:p14="http://schemas.microsoft.com/office/powerpoint/2010/main" val="822582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618376CB-4002-4591-A52B-88A5BBCBD5CE}"/>
              </a:ext>
            </a:extLst>
          </p:cNvPr>
          <p:cNvSpPr txBox="1">
            <a:spLocks noChangeArrowheads="1"/>
          </p:cNvSpPr>
          <p:nvPr/>
        </p:nvSpPr>
        <p:spPr bwMode="auto">
          <a:xfrm>
            <a:off x="381000" y="617569"/>
            <a:ext cx="342623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3.2.2  </a:t>
            </a:r>
            <a:r>
              <a:rPr lang="zh-CN" altLang="en-US" b="1" dirty="0">
                <a:solidFill>
                  <a:srgbClr val="C00000"/>
                </a:solidFill>
              </a:rPr>
              <a:t>抽象数据型二叉树</a:t>
            </a:r>
          </a:p>
        </p:txBody>
      </p:sp>
      <p:sp>
        <p:nvSpPr>
          <p:cNvPr id="28675" name="Text Box 3">
            <a:extLst>
              <a:ext uri="{FF2B5EF4-FFF2-40B4-BE49-F238E27FC236}">
                <a16:creationId xmlns:a16="http://schemas.microsoft.com/office/drawing/2014/main" id="{D984A38D-98B8-459C-99A6-2F9059F61535}"/>
              </a:ext>
            </a:extLst>
          </p:cNvPr>
          <p:cNvSpPr txBox="1">
            <a:spLocks noChangeArrowheads="1"/>
          </p:cNvSpPr>
          <p:nvPr/>
        </p:nvSpPr>
        <p:spPr bwMode="auto">
          <a:xfrm>
            <a:off x="366713" y="1171606"/>
            <a:ext cx="176071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ADT</a:t>
            </a:r>
            <a:r>
              <a:rPr lang="zh-CN" altLang="en-US" b="1" dirty="0">
                <a:solidFill>
                  <a:srgbClr val="0000CC"/>
                </a:solidFill>
              </a:rPr>
              <a:t>操作：</a:t>
            </a:r>
          </a:p>
        </p:txBody>
      </p:sp>
      <p:sp>
        <p:nvSpPr>
          <p:cNvPr id="28676" name="Text Box 4">
            <a:extLst>
              <a:ext uri="{FF2B5EF4-FFF2-40B4-BE49-F238E27FC236}">
                <a16:creationId xmlns:a16="http://schemas.microsoft.com/office/drawing/2014/main" id="{E5150CCD-85EA-42B4-8CDC-7DA49B8040F8}"/>
              </a:ext>
            </a:extLst>
          </p:cNvPr>
          <p:cNvSpPr txBox="1">
            <a:spLocks noChangeArrowheads="1"/>
          </p:cNvSpPr>
          <p:nvPr/>
        </p:nvSpPr>
        <p:spPr bwMode="auto">
          <a:xfrm>
            <a:off x="1982702" y="1171606"/>
            <a:ext cx="3898224" cy="271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①  Empty ( BT ) ;</a:t>
            </a:r>
          </a:p>
          <a:p>
            <a:pPr eaLnBrk="1" hangingPunct="1">
              <a:lnSpc>
                <a:spcPct val="120000"/>
              </a:lnSpc>
            </a:pPr>
            <a:r>
              <a:rPr lang="en-US" altLang="zh-CN" b="1" dirty="0"/>
              <a:t>②  </a:t>
            </a:r>
            <a:r>
              <a:rPr lang="en-US" altLang="zh-CN" b="1" dirty="0" err="1"/>
              <a:t>IsEmpty</a:t>
            </a:r>
            <a:r>
              <a:rPr lang="en-US" altLang="zh-CN" b="1" dirty="0"/>
              <a:t> ( BT ) ;</a:t>
            </a:r>
          </a:p>
          <a:p>
            <a:pPr eaLnBrk="1" hangingPunct="1">
              <a:lnSpc>
                <a:spcPct val="120000"/>
              </a:lnSpc>
            </a:pPr>
            <a:r>
              <a:rPr lang="en-US" altLang="zh-CN" b="1" dirty="0"/>
              <a:t>③  </a:t>
            </a:r>
            <a:r>
              <a:rPr lang="en-US" altLang="zh-CN" b="1" dirty="0" err="1"/>
              <a:t>CreateBT</a:t>
            </a:r>
            <a:r>
              <a:rPr lang="en-US" altLang="zh-CN" b="1" dirty="0"/>
              <a:t> ( V, LT , RT ) ;</a:t>
            </a:r>
          </a:p>
          <a:p>
            <a:pPr eaLnBrk="1" hangingPunct="1">
              <a:lnSpc>
                <a:spcPct val="120000"/>
              </a:lnSpc>
            </a:pPr>
            <a:r>
              <a:rPr lang="en-US" altLang="zh-CN" b="1" dirty="0"/>
              <a:t>④  </a:t>
            </a:r>
            <a:r>
              <a:rPr lang="en-US" altLang="zh-CN" b="1" dirty="0" err="1"/>
              <a:t>Lchild</a:t>
            </a:r>
            <a:r>
              <a:rPr lang="en-US" altLang="zh-CN" b="1" dirty="0"/>
              <a:t> ( BT ) ;</a:t>
            </a:r>
          </a:p>
          <a:p>
            <a:pPr eaLnBrk="1" hangingPunct="1">
              <a:lnSpc>
                <a:spcPct val="120000"/>
              </a:lnSpc>
            </a:pPr>
            <a:r>
              <a:rPr lang="en-US" altLang="zh-CN" b="1" dirty="0"/>
              <a:t>⑤  </a:t>
            </a:r>
            <a:r>
              <a:rPr lang="en-US" altLang="zh-CN" b="1" dirty="0" err="1"/>
              <a:t>Rchild</a:t>
            </a:r>
            <a:r>
              <a:rPr lang="en-US" altLang="zh-CN" b="1" dirty="0"/>
              <a:t> ( BT ) ;</a:t>
            </a:r>
          </a:p>
          <a:p>
            <a:pPr eaLnBrk="1" hangingPunct="1">
              <a:lnSpc>
                <a:spcPct val="120000"/>
              </a:lnSpc>
            </a:pPr>
            <a:r>
              <a:rPr lang="en-US" altLang="zh-CN" b="1" dirty="0"/>
              <a:t>⑥  Data ( BT ) ;</a:t>
            </a:r>
          </a:p>
        </p:txBody>
      </p:sp>
      <p:sp>
        <p:nvSpPr>
          <p:cNvPr id="28677" name="Text Box 5">
            <a:extLst>
              <a:ext uri="{FF2B5EF4-FFF2-40B4-BE49-F238E27FC236}">
                <a16:creationId xmlns:a16="http://schemas.microsoft.com/office/drawing/2014/main" id="{03CBBE50-0598-4171-91B7-070C77BB068B}"/>
              </a:ext>
            </a:extLst>
          </p:cNvPr>
          <p:cNvSpPr txBox="1">
            <a:spLocks noChangeArrowheads="1"/>
          </p:cNvSpPr>
          <p:nvPr/>
        </p:nvSpPr>
        <p:spPr bwMode="auto">
          <a:xfrm>
            <a:off x="350063" y="4358623"/>
            <a:ext cx="3582863"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rgbClr val="0000CC"/>
                </a:solidFill>
              </a:rPr>
              <a:t>【</a:t>
            </a:r>
            <a:r>
              <a:rPr lang="zh-CN" altLang="en-US" b="1" dirty="0">
                <a:solidFill>
                  <a:srgbClr val="0000CC"/>
                </a:solidFill>
              </a:rPr>
              <a:t>例</a:t>
            </a:r>
            <a:r>
              <a:rPr lang="en-US" altLang="zh-CN" b="1" dirty="0">
                <a:solidFill>
                  <a:srgbClr val="0000CC"/>
                </a:solidFill>
              </a:rPr>
              <a:t>3-1】</a:t>
            </a:r>
            <a:r>
              <a:rPr lang="zh-CN" altLang="en-US" b="1" dirty="0"/>
              <a:t>写一个递归函数，按先根顺序列出二叉树中每个结点的</a:t>
            </a:r>
            <a:r>
              <a:rPr lang="en-US" altLang="zh-CN" b="1" dirty="0"/>
              <a:t>Data</a:t>
            </a:r>
            <a:r>
              <a:rPr lang="zh-CN" altLang="en-US" b="1" dirty="0"/>
              <a:t>域之值。</a:t>
            </a:r>
          </a:p>
        </p:txBody>
      </p:sp>
      <p:sp>
        <p:nvSpPr>
          <p:cNvPr id="28678" name="Text Box 6">
            <a:extLst>
              <a:ext uri="{FF2B5EF4-FFF2-40B4-BE49-F238E27FC236}">
                <a16:creationId xmlns:a16="http://schemas.microsoft.com/office/drawing/2014/main" id="{3D611E3E-1D2E-48FC-BECD-132925493A60}"/>
              </a:ext>
            </a:extLst>
          </p:cNvPr>
          <p:cNvSpPr txBox="1">
            <a:spLocks noChangeArrowheads="1"/>
          </p:cNvSpPr>
          <p:nvPr/>
        </p:nvSpPr>
        <p:spPr bwMode="auto">
          <a:xfrm>
            <a:off x="4553052" y="3356992"/>
            <a:ext cx="4470689" cy="304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a:t>
            </a:r>
            <a:r>
              <a:rPr lang="en-US" altLang="zh-CN" b="1" dirty="0" err="1"/>
              <a:t>PreOrder</a:t>
            </a:r>
            <a:r>
              <a:rPr lang="en-US" altLang="zh-CN" b="1" dirty="0"/>
              <a:t> ( BT )</a:t>
            </a:r>
          </a:p>
          <a:p>
            <a:pPr eaLnBrk="1" hangingPunct="1"/>
            <a:r>
              <a:rPr lang="en-US" altLang="zh-CN" b="1" dirty="0"/>
              <a:t>BTREE  BT ;</a:t>
            </a:r>
          </a:p>
          <a:p>
            <a:pPr eaLnBrk="1" hangingPunct="1"/>
            <a:r>
              <a:rPr lang="en-US" altLang="zh-CN" b="1" dirty="0"/>
              <a:t>{   if ( ! </a:t>
            </a:r>
            <a:r>
              <a:rPr lang="en-US" altLang="zh-CN" b="1" dirty="0" err="1"/>
              <a:t>IsEmpty</a:t>
            </a:r>
            <a:r>
              <a:rPr lang="en-US" altLang="zh-CN" b="1" dirty="0"/>
              <a:t> ( BT ) )</a:t>
            </a:r>
          </a:p>
          <a:p>
            <a:pPr eaLnBrk="1" hangingPunct="1"/>
            <a:r>
              <a:rPr lang="en-US" altLang="zh-CN" b="1" dirty="0"/>
              <a:t>     {  </a:t>
            </a:r>
            <a:r>
              <a:rPr lang="en-US" altLang="zh-CN" b="1" dirty="0">
                <a:solidFill>
                  <a:srgbClr val="FF0000"/>
                </a:solidFill>
              </a:rPr>
              <a:t>visit ( Data ( BT ) ) ;</a:t>
            </a:r>
          </a:p>
          <a:p>
            <a:pPr eaLnBrk="1" hangingPunct="1"/>
            <a:r>
              <a:rPr lang="en-US" altLang="zh-CN" b="1" dirty="0"/>
              <a:t>         </a:t>
            </a:r>
            <a:r>
              <a:rPr lang="en-US" altLang="zh-CN" b="1" dirty="0" err="1"/>
              <a:t>PreOrder</a:t>
            </a:r>
            <a:r>
              <a:rPr lang="en-US" altLang="zh-CN" b="1" dirty="0"/>
              <a:t> ( </a:t>
            </a:r>
            <a:r>
              <a:rPr lang="en-US" altLang="zh-CN" b="1" dirty="0" err="1"/>
              <a:t>Lchild</a:t>
            </a:r>
            <a:r>
              <a:rPr lang="en-US" altLang="zh-CN" b="1" dirty="0"/>
              <a:t> ( BT ) ) ;</a:t>
            </a:r>
          </a:p>
          <a:p>
            <a:pPr eaLnBrk="1" hangingPunct="1"/>
            <a:r>
              <a:rPr lang="en-US" altLang="zh-CN" b="1" dirty="0"/>
              <a:t>         </a:t>
            </a:r>
            <a:r>
              <a:rPr lang="en-US" altLang="zh-CN" b="1" dirty="0" err="1"/>
              <a:t>PreOrder</a:t>
            </a:r>
            <a:r>
              <a:rPr lang="en-US" altLang="zh-CN" b="1" dirty="0"/>
              <a:t> ( </a:t>
            </a:r>
            <a:r>
              <a:rPr lang="en-US" altLang="zh-CN" b="1" dirty="0" err="1"/>
              <a:t>Rchild</a:t>
            </a:r>
            <a:r>
              <a:rPr lang="en-US" altLang="zh-CN" b="1" dirty="0"/>
              <a:t> ( BT ) ) ;</a:t>
            </a:r>
          </a:p>
          <a:p>
            <a:pPr eaLnBrk="1" hangingPunct="1"/>
            <a:r>
              <a:rPr lang="en-US" altLang="zh-CN" b="1" dirty="0"/>
              <a:t>      }</a:t>
            </a:r>
          </a:p>
          <a:p>
            <a:pPr eaLnBrk="1" hangingPunct="1"/>
            <a:r>
              <a:rPr lang="en-US" altLang="zh-CN" b="1" dirty="0"/>
              <a:t>}</a:t>
            </a:r>
          </a:p>
        </p:txBody>
      </p:sp>
    </p:spTree>
    <p:extLst>
      <p:ext uri="{BB962C8B-B14F-4D97-AF65-F5344CB8AC3E}">
        <p14:creationId xmlns:p14="http://schemas.microsoft.com/office/powerpoint/2010/main" val="22613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7EE838-E146-41D7-8EAD-E57903ED3B35}"/>
              </a:ext>
            </a:extLst>
          </p:cNvPr>
          <p:cNvPicPr>
            <a:picLocks noChangeAspect="1"/>
          </p:cNvPicPr>
          <p:nvPr/>
        </p:nvPicPr>
        <p:blipFill>
          <a:blip r:embed="rId2"/>
          <a:stretch>
            <a:fillRect/>
          </a:stretch>
        </p:blipFill>
        <p:spPr>
          <a:xfrm>
            <a:off x="179512" y="440668"/>
            <a:ext cx="8553450" cy="5976664"/>
          </a:xfrm>
          <a:prstGeom prst="rect">
            <a:avLst/>
          </a:prstGeom>
        </p:spPr>
      </p:pic>
      <p:cxnSp>
        <p:nvCxnSpPr>
          <p:cNvPr id="3" name="直接连接符 2">
            <a:extLst>
              <a:ext uri="{FF2B5EF4-FFF2-40B4-BE49-F238E27FC236}">
                <a16:creationId xmlns:a16="http://schemas.microsoft.com/office/drawing/2014/main" id="{A26FD39B-E006-44F4-8F68-951C5A82D9CC}"/>
              </a:ext>
            </a:extLst>
          </p:cNvPr>
          <p:cNvCxnSpPr>
            <a:cxnSpLocks/>
          </p:cNvCxnSpPr>
          <p:nvPr/>
        </p:nvCxnSpPr>
        <p:spPr bwMode="auto">
          <a:xfrm>
            <a:off x="683568" y="5517232"/>
            <a:ext cx="1872208"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4454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367C71-2B15-4C08-B1FA-53E3E332877C}"/>
              </a:ext>
            </a:extLst>
          </p:cNvPr>
          <p:cNvPicPr>
            <a:picLocks noChangeAspect="1"/>
          </p:cNvPicPr>
          <p:nvPr/>
        </p:nvPicPr>
        <p:blipFill>
          <a:blip r:embed="rId2"/>
          <a:stretch>
            <a:fillRect/>
          </a:stretch>
        </p:blipFill>
        <p:spPr>
          <a:xfrm>
            <a:off x="1114425" y="548680"/>
            <a:ext cx="6915150" cy="5894486"/>
          </a:xfrm>
          <a:prstGeom prst="rect">
            <a:avLst/>
          </a:prstGeom>
        </p:spPr>
      </p:pic>
    </p:spTree>
    <p:extLst>
      <p:ext uri="{BB962C8B-B14F-4D97-AF65-F5344CB8AC3E}">
        <p14:creationId xmlns:p14="http://schemas.microsoft.com/office/powerpoint/2010/main" val="126347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DAF41A-0167-4DF2-BCA9-61193F6AC8EE}"/>
              </a:ext>
            </a:extLst>
          </p:cNvPr>
          <p:cNvPicPr>
            <a:picLocks noChangeAspect="1"/>
          </p:cNvPicPr>
          <p:nvPr/>
        </p:nvPicPr>
        <p:blipFill>
          <a:blip r:embed="rId2"/>
          <a:stretch>
            <a:fillRect/>
          </a:stretch>
        </p:blipFill>
        <p:spPr>
          <a:xfrm>
            <a:off x="364113" y="548680"/>
            <a:ext cx="8415773" cy="5926968"/>
          </a:xfrm>
          <a:prstGeom prst="rect">
            <a:avLst/>
          </a:prstGeom>
        </p:spPr>
      </p:pic>
    </p:spTree>
    <p:extLst>
      <p:ext uri="{BB962C8B-B14F-4D97-AF65-F5344CB8AC3E}">
        <p14:creationId xmlns:p14="http://schemas.microsoft.com/office/powerpoint/2010/main" val="359497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a:extLst>
              <a:ext uri="{FF2B5EF4-FFF2-40B4-BE49-F238E27FC236}">
                <a16:creationId xmlns:a16="http://schemas.microsoft.com/office/drawing/2014/main" id="{B5CF9EFB-D19A-4D70-A583-067984381255}"/>
              </a:ext>
            </a:extLst>
          </p:cNvPr>
          <p:cNvSpPr txBox="1">
            <a:spLocks noChangeArrowheads="1"/>
          </p:cNvSpPr>
          <p:nvPr/>
        </p:nvSpPr>
        <p:spPr bwMode="auto">
          <a:xfrm>
            <a:off x="250825" y="761576"/>
            <a:ext cx="5011738"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线性表：元素之间的线性关系</a:t>
            </a:r>
          </a:p>
          <a:p>
            <a:pPr eaLnBrk="1" hangingPunct="1"/>
            <a:r>
              <a:rPr lang="zh-CN" altLang="en-US" b="1" dirty="0">
                <a:solidFill>
                  <a:srgbClr val="0000CC"/>
                </a:solidFill>
              </a:rPr>
              <a:t>        树：元素之间的层次关系</a:t>
            </a:r>
          </a:p>
        </p:txBody>
      </p:sp>
      <p:graphicFrame>
        <p:nvGraphicFramePr>
          <p:cNvPr id="2" name="表格 1">
            <a:extLst>
              <a:ext uri="{FF2B5EF4-FFF2-40B4-BE49-F238E27FC236}">
                <a16:creationId xmlns:a16="http://schemas.microsoft.com/office/drawing/2014/main" id="{CFE3D8D2-4729-47F3-B69C-BFF113327D79}"/>
              </a:ext>
            </a:extLst>
          </p:cNvPr>
          <p:cNvGraphicFramePr>
            <a:graphicFrameLocks noGrp="1"/>
          </p:cNvGraphicFramePr>
          <p:nvPr>
            <p:extLst>
              <p:ext uri="{D42A27DB-BD31-4B8C-83A1-F6EECF244321}">
                <p14:modId xmlns:p14="http://schemas.microsoft.com/office/powerpoint/2010/main" val="372671368"/>
              </p:ext>
            </p:extLst>
          </p:nvPr>
        </p:nvGraphicFramePr>
        <p:xfrm>
          <a:off x="1403350" y="1595013"/>
          <a:ext cx="6769100" cy="4268051"/>
        </p:xfrm>
        <a:graphic>
          <a:graphicData uri="http://schemas.openxmlformats.org/drawingml/2006/table">
            <a:tbl>
              <a:tblPr firstRow="1" bandRow="1">
                <a:tableStyleId>{5C22544A-7EE6-4342-B048-85BDC9FD1C3A}</a:tableStyleId>
              </a:tblPr>
              <a:tblGrid>
                <a:gridCol w="1512246">
                  <a:extLst>
                    <a:ext uri="{9D8B030D-6E8A-4147-A177-3AD203B41FA5}">
                      <a16:colId xmlns:a16="http://schemas.microsoft.com/office/drawing/2014/main" val="20000"/>
                    </a:ext>
                  </a:extLst>
                </a:gridCol>
                <a:gridCol w="5256854">
                  <a:extLst>
                    <a:ext uri="{9D8B030D-6E8A-4147-A177-3AD203B41FA5}">
                      <a16:colId xmlns:a16="http://schemas.microsoft.com/office/drawing/2014/main" val="20001"/>
                    </a:ext>
                  </a:extLst>
                </a:gridCol>
              </a:tblGrid>
              <a:tr h="640203">
                <a:tc gridSpan="2">
                  <a:txBody>
                    <a:bodyPr/>
                    <a:lstStyle/>
                    <a:p>
                      <a:pPr algn="ctr">
                        <a:lnSpc>
                          <a:spcPct val="100000"/>
                        </a:lnSpc>
                      </a:pPr>
                      <a:r>
                        <a:rPr lang="zh-CN" altLang="en-US" sz="3600" dirty="0">
                          <a:solidFill>
                            <a:srgbClr val="C00000"/>
                          </a:solidFill>
                        </a:rPr>
                        <a:t>主要内容</a:t>
                      </a:r>
                    </a:p>
                  </a:txBody>
                  <a:tcPr marL="91445" marR="91445" marT="45737" marB="45737">
                    <a:noFill/>
                  </a:tcPr>
                </a:tc>
                <a:tc hMerge="1">
                  <a:txBody>
                    <a:bodyPr/>
                    <a:lstStyle/>
                    <a:p>
                      <a:endParaRPr lang="zh-CN" altLang="en-US" dirty="0"/>
                    </a:p>
                  </a:txBody>
                  <a:tcPr/>
                </a:tc>
                <a:extLst>
                  <a:ext uri="{0D108BD9-81ED-4DB2-BD59-A6C34878D82A}">
                    <a16:rowId xmlns:a16="http://schemas.microsoft.com/office/drawing/2014/main" val="10000"/>
                  </a:ext>
                </a:extLst>
              </a:tr>
              <a:tr h="518264">
                <a:tc>
                  <a:txBody>
                    <a:bodyPr/>
                    <a:lstStyle/>
                    <a:p>
                      <a:pPr algn="ctr">
                        <a:lnSpc>
                          <a:spcPct val="100000"/>
                        </a:lnSpc>
                      </a:pPr>
                      <a:r>
                        <a:rPr lang="en-US" altLang="zh-CN" sz="2800" dirty="0">
                          <a:solidFill>
                            <a:schemeClr val="tx1"/>
                          </a:solidFill>
                        </a:rPr>
                        <a:t>3.1</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基本术语</a:t>
                      </a:r>
                    </a:p>
                  </a:txBody>
                  <a:tcPr marL="91445" marR="91445" marT="45737" marB="45737"/>
                </a:tc>
                <a:extLst>
                  <a:ext uri="{0D108BD9-81ED-4DB2-BD59-A6C34878D82A}">
                    <a16:rowId xmlns:a16="http://schemas.microsoft.com/office/drawing/2014/main" val="10001"/>
                  </a:ext>
                </a:extLst>
              </a:tr>
              <a:tr h="518264">
                <a:tc>
                  <a:txBody>
                    <a:bodyPr/>
                    <a:lstStyle/>
                    <a:p>
                      <a:pPr algn="ctr">
                        <a:lnSpc>
                          <a:spcPct val="100000"/>
                        </a:lnSpc>
                      </a:pPr>
                      <a:r>
                        <a:rPr lang="en-US" altLang="zh-CN" sz="2800" dirty="0">
                          <a:solidFill>
                            <a:schemeClr val="tx1"/>
                          </a:solidFill>
                        </a:rPr>
                        <a:t>3.2</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二叉树</a:t>
                      </a:r>
                    </a:p>
                  </a:txBody>
                  <a:tcPr marL="91445" marR="91445" marT="45737" marB="45737"/>
                </a:tc>
                <a:extLst>
                  <a:ext uri="{0D108BD9-81ED-4DB2-BD59-A6C34878D82A}">
                    <a16:rowId xmlns:a16="http://schemas.microsoft.com/office/drawing/2014/main" val="10002"/>
                  </a:ext>
                </a:extLst>
              </a:tr>
              <a:tr h="518264">
                <a:tc>
                  <a:txBody>
                    <a:bodyPr/>
                    <a:lstStyle/>
                    <a:p>
                      <a:pPr algn="ctr">
                        <a:lnSpc>
                          <a:spcPct val="100000"/>
                        </a:lnSpc>
                      </a:pPr>
                      <a:r>
                        <a:rPr lang="en-US" altLang="zh-CN" sz="2800" dirty="0">
                          <a:solidFill>
                            <a:schemeClr val="tx1"/>
                          </a:solidFill>
                        </a:rPr>
                        <a:t>3.3</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堆</a:t>
                      </a:r>
                    </a:p>
                  </a:txBody>
                  <a:tcPr marL="91445" marR="91445" marT="45737" marB="45737"/>
                </a:tc>
                <a:extLst>
                  <a:ext uri="{0D108BD9-81ED-4DB2-BD59-A6C34878D82A}">
                    <a16:rowId xmlns:a16="http://schemas.microsoft.com/office/drawing/2014/main" val="10003"/>
                  </a:ext>
                </a:extLst>
              </a:tr>
              <a:tr h="5182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tx1"/>
                          </a:solidFill>
                        </a:rPr>
                        <a:t>3.4</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选择树</a:t>
                      </a:r>
                    </a:p>
                  </a:txBody>
                  <a:tcPr marL="91445" marR="91445" marT="45737" marB="45737"/>
                </a:tc>
                <a:extLst>
                  <a:ext uri="{0D108BD9-81ED-4DB2-BD59-A6C34878D82A}">
                    <a16:rowId xmlns:a16="http://schemas.microsoft.com/office/drawing/2014/main" val="10004"/>
                  </a:ext>
                </a:extLst>
              </a:tr>
              <a:tr h="518264">
                <a:tc>
                  <a:txBody>
                    <a:bodyPr/>
                    <a:lstStyle/>
                    <a:p>
                      <a:pPr algn="ctr">
                        <a:lnSpc>
                          <a:spcPct val="100000"/>
                        </a:lnSpc>
                      </a:pPr>
                      <a:r>
                        <a:rPr lang="en-US" altLang="zh-CN" sz="2800" dirty="0">
                          <a:solidFill>
                            <a:schemeClr val="tx1"/>
                          </a:solidFill>
                        </a:rPr>
                        <a:t>3.5</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a:lnSpc>
                          <a:spcPct val="100000"/>
                        </a:lnSpc>
                      </a:pPr>
                      <a:r>
                        <a:rPr lang="zh-CN" altLang="en-US" sz="2800" b="0" dirty="0">
                          <a:solidFill>
                            <a:schemeClr val="tx1"/>
                          </a:solidFill>
                        </a:rPr>
                        <a:t>树</a:t>
                      </a:r>
                    </a:p>
                  </a:txBody>
                  <a:tcPr marL="91445" marR="91445" marT="45737" marB="45737"/>
                </a:tc>
                <a:extLst>
                  <a:ext uri="{0D108BD9-81ED-4DB2-BD59-A6C34878D82A}">
                    <a16:rowId xmlns:a16="http://schemas.microsoft.com/office/drawing/2014/main" val="10006"/>
                  </a:ext>
                </a:extLst>
              </a:tr>
              <a:tr h="518264">
                <a:tc>
                  <a:txBody>
                    <a:bodyPr/>
                    <a:lstStyle/>
                    <a:p>
                      <a:pPr algn="ctr">
                        <a:lnSpc>
                          <a:spcPct val="100000"/>
                        </a:lnSpc>
                      </a:pPr>
                      <a:r>
                        <a:rPr lang="en-US" altLang="zh-CN" sz="2800" dirty="0">
                          <a:solidFill>
                            <a:schemeClr val="tx1"/>
                          </a:solidFill>
                        </a:rPr>
                        <a:t>3.6</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森林与二叉树间的转换</a:t>
                      </a:r>
                    </a:p>
                  </a:txBody>
                  <a:tcPr marL="91445" marR="91445" marT="45737" marB="45737"/>
                </a:tc>
                <a:extLst>
                  <a:ext uri="{0D108BD9-81ED-4DB2-BD59-A6C34878D82A}">
                    <a16:rowId xmlns:a16="http://schemas.microsoft.com/office/drawing/2014/main" val="10007"/>
                  </a:ext>
                </a:extLst>
              </a:tr>
              <a:tr h="518264">
                <a:tc>
                  <a:txBody>
                    <a:bodyPr/>
                    <a:lstStyle/>
                    <a:p>
                      <a:pPr algn="ctr">
                        <a:lnSpc>
                          <a:spcPct val="100000"/>
                        </a:lnSpc>
                      </a:pPr>
                      <a:r>
                        <a:rPr lang="en-US" altLang="zh-CN" sz="2800" dirty="0">
                          <a:solidFill>
                            <a:schemeClr val="tx1"/>
                          </a:solidFill>
                        </a:rPr>
                        <a:t>3.7</a:t>
                      </a:r>
                      <a:endParaRPr lang="zh-CN" altLang="en-US" sz="2800" dirty="0">
                        <a:solidFill>
                          <a:schemeClr val="tx1"/>
                        </a:solidFill>
                      </a:endParaRPr>
                    </a:p>
                  </a:txBody>
                  <a:tcPr marL="91445" marR="91445" marT="45737" marB="45737">
                    <a:solidFill>
                      <a:schemeClr val="bg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tx1"/>
                          </a:solidFill>
                        </a:rPr>
                        <a:t>树的应用</a:t>
                      </a:r>
                      <a:endParaRPr lang="en-US" altLang="zh-CN" sz="2800" b="0" dirty="0">
                        <a:solidFill>
                          <a:schemeClr val="tx1"/>
                        </a:solidFill>
                      </a:endParaRPr>
                    </a:p>
                  </a:txBody>
                  <a:tcPr marL="91445" marR="91445" marT="45737" marB="45737"/>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73003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D9D6AD-B25E-4B05-9931-CEA94C3258CB}"/>
              </a:ext>
            </a:extLst>
          </p:cNvPr>
          <p:cNvPicPr>
            <a:picLocks noChangeAspect="1"/>
          </p:cNvPicPr>
          <p:nvPr/>
        </p:nvPicPr>
        <p:blipFill>
          <a:blip r:embed="rId2"/>
          <a:stretch>
            <a:fillRect/>
          </a:stretch>
        </p:blipFill>
        <p:spPr>
          <a:xfrm>
            <a:off x="304800" y="595312"/>
            <a:ext cx="8534400" cy="5667375"/>
          </a:xfrm>
          <a:prstGeom prst="rect">
            <a:avLst/>
          </a:prstGeom>
        </p:spPr>
      </p:pic>
      <p:cxnSp>
        <p:nvCxnSpPr>
          <p:cNvPr id="4" name="直接连接符 3">
            <a:extLst>
              <a:ext uri="{FF2B5EF4-FFF2-40B4-BE49-F238E27FC236}">
                <a16:creationId xmlns:a16="http://schemas.microsoft.com/office/drawing/2014/main" id="{B177D96E-3FD2-48D2-B47B-5BBE28EE2C3A}"/>
              </a:ext>
            </a:extLst>
          </p:cNvPr>
          <p:cNvCxnSpPr/>
          <p:nvPr/>
        </p:nvCxnSpPr>
        <p:spPr bwMode="auto">
          <a:xfrm>
            <a:off x="827584" y="1268760"/>
            <a:ext cx="266429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a:extLst>
              <a:ext uri="{FF2B5EF4-FFF2-40B4-BE49-F238E27FC236}">
                <a16:creationId xmlns:a16="http://schemas.microsoft.com/office/drawing/2014/main" id="{8C6669A3-9EA4-4304-B0D1-C2FF51296E1A}"/>
              </a:ext>
            </a:extLst>
          </p:cNvPr>
          <p:cNvCxnSpPr/>
          <p:nvPr/>
        </p:nvCxnSpPr>
        <p:spPr bwMode="auto">
          <a:xfrm>
            <a:off x="755576" y="2492896"/>
            <a:ext cx="266429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a:extLst>
              <a:ext uri="{FF2B5EF4-FFF2-40B4-BE49-F238E27FC236}">
                <a16:creationId xmlns:a16="http://schemas.microsoft.com/office/drawing/2014/main" id="{0A829677-425B-45A9-97DA-AA7BDF363DE7}"/>
              </a:ext>
            </a:extLst>
          </p:cNvPr>
          <p:cNvCxnSpPr>
            <a:cxnSpLocks/>
          </p:cNvCxnSpPr>
          <p:nvPr/>
        </p:nvCxnSpPr>
        <p:spPr bwMode="auto">
          <a:xfrm>
            <a:off x="755576" y="5013176"/>
            <a:ext cx="288032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C29645EF-3521-4801-92CC-FD46E91B299E}"/>
              </a:ext>
            </a:extLst>
          </p:cNvPr>
          <p:cNvCxnSpPr/>
          <p:nvPr/>
        </p:nvCxnSpPr>
        <p:spPr bwMode="auto">
          <a:xfrm>
            <a:off x="827584" y="3717032"/>
            <a:ext cx="2664296"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9631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39D382FD-9247-4D8C-9327-6E32A154132C}"/>
              </a:ext>
            </a:extLst>
          </p:cNvPr>
          <p:cNvSpPr txBox="1">
            <a:spLocks noChangeArrowheads="1"/>
          </p:cNvSpPr>
          <p:nvPr/>
        </p:nvSpPr>
        <p:spPr bwMode="auto">
          <a:xfrm>
            <a:off x="228600" y="1196752"/>
            <a:ext cx="3991744"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rgbClr val="0000CC"/>
                </a:solidFill>
              </a:rPr>
              <a:t>【</a:t>
            </a:r>
            <a:r>
              <a:rPr lang="zh-CN" altLang="en-US" b="1" dirty="0">
                <a:solidFill>
                  <a:srgbClr val="0000CC"/>
                </a:solidFill>
              </a:rPr>
              <a:t>例</a:t>
            </a:r>
            <a:r>
              <a:rPr lang="en-US" altLang="zh-CN" b="1" dirty="0">
                <a:solidFill>
                  <a:srgbClr val="0000CC"/>
                </a:solidFill>
              </a:rPr>
              <a:t>3-2】</a:t>
            </a:r>
            <a:r>
              <a:rPr lang="zh-CN" altLang="en-US" b="1" dirty="0"/>
              <a:t>写一个递归函数，按中根顺序列出二叉树中每个结点的</a:t>
            </a:r>
            <a:r>
              <a:rPr lang="en-US" altLang="zh-CN" b="1" dirty="0"/>
              <a:t>Data</a:t>
            </a:r>
            <a:r>
              <a:rPr lang="zh-CN" altLang="en-US" b="1" dirty="0"/>
              <a:t>域之值。</a:t>
            </a:r>
          </a:p>
        </p:txBody>
      </p:sp>
      <p:sp>
        <p:nvSpPr>
          <p:cNvPr id="30723" name="Text Box 3">
            <a:extLst>
              <a:ext uri="{FF2B5EF4-FFF2-40B4-BE49-F238E27FC236}">
                <a16:creationId xmlns:a16="http://schemas.microsoft.com/office/drawing/2014/main" id="{6048042D-0B48-4FD7-AE91-C172B3597FB0}"/>
              </a:ext>
            </a:extLst>
          </p:cNvPr>
          <p:cNvSpPr txBox="1">
            <a:spLocks noChangeArrowheads="1"/>
          </p:cNvSpPr>
          <p:nvPr/>
        </p:nvSpPr>
        <p:spPr bwMode="auto">
          <a:xfrm>
            <a:off x="4554474" y="554623"/>
            <a:ext cx="4307952" cy="304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a:t>
            </a:r>
            <a:r>
              <a:rPr lang="en-US" altLang="zh-CN" b="1" dirty="0" err="1"/>
              <a:t>InOrder</a:t>
            </a:r>
            <a:r>
              <a:rPr lang="en-US" altLang="zh-CN" b="1" dirty="0"/>
              <a:t> ( BT )</a:t>
            </a:r>
          </a:p>
          <a:p>
            <a:pPr eaLnBrk="1" hangingPunct="1"/>
            <a:r>
              <a:rPr lang="en-US" altLang="zh-CN" b="1" dirty="0"/>
              <a:t>BTREE  BT ;</a:t>
            </a:r>
          </a:p>
          <a:p>
            <a:pPr eaLnBrk="1" hangingPunct="1"/>
            <a:r>
              <a:rPr lang="en-US" altLang="zh-CN" b="1" dirty="0"/>
              <a:t>{   if ( ! </a:t>
            </a:r>
            <a:r>
              <a:rPr lang="en-US" altLang="zh-CN" b="1" dirty="0" err="1"/>
              <a:t>IsEmpty</a:t>
            </a:r>
            <a:r>
              <a:rPr lang="en-US" altLang="zh-CN" b="1" dirty="0"/>
              <a:t> ( BT ) )</a:t>
            </a:r>
          </a:p>
          <a:p>
            <a:pPr eaLnBrk="1" hangingPunct="1"/>
            <a:r>
              <a:rPr lang="en-US" altLang="zh-CN" b="1" dirty="0"/>
              <a:t>     {  </a:t>
            </a:r>
            <a:r>
              <a:rPr lang="en-US" altLang="zh-CN" b="1" dirty="0" err="1"/>
              <a:t>InOrder</a:t>
            </a:r>
            <a:r>
              <a:rPr lang="en-US" altLang="zh-CN" b="1" dirty="0"/>
              <a:t> ( </a:t>
            </a:r>
            <a:r>
              <a:rPr lang="en-US" altLang="zh-CN" b="1" dirty="0" err="1"/>
              <a:t>Lchild</a:t>
            </a:r>
            <a:r>
              <a:rPr lang="en-US" altLang="zh-CN" b="1" dirty="0"/>
              <a:t> ( BT ) ) ;</a:t>
            </a:r>
          </a:p>
          <a:p>
            <a:pPr eaLnBrk="1" hangingPunct="1"/>
            <a:r>
              <a:rPr lang="en-US" altLang="zh-CN" b="1" dirty="0"/>
              <a:t>         </a:t>
            </a:r>
            <a:r>
              <a:rPr lang="en-US" altLang="zh-CN" b="1" dirty="0">
                <a:solidFill>
                  <a:srgbClr val="FF0000"/>
                </a:solidFill>
              </a:rPr>
              <a:t>visit ( Data ( BT ) ) ;</a:t>
            </a:r>
          </a:p>
          <a:p>
            <a:pPr eaLnBrk="1" hangingPunct="1"/>
            <a:r>
              <a:rPr lang="en-US" altLang="zh-CN" b="1" dirty="0"/>
              <a:t>         </a:t>
            </a:r>
            <a:r>
              <a:rPr lang="en-US" altLang="zh-CN" b="1" dirty="0" err="1"/>
              <a:t>InOrder</a:t>
            </a:r>
            <a:r>
              <a:rPr lang="en-US" altLang="zh-CN" b="1" dirty="0"/>
              <a:t> ( </a:t>
            </a:r>
            <a:r>
              <a:rPr lang="en-US" altLang="zh-CN" b="1" dirty="0" err="1"/>
              <a:t>Rchild</a:t>
            </a:r>
            <a:r>
              <a:rPr lang="en-US" altLang="zh-CN" b="1" dirty="0"/>
              <a:t> ( BT ) ) ;</a:t>
            </a:r>
          </a:p>
          <a:p>
            <a:pPr eaLnBrk="1" hangingPunct="1"/>
            <a:r>
              <a:rPr lang="en-US" altLang="zh-CN" b="1" dirty="0"/>
              <a:t>      }</a:t>
            </a:r>
          </a:p>
          <a:p>
            <a:pPr eaLnBrk="1" hangingPunct="1"/>
            <a:r>
              <a:rPr lang="en-US" altLang="zh-CN" b="1" dirty="0"/>
              <a:t>}</a:t>
            </a:r>
          </a:p>
        </p:txBody>
      </p:sp>
      <p:sp>
        <p:nvSpPr>
          <p:cNvPr id="30724" name="Text Box 4">
            <a:extLst>
              <a:ext uri="{FF2B5EF4-FFF2-40B4-BE49-F238E27FC236}">
                <a16:creationId xmlns:a16="http://schemas.microsoft.com/office/drawing/2014/main" id="{39AD8DA7-1A41-4D02-B2FE-AD79E2484B3E}"/>
              </a:ext>
            </a:extLst>
          </p:cNvPr>
          <p:cNvSpPr txBox="1">
            <a:spLocks noChangeArrowheads="1"/>
          </p:cNvSpPr>
          <p:nvPr/>
        </p:nvSpPr>
        <p:spPr bwMode="auto">
          <a:xfrm>
            <a:off x="4950736" y="4221088"/>
            <a:ext cx="3692848"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rgbClr val="0000CC"/>
                </a:solidFill>
              </a:rPr>
              <a:t>【</a:t>
            </a:r>
            <a:r>
              <a:rPr lang="zh-CN" altLang="en-US" b="1" dirty="0">
                <a:solidFill>
                  <a:srgbClr val="0000CC"/>
                </a:solidFill>
              </a:rPr>
              <a:t>例</a:t>
            </a:r>
            <a:r>
              <a:rPr lang="en-US" altLang="zh-CN" b="1" dirty="0">
                <a:solidFill>
                  <a:srgbClr val="0000CC"/>
                </a:solidFill>
              </a:rPr>
              <a:t>3-3】</a:t>
            </a:r>
            <a:r>
              <a:rPr lang="zh-CN" altLang="en-US" b="1" dirty="0"/>
              <a:t>写一个递归函数，按后根顺序列出二叉树中每个结点的</a:t>
            </a:r>
            <a:r>
              <a:rPr lang="en-US" altLang="zh-CN" b="1" dirty="0"/>
              <a:t>Data</a:t>
            </a:r>
            <a:r>
              <a:rPr lang="zh-CN" altLang="en-US" b="1" dirty="0"/>
              <a:t>域之值。</a:t>
            </a:r>
          </a:p>
        </p:txBody>
      </p:sp>
      <p:sp>
        <p:nvSpPr>
          <p:cNvPr id="30725" name="Text Box 5">
            <a:extLst>
              <a:ext uri="{FF2B5EF4-FFF2-40B4-BE49-F238E27FC236}">
                <a16:creationId xmlns:a16="http://schemas.microsoft.com/office/drawing/2014/main" id="{7B8166C9-9FC9-465D-9E0E-007A7758AA60}"/>
              </a:ext>
            </a:extLst>
          </p:cNvPr>
          <p:cNvSpPr txBox="1">
            <a:spLocks noChangeArrowheads="1"/>
          </p:cNvSpPr>
          <p:nvPr/>
        </p:nvSpPr>
        <p:spPr bwMode="auto">
          <a:xfrm>
            <a:off x="228600" y="3620191"/>
            <a:ext cx="4580462" cy="304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a:t>
            </a:r>
            <a:r>
              <a:rPr lang="en-US" altLang="zh-CN" b="1" dirty="0" err="1"/>
              <a:t>PostOrder</a:t>
            </a:r>
            <a:r>
              <a:rPr lang="en-US" altLang="zh-CN" b="1" dirty="0"/>
              <a:t> ( BT )</a:t>
            </a:r>
          </a:p>
          <a:p>
            <a:pPr eaLnBrk="1" hangingPunct="1"/>
            <a:r>
              <a:rPr lang="en-US" altLang="zh-CN" b="1" dirty="0"/>
              <a:t>BTREE  BT ;</a:t>
            </a:r>
          </a:p>
          <a:p>
            <a:pPr eaLnBrk="1" hangingPunct="1"/>
            <a:r>
              <a:rPr lang="en-US" altLang="zh-CN" b="1" dirty="0"/>
              <a:t>{   if ( ! </a:t>
            </a:r>
            <a:r>
              <a:rPr lang="en-US" altLang="zh-CN" b="1" dirty="0" err="1"/>
              <a:t>IsEmpty</a:t>
            </a:r>
            <a:r>
              <a:rPr lang="en-US" altLang="zh-CN" b="1" dirty="0"/>
              <a:t> ( BT ) )</a:t>
            </a:r>
          </a:p>
          <a:p>
            <a:pPr eaLnBrk="1" hangingPunct="1"/>
            <a:r>
              <a:rPr lang="en-US" altLang="zh-CN" b="1" dirty="0"/>
              <a:t>     {  </a:t>
            </a:r>
            <a:r>
              <a:rPr lang="en-US" altLang="zh-CN" b="1" dirty="0" err="1"/>
              <a:t>PostOrder</a:t>
            </a:r>
            <a:r>
              <a:rPr lang="en-US" altLang="zh-CN" b="1" dirty="0"/>
              <a:t> ( </a:t>
            </a:r>
            <a:r>
              <a:rPr lang="en-US" altLang="zh-CN" b="1" dirty="0" err="1"/>
              <a:t>Lchild</a:t>
            </a:r>
            <a:r>
              <a:rPr lang="en-US" altLang="zh-CN" b="1" dirty="0"/>
              <a:t> ( BT ) ) ;</a:t>
            </a:r>
          </a:p>
          <a:p>
            <a:pPr eaLnBrk="1" hangingPunct="1"/>
            <a:r>
              <a:rPr lang="en-US" altLang="zh-CN" b="1" dirty="0"/>
              <a:t>         </a:t>
            </a:r>
            <a:r>
              <a:rPr lang="en-US" altLang="zh-CN" b="1" dirty="0" err="1"/>
              <a:t>PostOrder</a:t>
            </a:r>
            <a:r>
              <a:rPr lang="en-US" altLang="zh-CN" b="1" dirty="0"/>
              <a:t> ( </a:t>
            </a:r>
            <a:r>
              <a:rPr lang="en-US" altLang="zh-CN" b="1" dirty="0" err="1"/>
              <a:t>Rchild</a:t>
            </a:r>
            <a:r>
              <a:rPr lang="en-US" altLang="zh-CN" b="1" dirty="0"/>
              <a:t> ( BT ) ) ;</a:t>
            </a:r>
          </a:p>
          <a:p>
            <a:pPr eaLnBrk="1" hangingPunct="1"/>
            <a:r>
              <a:rPr lang="en-US" altLang="zh-CN" b="1" dirty="0"/>
              <a:t>         </a:t>
            </a:r>
            <a:r>
              <a:rPr lang="en-US" altLang="zh-CN" b="1" dirty="0">
                <a:solidFill>
                  <a:srgbClr val="FF0000"/>
                </a:solidFill>
              </a:rPr>
              <a:t>visit ( Data ( BT ) ) ;</a:t>
            </a:r>
          </a:p>
          <a:p>
            <a:pPr eaLnBrk="1" hangingPunct="1"/>
            <a:r>
              <a:rPr lang="en-US" altLang="zh-CN" b="1" dirty="0"/>
              <a:t>      }</a:t>
            </a:r>
          </a:p>
          <a:p>
            <a:pPr eaLnBrk="1" hangingPunct="1"/>
            <a:r>
              <a:rPr lang="en-US" altLang="zh-CN" b="1" dirty="0"/>
              <a:t>}</a:t>
            </a:r>
          </a:p>
        </p:txBody>
      </p:sp>
    </p:spTree>
    <p:extLst>
      <p:ext uri="{BB962C8B-B14F-4D97-AF65-F5344CB8AC3E}">
        <p14:creationId xmlns:p14="http://schemas.microsoft.com/office/powerpoint/2010/main" val="428687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4">
            <a:extLst>
              <a:ext uri="{FF2B5EF4-FFF2-40B4-BE49-F238E27FC236}">
                <a16:creationId xmlns:a16="http://schemas.microsoft.com/office/drawing/2014/main" id="{80BF1E60-8B71-44A6-8C04-71F8F3DAAE5B}"/>
              </a:ext>
            </a:extLst>
          </p:cNvPr>
          <p:cNvGrpSpPr>
            <a:grpSpLocks/>
          </p:cNvGrpSpPr>
          <p:nvPr/>
        </p:nvGrpSpPr>
        <p:grpSpPr bwMode="auto">
          <a:xfrm>
            <a:off x="1244600" y="975058"/>
            <a:ext cx="2413000" cy="2133600"/>
            <a:chOff x="296" y="2784"/>
            <a:chExt cx="1520" cy="1344"/>
          </a:xfrm>
        </p:grpSpPr>
        <p:sp>
          <p:nvSpPr>
            <p:cNvPr id="32927" name="Oval 5">
              <a:extLst>
                <a:ext uri="{FF2B5EF4-FFF2-40B4-BE49-F238E27FC236}">
                  <a16:creationId xmlns:a16="http://schemas.microsoft.com/office/drawing/2014/main" id="{584FB552-76F3-4E6C-B79B-E958814E2EEB}"/>
                </a:ext>
              </a:extLst>
            </p:cNvPr>
            <p:cNvSpPr>
              <a:spLocks noChangeArrowheads="1"/>
            </p:cNvSpPr>
            <p:nvPr/>
          </p:nvSpPr>
          <p:spPr bwMode="auto">
            <a:xfrm>
              <a:off x="824" y="2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32928" name="Oval 6">
              <a:extLst>
                <a:ext uri="{FF2B5EF4-FFF2-40B4-BE49-F238E27FC236}">
                  <a16:creationId xmlns:a16="http://schemas.microsoft.com/office/drawing/2014/main" id="{0FBB08C9-8916-4A33-8DF4-438A5D2E094A}"/>
                </a:ext>
              </a:extLst>
            </p:cNvPr>
            <p:cNvSpPr>
              <a:spLocks noChangeArrowheads="1"/>
            </p:cNvSpPr>
            <p:nvPr/>
          </p:nvSpPr>
          <p:spPr bwMode="auto">
            <a:xfrm>
              <a:off x="621"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32929" name="Oval 7">
              <a:extLst>
                <a:ext uri="{FF2B5EF4-FFF2-40B4-BE49-F238E27FC236}">
                  <a16:creationId xmlns:a16="http://schemas.microsoft.com/office/drawing/2014/main" id="{50ECDBA6-27C8-4800-B842-7CFEDB277DBC}"/>
                </a:ext>
              </a:extLst>
            </p:cNvPr>
            <p:cNvSpPr>
              <a:spLocks noChangeArrowheads="1"/>
            </p:cNvSpPr>
            <p:nvPr/>
          </p:nvSpPr>
          <p:spPr bwMode="auto">
            <a:xfrm>
              <a:off x="1008"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32930" name="Oval 8">
              <a:extLst>
                <a:ext uri="{FF2B5EF4-FFF2-40B4-BE49-F238E27FC236}">
                  <a16:creationId xmlns:a16="http://schemas.microsoft.com/office/drawing/2014/main" id="{85595672-D609-4097-A79D-50ADA9E9C2E2}"/>
                </a:ext>
              </a:extLst>
            </p:cNvPr>
            <p:cNvSpPr>
              <a:spLocks noChangeArrowheads="1"/>
            </p:cNvSpPr>
            <p:nvPr/>
          </p:nvSpPr>
          <p:spPr bwMode="auto">
            <a:xfrm>
              <a:off x="44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32931" name="Oval 9">
              <a:extLst>
                <a:ext uri="{FF2B5EF4-FFF2-40B4-BE49-F238E27FC236}">
                  <a16:creationId xmlns:a16="http://schemas.microsoft.com/office/drawing/2014/main" id="{B7D9E254-F5A2-489D-85EA-90DDC1480388}"/>
                </a:ext>
              </a:extLst>
            </p:cNvPr>
            <p:cNvSpPr>
              <a:spLocks noChangeArrowheads="1"/>
            </p:cNvSpPr>
            <p:nvPr/>
          </p:nvSpPr>
          <p:spPr bwMode="auto">
            <a:xfrm>
              <a:off x="768"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32932" name="Oval 10">
              <a:extLst>
                <a:ext uri="{FF2B5EF4-FFF2-40B4-BE49-F238E27FC236}">
                  <a16:creationId xmlns:a16="http://schemas.microsoft.com/office/drawing/2014/main" id="{6C4CA7E2-2CC9-479C-8DFF-30DB68FC12FA}"/>
                </a:ext>
              </a:extLst>
            </p:cNvPr>
            <p:cNvSpPr>
              <a:spLocks noChangeArrowheads="1"/>
            </p:cNvSpPr>
            <p:nvPr/>
          </p:nvSpPr>
          <p:spPr bwMode="auto">
            <a:xfrm>
              <a:off x="96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32933" name="Oval 11">
              <a:extLst>
                <a:ext uri="{FF2B5EF4-FFF2-40B4-BE49-F238E27FC236}">
                  <a16:creationId xmlns:a16="http://schemas.microsoft.com/office/drawing/2014/main" id="{232FF3DE-14DF-4066-890D-4A6EEF5B96A4}"/>
                </a:ext>
              </a:extLst>
            </p:cNvPr>
            <p:cNvSpPr>
              <a:spLocks noChangeArrowheads="1"/>
            </p:cNvSpPr>
            <p:nvPr/>
          </p:nvSpPr>
          <p:spPr bwMode="auto">
            <a:xfrm>
              <a:off x="1256" y="33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32934" name="Oval 12">
              <a:extLst>
                <a:ext uri="{FF2B5EF4-FFF2-40B4-BE49-F238E27FC236}">
                  <a16:creationId xmlns:a16="http://schemas.microsoft.com/office/drawing/2014/main" id="{5A2D3E2F-C93F-473F-8FA9-628110FF4F35}"/>
                </a:ext>
              </a:extLst>
            </p:cNvPr>
            <p:cNvSpPr>
              <a:spLocks noChangeArrowheads="1"/>
            </p:cNvSpPr>
            <p:nvPr/>
          </p:nvSpPr>
          <p:spPr bwMode="auto">
            <a:xfrm>
              <a:off x="62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H</a:t>
              </a:r>
            </a:p>
          </p:txBody>
        </p:sp>
        <p:sp>
          <p:nvSpPr>
            <p:cNvPr id="32935" name="Oval 13">
              <a:extLst>
                <a:ext uri="{FF2B5EF4-FFF2-40B4-BE49-F238E27FC236}">
                  <a16:creationId xmlns:a16="http://schemas.microsoft.com/office/drawing/2014/main" id="{B3E8E4D9-4E8A-4503-A63B-BF6F9BEE0684}"/>
                </a:ext>
              </a:extLst>
            </p:cNvPr>
            <p:cNvSpPr>
              <a:spLocks noChangeArrowheads="1"/>
            </p:cNvSpPr>
            <p:nvPr/>
          </p:nvSpPr>
          <p:spPr bwMode="auto">
            <a:xfrm>
              <a:off x="110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32936" name="Oval 14">
              <a:extLst>
                <a:ext uri="{FF2B5EF4-FFF2-40B4-BE49-F238E27FC236}">
                  <a16:creationId xmlns:a16="http://schemas.microsoft.com/office/drawing/2014/main" id="{61F52293-6381-4953-8293-2597CE0C0018}"/>
                </a:ext>
              </a:extLst>
            </p:cNvPr>
            <p:cNvSpPr>
              <a:spLocks noChangeArrowheads="1"/>
            </p:cNvSpPr>
            <p:nvPr/>
          </p:nvSpPr>
          <p:spPr bwMode="auto">
            <a:xfrm>
              <a:off x="296"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32937" name="Oval 15">
              <a:extLst>
                <a:ext uri="{FF2B5EF4-FFF2-40B4-BE49-F238E27FC236}">
                  <a16:creationId xmlns:a16="http://schemas.microsoft.com/office/drawing/2014/main" id="{252A01D8-9EA8-4994-9409-4D0220DAA7CD}"/>
                </a:ext>
              </a:extLst>
            </p:cNvPr>
            <p:cNvSpPr>
              <a:spLocks noChangeArrowheads="1"/>
            </p:cNvSpPr>
            <p:nvPr/>
          </p:nvSpPr>
          <p:spPr bwMode="auto">
            <a:xfrm>
              <a:off x="1488" y="36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K</a:t>
              </a:r>
            </a:p>
          </p:txBody>
        </p:sp>
        <p:sp>
          <p:nvSpPr>
            <p:cNvPr id="32938" name="Oval 16">
              <a:extLst>
                <a:ext uri="{FF2B5EF4-FFF2-40B4-BE49-F238E27FC236}">
                  <a16:creationId xmlns:a16="http://schemas.microsoft.com/office/drawing/2014/main" id="{4EFADB0B-9018-457F-B5FF-3547D77DE47E}"/>
                </a:ext>
              </a:extLst>
            </p:cNvPr>
            <p:cNvSpPr>
              <a:spLocks noChangeArrowheads="1"/>
            </p:cNvSpPr>
            <p:nvPr/>
          </p:nvSpPr>
          <p:spPr bwMode="auto">
            <a:xfrm>
              <a:off x="1296"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L</a:t>
              </a:r>
            </a:p>
          </p:txBody>
        </p:sp>
        <p:sp>
          <p:nvSpPr>
            <p:cNvPr id="32939" name="Oval 17">
              <a:extLst>
                <a:ext uri="{FF2B5EF4-FFF2-40B4-BE49-F238E27FC236}">
                  <a16:creationId xmlns:a16="http://schemas.microsoft.com/office/drawing/2014/main" id="{D8B3F3D2-EEA4-4761-BE65-D8560D1224B0}"/>
                </a:ext>
              </a:extLst>
            </p:cNvPr>
            <p:cNvSpPr>
              <a:spLocks noChangeArrowheads="1"/>
            </p:cNvSpPr>
            <p:nvPr/>
          </p:nvSpPr>
          <p:spPr bwMode="auto">
            <a:xfrm>
              <a:off x="1680"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M</a:t>
              </a:r>
            </a:p>
          </p:txBody>
        </p:sp>
        <p:sp>
          <p:nvSpPr>
            <p:cNvPr id="32940" name="Line 18">
              <a:extLst>
                <a:ext uri="{FF2B5EF4-FFF2-40B4-BE49-F238E27FC236}">
                  <a16:creationId xmlns:a16="http://schemas.microsoft.com/office/drawing/2014/main" id="{33CB7298-7E55-4C41-9DA0-9FB3B380E738}"/>
                </a:ext>
              </a:extLst>
            </p:cNvPr>
            <p:cNvSpPr>
              <a:spLocks noChangeShapeType="1"/>
            </p:cNvSpPr>
            <p:nvPr/>
          </p:nvSpPr>
          <p:spPr bwMode="auto">
            <a:xfrm flipH="1">
              <a:off x="720"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1" name="Line 19">
              <a:extLst>
                <a:ext uri="{FF2B5EF4-FFF2-40B4-BE49-F238E27FC236}">
                  <a16:creationId xmlns:a16="http://schemas.microsoft.com/office/drawing/2014/main" id="{BE94A2A6-6212-403A-8E9D-C650BBA7DE9E}"/>
                </a:ext>
              </a:extLst>
            </p:cNvPr>
            <p:cNvSpPr>
              <a:spLocks noChangeShapeType="1"/>
            </p:cNvSpPr>
            <p:nvPr/>
          </p:nvSpPr>
          <p:spPr bwMode="auto">
            <a:xfrm>
              <a:off x="912"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32942" name="Line 20">
              <a:extLst>
                <a:ext uri="{FF2B5EF4-FFF2-40B4-BE49-F238E27FC236}">
                  <a16:creationId xmlns:a16="http://schemas.microsoft.com/office/drawing/2014/main" id="{B2FE1947-F9B4-4923-810C-34566F9FA44A}"/>
                </a:ext>
              </a:extLst>
            </p:cNvPr>
            <p:cNvSpPr>
              <a:spLocks noChangeShapeType="1"/>
            </p:cNvSpPr>
            <p:nvPr/>
          </p:nvSpPr>
          <p:spPr bwMode="auto">
            <a:xfrm flipH="1">
              <a:off x="528" y="316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3" name="Line 21">
              <a:extLst>
                <a:ext uri="{FF2B5EF4-FFF2-40B4-BE49-F238E27FC236}">
                  <a16:creationId xmlns:a16="http://schemas.microsoft.com/office/drawing/2014/main" id="{8C2F0B3C-624A-4926-95A4-81155406DE7B}"/>
                </a:ext>
              </a:extLst>
            </p:cNvPr>
            <p:cNvSpPr>
              <a:spLocks noChangeShapeType="1"/>
            </p:cNvSpPr>
            <p:nvPr/>
          </p:nvSpPr>
          <p:spPr bwMode="auto">
            <a:xfrm>
              <a:off x="720" y="316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4" name="Line 22">
              <a:extLst>
                <a:ext uri="{FF2B5EF4-FFF2-40B4-BE49-F238E27FC236}">
                  <a16:creationId xmlns:a16="http://schemas.microsoft.com/office/drawing/2014/main" id="{2B432BB3-4B96-4E47-A97A-2E10C5705DA5}"/>
                </a:ext>
              </a:extLst>
            </p:cNvPr>
            <p:cNvSpPr>
              <a:spLocks noChangeShapeType="1"/>
            </p:cNvSpPr>
            <p:nvPr/>
          </p:nvSpPr>
          <p:spPr bwMode="auto">
            <a:xfrm flipH="1">
              <a:off x="1008" y="3168"/>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5" name="Line 23">
              <a:extLst>
                <a:ext uri="{FF2B5EF4-FFF2-40B4-BE49-F238E27FC236}">
                  <a16:creationId xmlns:a16="http://schemas.microsoft.com/office/drawing/2014/main" id="{4B5B24D6-067B-44A3-8833-0245CA251AB0}"/>
                </a:ext>
              </a:extLst>
            </p:cNvPr>
            <p:cNvSpPr>
              <a:spLocks noChangeShapeType="1"/>
            </p:cNvSpPr>
            <p:nvPr/>
          </p:nvSpPr>
          <p:spPr bwMode="auto">
            <a:xfrm>
              <a:off x="1104" y="316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6" name="Line 24">
              <a:extLst>
                <a:ext uri="{FF2B5EF4-FFF2-40B4-BE49-F238E27FC236}">
                  <a16:creationId xmlns:a16="http://schemas.microsoft.com/office/drawing/2014/main" id="{D2F6FD75-54D2-4C8E-95DF-63B8B71ED094}"/>
                </a:ext>
              </a:extLst>
            </p:cNvPr>
            <p:cNvSpPr>
              <a:spLocks noChangeShapeType="1"/>
            </p:cNvSpPr>
            <p:nvPr/>
          </p:nvSpPr>
          <p:spPr bwMode="auto">
            <a:xfrm flipH="1">
              <a:off x="384"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7" name="Line 25">
              <a:extLst>
                <a:ext uri="{FF2B5EF4-FFF2-40B4-BE49-F238E27FC236}">
                  <a16:creationId xmlns:a16="http://schemas.microsoft.com/office/drawing/2014/main" id="{DCE2B244-BF67-48B5-93E3-C17F253E5F7A}"/>
                </a:ext>
              </a:extLst>
            </p:cNvPr>
            <p:cNvSpPr>
              <a:spLocks noChangeShapeType="1"/>
            </p:cNvSpPr>
            <p:nvPr/>
          </p:nvSpPr>
          <p:spPr bwMode="auto">
            <a:xfrm>
              <a:off x="528" y="350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8" name="Line 26">
              <a:extLst>
                <a:ext uri="{FF2B5EF4-FFF2-40B4-BE49-F238E27FC236}">
                  <a16:creationId xmlns:a16="http://schemas.microsoft.com/office/drawing/2014/main" id="{A8C9D23A-3051-4F0C-BAE8-10C46F24F887}"/>
                </a:ext>
              </a:extLst>
            </p:cNvPr>
            <p:cNvSpPr>
              <a:spLocks noChangeShapeType="1"/>
            </p:cNvSpPr>
            <p:nvPr/>
          </p:nvSpPr>
          <p:spPr bwMode="auto">
            <a:xfrm>
              <a:off x="1344" y="350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49" name="Line 27">
              <a:extLst>
                <a:ext uri="{FF2B5EF4-FFF2-40B4-BE49-F238E27FC236}">
                  <a16:creationId xmlns:a16="http://schemas.microsoft.com/office/drawing/2014/main" id="{92B707E1-3C31-4E96-8D82-6C4652803C3A}"/>
                </a:ext>
              </a:extLst>
            </p:cNvPr>
            <p:cNvSpPr>
              <a:spLocks noChangeShapeType="1"/>
            </p:cNvSpPr>
            <p:nvPr/>
          </p:nvSpPr>
          <p:spPr bwMode="auto">
            <a:xfrm flipH="1">
              <a:off x="1392"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50" name="Line 28">
              <a:extLst>
                <a:ext uri="{FF2B5EF4-FFF2-40B4-BE49-F238E27FC236}">
                  <a16:creationId xmlns:a16="http://schemas.microsoft.com/office/drawing/2014/main" id="{18275FF2-E188-47B7-9FC0-F939FBF99B85}"/>
                </a:ext>
              </a:extLst>
            </p:cNvPr>
            <p:cNvSpPr>
              <a:spLocks noChangeShapeType="1"/>
            </p:cNvSpPr>
            <p:nvPr/>
          </p:nvSpPr>
          <p:spPr bwMode="auto">
            <a:xfrm>
              <a:off x="1584"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32951" name="Line 29">
              <a:extLst>
                <a:ext uri="{FF2B5EF4-FFF2-40B4-BE49-F238E27FC236}">
                  <a16:creationId xmlns:a16="http://schemas.microsoft.com/office/drawing/2014/main" id="{92B8BEE9-6443-4D67-A90E-532A1F31117D}"/>
                </a:ext>
              </a:extLst>
            </p:cNvPr>
            <p:cNvSpPr>
              <a:spLocks noChangeShapeType="1"/>
            </p:cNvSpPr>
            <p:nvPr/>
          </p:nvSpPr>
          <p:spPr bwMode="auto">
            <a:xfrm>
              <a:off x="1056"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32771" name="Text Box 36">
            <a:extLst>
              <a:ext uri="{FF2B5EF4-FFF2-40B4-BE49-F238E27FC236}">
                <a16:creationId xmlns:a16="http://schemas.microsoft.com/office/drawing/2014/main" id="{D8B224F6-4D87-409A-B65B-D2FCB4E18D8F}"/>
              </a:ext>
            </a:extLst>
          </p:cNvPr>
          <p:cNvSpPr txBox="1">
            <a:spLocks noChangeArrowheads="1"/>
          </p:cNvSpPr>
          <p:nvPr/>
        </p:nvSpPr>
        <p:spPr bwMode="auto">
          <a:xfrm>
            <a:off x="381000" y="1737058"/>
            <a:ext cx="4911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例</a:t>
            </a:r>
          </a:p>
        </p:txBody>
      </p:sp>
      <p:sp>
        <p:nvSpPr>
          <p:cNvPr id="32772" name="Text Box 37">
            <a:extLst>
              <a:ext uri="{FF2B5EF4-FFF2-40B4-BE49-F238E27FC236}">
                <a16:creationId xmlns:a16="http://schemas.microsoft.com/office/drawing/2014/main" id="{25F32E94-8A3A-4007-B66D-07A006CF7B64}"/>
              </a:ext>
            </a:extLst>
          </p:cNvPr>
          <p:cNvSpPr txBox="1">
            <a:spLocks noChangeArrowheads="1"/>
          </p:cNvSpPr>
          <p:nvPr/>
        </p:nvSpPr>
        <p:spPr bwMode="auto">
          <a:xfrm>
            <a:off x="366713" y="517858"/>
            <a:ext cx="3370262"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accent2"/>
                </a:solidFill>
              </a:rPr>
              <a:t>*二叉树的遍历的非递归过程</a:t>
            </a:r>
          </a:p>
        </p:txBody>
      </p:sp>
      <p:sp>
        <p:nvSpPr>
          <p:cNvPr id="32773" name="Text Box 38">
            <a:extLst>
              <a:ext uri="{FF2B5EF4-FFF2-40B4-BE49-F238E27FC236}">
                <a16:creationId xmlns:a16="http://schemas.microsoft.com/office/drawing/2014/main" id="{3B9F357E-3B1B-4541-B189-67CFD4FDA338}"/>
              </a:ext>
            </a:extLst>
          </p:cNvPr>
          <p:cNvSpPr txBox="1">
            <a:spLocks noChangeArrowheads="1"/>
          </p:cNvSpPr>
          <p:nvPr/>
        </p:nvSpPr>
        <p:spPr bwMode="auto">
          <a:xfrm>
            <a:off x="0" y="5547058"/>
            <a:ext cx="4047240"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先序： </a:t>
            </a:r>
            <a:r>
              <a:rPr lang="en-US" altLang="zh-CN" sz="2000" b="1"/>
              <a:t>A B D J H E C F I G K L M</a:t>
            </a:r>
          </a:p>
          <a:p>
            <a:pPr eaLnBrk="1" hangingPunct="1"/>
            <a:r>
              <a:rPr lang="zh-CN" altLang="en-US" sz="2000" b="1"/>
              <a:t>中序： </a:t>
            </a:r>
            <a:r>
              <a:rPr lang="en-US" altLang="zh-CN" sz="2000" b="1" u="sng"/>
              <a:t>J DH B E A F I C G L K M</a:t>
            </a:r>
          </a:p>
          <a:p>
            <a:pPr eaLnBrk="1" hangingPunct="1"/>
            <a:r>
              <a:rPr lang="zh-CN" altLang="en-US" sz="2000" b="1"/>
              <a:t>后序： </a:t>
            </a:r>
            <a:r>
              <a:rPr lang="en-US" altLang="zh-CN" sz="2000" b="1"/>
              <a:t>J H D E B I F L M K G C A</a:t>
            </a:r>
          </a:p>
        </p:txBody>
      </p:sp>
      <p:sp>
        <p:nvSpPr>
          <p:cNvPr id="32774" name="Text Box 39">
            <a:extLst>
              <a:ext uri="{FF2B5EF4-FFF2-40B4-BE49-F238E27FC236}">
                <a16:creationId xmlns:a16="http://schemas.microsoft.com/office/drawing/2014/main" id="{300EF461-6EB3-4C8C-90BB-755A8B60EA51}"/>
              </a:ext>
            </a:extLst>
          </p:cNvPr>
          <p:cNvSpPr txBox="1">
            <a:spLocks noChangeArrowheads="1"/>
          </p:cNvSpPr>
          <p:nvPr/>
        </p:nvSpPr>
        <p:spPr bwMode="auto">
          <a:xfrm>
            <a:off x="76200" y="3092783"/>
            <a:ext cx="3617378"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Void  </a:t>
            </a:r>
            <a:r>
              <a:rPr lang="en-US" altLang="zh-CN" sz="2000" b="1" dirty="0" err="1"/>
              <a:t>InOrder</a:t>
            </a:r>
            <a:r>
              <a:rPr lang="en-US" altLang="zh-CN" sz="2000" b="1" dirty="0"/>
              <a:t> ( BT )</a:t>
            </a:r>
          </a:p>
          <a:p>
            <a:pPr eaLnBrk="1" hangingPunct="1"/>
            <a:r>
              <a:rPr lang="en-US" altLang="zh-CN" sz="2000" b="1" dirty="0"/>
              <a:t>BTREE  BT ;</a:t>
            </a:r>
          </a:p>
          <a:p>
            <a:pPr eaLnBrk="1" hangingPunct="1"/>
            <a:r>
              <a:rPr lang="en-US" altLang="zh-CN" sz="2000" b="1" dirty="0"/>
              <a:t>{   if ( ! </a:t>
            </a:r>
            <a:r>
              <a:rPr lang="en-US" altLang="zh-CN" sz="2000" b="1" dirty="0" err="1"/>
              <a:t>IsEmpty</a:t>
            </a:r>
            <a:r>
              <a:rPr lang="en-US" altLang="zh-CN" sz="2000" b="1" dirty="0"/>
              <a:t> ( BT ) )</a:t>
            </a:r>
          </a:p>
          <a:p>
            <a:pPr eaLnBrk="1" hangingPunct="1"/>
            <a:r>
              <a:rPr lang="en-US" altLang="zh-CN" sz="2000" b="1" dirty="0"/>
              <a:t>     {  </a:t>
            </a:r>
            <a:r>
              <a:rPr lang="en-US" altLang="zh-CN" sz="2000" b="1" dirty="0" err="1"/>
              <a:t>InOrder</a:t>
            </a:r>
            <a:r>
              <a:rPr lang="en-US" altLang="zh-CN" sz="2000" b="1" dirty="0"/>
              <a:t> ( </a:t>
            </a:r>
            <a:r>
              <a:rPr lang="en-US" altLang="zh-CN" sz="2000" b="1" dirty="0" err="1"/>
              <a:t>Lchild</a:t>
            </a:r>
            <a:r>
              <a:rPr lang="en-US" altLang="zh-CN" sz="2000" b="1" dirty="0"/>
              <a:t> ( BT ) ) ;</a:t>
            </a:r>
          </a:p>
          <a:p>
            <a:pPr eaLnBrk="1" hangingPunct="1"/>
            <a:r>
              <a:rPr lang="en-US" altLang="zh-CN" sz="2000" b="1" dirty="0"/>
              <a:t>         </a:t>
            </a:r>
            <a:r>
              <a:rPr lang="en-US" altLang="zh-CN" sz="2000" b="1" dirty="0">
                <a:solidFill>
                  <a:srgbClr val="FF3300"/>
                </a:solidFill>
              </a:rPr>
              <a:t>visit ( Data ( BT ) ) ;</a:t>
            </a:r>
          </a:p>
          <a:p>
            <a:pPr eaLnBrk="1" hangingPunct="1"/>
            <a:r>
              <a:rPr lang="en-US" altLang="zh-CN" sz="2000" b="1" dirty="0"/>
              <a:t>         </a:t>
            </a:r>
            <a:r>
              <a:rPr lang="en-US" altLang="zh-CN" sz="2000" b="1" dirty="0" err="1"/>
              <a:t>InOrder</a:t>
            </a:r>
            <a:r>
              <a:rPr lang="en-US" altLang="zh-CN" sz="2000" b="1" dirty="0"/>
              <a:t> ( </a:t>
            </a:r>
            <a:r>
              <a:rPr lang="en-US" altLang="zh-CN" sz="2000" b="1" dirty="0" err="1"/>
              <a:t>Rchild</a:t>
            </a:r>
            <a:r>
              <a:rPr lang="en-US" altLang="zh-CN" sz="2000" b="1" dirty="0"/>
              <a:t> ( BT ) ) ;</a:t>
            </a:r>
          </a:p>
          <a:p>
            <a:pPr eaLnBrk="1" hangingPunct="1"/>
            <a:r>
              <a:rPr lang="en-US" altLang="zh-CN" sz="2000" b="1" dirty="0"/>
              <a:t>      }</a:t>
            </a:r>
          </a:p>
          <a:p>
            <a:pPr eaLnBrk="1" hangingPunct="1"/>
            <a:r>
              <a:rPr lang="en-US" altLang="zh-CN" sz="2000" b="1" dirty="0"/>
              <a:t>}</a:t>
            </a:r>
          </a:p>
        </p:txBody>
      </p:sp>
      <p:graphicFrame>
        <p:nvGraphicFramePr>
          <p:cNvPr id="45521" name="Group 465">
            <a:extLst>
              <a:ext uri="{FF2B5EF4-FFF2-40B4-BE49-F238E27FC236}">
                <a16:creationId xmlns:a16="http://schemas.microsoft.com/office/drawing/2014/main" id="{F137841E-6C9F-4310-AE4C-A47C75635A4E}"/>
              </a:ext>
            </a:extLst>
          </p:cNvPr>
          <p:cNvGraphicFramePr>
            <a:graphicFrameLocks noGrp="1"/>
          </p:cNvGraphicFramePr>
          <p:nvPr>
            <p:extLst>
              <p:ext uri="{D42A27DB-BD31-4B8C-83A1-F6EECF244321}">
                <p14:modId xmlns:p14="http://schemas.microsoft.com/office/powerpoint/2010/main" val="318220771"/>
              </p:ext>
            </p:extLst>
          </p:nvPr>
        </p:nvGraphicFramePr>
        <p:xfrm>
          <a:off x="4114800" y="517858"/>
          <a:ext cx="2670175" cy="6026160"/>
        </p:xfrm>
        <a:graphic>
          <a:graphicData uri="http://schemas.openxmlformats.org/drawingml/2006/table">
            <a:tbl>
              <a:tblPr/>
              <a:tblGrid>
                <a:gridCol w="381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tblGrid>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No.</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指针</a:t>
                      </a:r>
                      <a:r>
                        <a:rPr kumimoji="1" lang="en-US" altLang="zh-CN" sz="1400" b="1" i="0" u="none" strike="noStrike" cap="none" normalizeH="0" baseline="0">
                          <a:ln>
                            <a:noFill/>
                          </a:ln>
                          <a:solidFill>
                            <a:schemeClr val="tx1"/>
                          </a:solidFill>
                          <a:effectLst/>
                          <a:latin typeface="Times New Roman" pitchFamily="18" charset="0"/>
                          <a:ea typeface="宋体" pitchFamily="2" charset="-122"/>
                        </a:rPr>
                        <a:t>BT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栈</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输出</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0"/>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1"/>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B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2"/>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D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3"/>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J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#ABD</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4"/>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#ABDJ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J</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5"/>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#ABD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D</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6"/>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H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7"/>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8</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#ABH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H</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8"/>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#AB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B</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09"/>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E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0"/>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#AE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E</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1"/>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2"/>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3"/>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F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4"/>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#CF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F</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5"/>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16</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I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6"/>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17</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#CI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I</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7"/>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18</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C</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8"/>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19</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G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19"/>
                  </a:ext>
                </a:extLst>
              </a:tr>
              <a:tr h="223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20</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#G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G</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0"/>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21</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K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1"/>
                  </a:ext>
                </a:extLst>
              </a:tr>
              <a:tr h="223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22</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L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#K</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2"/>
                  </a:ext>
                </a:extLst>
              </a:tr>
              <a:tr h="223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23</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#KL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L</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3"/>
                  </a:ext>
                </a:extLst>
              </a:tr>
              <a:tr h="223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24</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#K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K</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4"/>
                  </a:ext>
                </a:extLst>
              </a:tr>
              <a:tr h="223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25</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M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400" b="1" i="0" u="none" strike="noStrike" cap="none" normalizeH="0" baseline="0">
                        <a:ln>
                          <a:noFill/>
                        </a:ln>
                        <a:solidFill>
                          <a:schemeClr val="tx1"/>
                        </a:solidFill>
                        <a:effectLst/>
                        <a:latin typeface="Times New Roman" pitchFamily="18" charset="0"/>
                        <a:ea typeface="宋体" pitchFamily="2" charset="-122"/>
                      </a:endParaRP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5"/>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26</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#M          →</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M</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6"/>
                  </a:ext>
                </a:extLst>
              </a:tr>
              <a:tr h="2133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27</a:t>
                      </a:r>
                    </a:p>
                  </a:txBody>
                  <a:tcPr marL="7620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itchFamily="18" charset="0"/>
                          <a:ea typeface="宋体" pitchFamily="2" charset="-122"/>
                        </a:rPr>
                        <a:t>#</a:t>
                      </a:r>
                    </a:p>
                  </a:txBody>
                  <a:tcPr marL="7620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E4E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结束</a:t>
                      </a:r>
                    </a:p>
                  </a:txBody>
                  <a:tcPr marL="7620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4E4E4"/>
                    </a:solidFill>
                  </a:tcPr>
                </a:tc>
                <a:extLst>
                  <a:ext uri="{0D108BD9-81ED-4DB2-BD59-A6C34878D82A}">
                    <a16:rowId xmlns:a16="http://schemas.microsoft.com/office/drawing/2014/main" val="10027"/>
                  </a:ext>
                </a:extLst>
              </a:tr>
            </a:tbl>
          </a:graphicData>
        </a:graphic>
      </p:graphicFrame>
      <p:sp>
        <p:nvSpPr>
          <p:cNvPr id="32924" name="Text Box 461">
            <a:extLst>
              <a:ext uri="{FF2B5EF4-FFF2-40B4-BE49-F238E27FC236}">
                <a16:creationId xmlns:a16="http://schemas.microsoft.com/office/drawing/2014/main" id="{600B22D8-A2D9-4E61-BDC7-4C49BFD2474D}"/>
              </a:ext>
            </a:extLst>
          </p:cNvPr>
          <p:cNvSpPr txBox="1">
            <a:spLocks noChangeArrowheads="1"/>
          </p:cNvSpPr>
          <p:nvPr/>
        </p:nvSpPr>
        <p:spPr bwMode="auto">
          <a:xfrm>
            <a:off x="7083426" y="2977324"/>
            <a:ext cx="1847278" cy="34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算法</a:t>
            </a:r>
            <a:r>
              <a:rPr lang="en-US" altLang="zh-CN" sz="2000" b="1" dirty="0"/>
              <a:t>:</a:t>
            </a:r>
          </a:p>
          <a:p>
            <a:pPr eaLnBrk="1" hangingPunct="1"/>
            <a:r>
              <a:rPr lang="en-US" altLang="zh-CN" sz="2000" b="1" dirty="0"/>
              <a:t>Loop:</a:t>
            </a:r>
          </a:p>
          <a:p>
            <a:pPr eaLnBrk="1" hangingPunct="1"/>
            <a:r>
              <a:rPr lang="en-US" altLang="zh-CN" sz="2000" b="1" dirty="0"/>
              <a:t>{</a:t>
            </a:r>
          </a:p>
          <a:p>
            <a:pPr eaLnBrk="1" hangingPunct="1"/>
            <a:r>
              <a:rPr lang="en-US" altLang="zh-CN" sz="2000" b="1" dirty="0"/>
              <a:t>    if  (BT </a:t>
            </a:r>
            <a:r>
              <a:rPr lang="zh-CN" altLang="en-US" sz="2000" b="1" dirty="0"/>
              <a:t>非空</a:t>
            </a:r>
            <a:r>
              <a:rPr lang="en-US" altLang="zh-CN" sz="2000" b="1" dirty="0"/>
              <a:t>)</a:t>
            </a:r>
          </a:p>
          <a:p>
            <a:pPr eaLnBrk="1" hangingPunct="1"/>
            <a:r>
              <a:rPr lang="en-US" altLang="zh-CN" sz="2000" b="1" dirty="0"/>
              <a:t>        { </a:t>
            </a:r>
            <a:r>
              <a:rPr lang="zh-CN" altLang="en-US" sz="2000" b="1" dirty="0"/>
              <a:t>进栈</a:t>
            </a:r>
            <a:r>
              <a:rPr lang="en-US" altLang="zh-CN" sz="2000" b="1" dirty="0"/>
              <a:t>;</a:t>
            </a:r>
          </a:p>
          <a:p>
            <a:pPr eaLnBrk="1" hangingPunct="1"/>
            <a:r>
              <a:rPr lang="en-US" altLang="zh-CN" sz="2000" b="1" dirty="0"/>
              <a:t>           </a:t>
            </a:r>
            <a:r>
              <a:rPr lang="zh-CN" altLang="en-US" sz="2000" b="1" dirty="0"/>
              <a:t>左一步</a:t>
            </a:r>
            <a:r>
              <a:rPr lang="en-US" altLang="zh-CN" sz="2000" b="1" dirty="0"/>
              <a:t>;}</a:t>
            </a:r>
          </a:p>
          <a:p>
            <a:pPr eaLnBrk="1" hangingPunct="1"/>
            <a:r>
              <a:rPr lang="en-US" altLang="zh-CN" sz="2000" b="1" dirty="0"/>
              <a:t>    else</a:t>
            </a:r>
          </a:p>
          <a:p>
            <a:pPr eaLnBrk="1" hangingPunct="1"/>
            <a:r>
              <a:rPr lang="en-US" altLang="zh-CN" sz="2000" b="1" dirty="0"/>
              <a:t>        { </a:t>
            </a:r>
            <a:r>
              <a:rPr lang="zh-CN" altLang="en-US" sz="2000" b="1" dirty="0"/>
              <a:t>退栈；</a:t>
            </a:r>
            <a:endParaRPr lang="en-US" altLang="zh-CN" sz="2000" b="1" dirty="0"/>
          </a:p>
          <a:p>
            <a:pPr eaLnBrk="1" hangingPunct="1"/>
            <a:r>
              <a:rPr lang="en-US" altLang="zh-CN" sz="2000" b="1" dirty="0"/>
              <a:t>           </a:t>
            </a:r>
            <a:r>
              <a:rPr lang="zh-CN" altLang="en-US" sz="2000" b="1" dirty="0"/>
              <a:t>输出</a:t>
            </a:r>
            <a:r>
              <a:rPr lang="en-US" altLang="zh-CN" sz="2000" b="1" dirty="0"/>
              <a:t>;</a:t>
            </a:r>
          </a:p>
          <a:p>
            <a:pPr eaLnBrk="1" hangingPunct="1"/>
            <a:r>
              <a:rPr lang="en-US" altLang="zh-CN" sz="2000" b="1" dirty="0"/>
              <a:t>           </a:t>
            </a:r>
            <a:r>
              <a:rPr lang="zh-CN" altLang="en-US" sz="2000" b="1" dirty="0"/>
              <a:t>右一步</a:t>
            </a:r>
            <a:r>
              <a:rPr lang="en-US" altLang="zh-CN" sz="2000" b="1" dirty="0"/>
              <a:t>;}</a:t>
            </a:r>
          </a:p>
          <a:p>
            <a:pPr eaLnBrk="1" hangingPunct="1"/>
            <a:r>
              <a:rPr lang="en-US" altLang="zh-CN" sz="2000" b="1" dirty="0"/>
              <a:t>};</a:t>
            </a:r>
          </a:p>
        </p:txBody>
      </p:sp>
      <p:sp>
        <p:nvSpPr>
          <p:cNvPr id="32925" name="Text Box 463">
            <a:extLst>
              <a:ext uri="{FF2B5EF4-FFF2-40B4-BE49-F238E27FC236}">
                <a16:creationId xmlns:a16="http://schemas.microsoft.com/office/drawing/2014/main" id="{F1A79B81-0131-443D-A450-40EF43DABD3D}"/>
              </a:ext>
            </a:extLst>
          </p:cNvPr>
          <p:cNvSpPr txBox="1">
            <a:spLocks noChangeArrowheads="1"/>
          </p:cNvSpPr>
          <p:nvPr/>
        </p:nvSpPr>
        <p:spPr bwMode="auto">
          <a:xfrm>
            <a:off x="7086600" y="760746"/>
            <a:ext cx="1876132"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数据结构</a:t>
            </a:r>
            <a:r>
              <a:rPr lang="en-US" altLang="zh-CN" sz="2000" b="1"/>
              <a:t>:</a:t>
            </a:r>
          </a:p>
          <a:p>
            <a:pPr eaLnBrk="1" hangingPunct="1"/>
            <a:endParaRPr lang="en-US" altLang="zh-CN" sz="2000" b="1"/>
          </a:p>
          <a:p>
            <a:pPr eaLnBrk="1" hangingPunct="1"/>
            <a:r>
              <a:rPr lang="en-US" altLang="zh-CN" sz="2000" b="1"/>
              <a:t>  </a:t>
            </a:r>
            <a:r>
              <a:rPr lang="zh-CN" altLang="en-US" sz="2000" b="1"/>
              <a:t>设栈</a:t>
            </a:r>
            <a:r>
              <a:rPr lang="en-US" altLang="zh-CN" sz="2000" b="1"/>
              <a:t>S:</a:t>
            </a:r>
          </a:p>
          <a:p>
            <a:pPr eaLnBrk="1" hangingPunct="1"/>
            <a:r>
              <a:rPr lang="en-US" altLang="zh-CN" sz="2000" b="1"/>
              <a:t>         </a:t>
            </a:r>
            <a:r>
              <a:rPr lang="zh-CN" altLang="en-US" sz="2000" b="1"/>
              <a:t>用以保留</a:t>
            </a:r>
          </a:p>
          <a:p>
            <a:pPr eaLnBrk="1" hangingPunct="1"/>
            <a:r>
              <a:rPr lang="zh-CN" altLang="en-US" sz="2000" b="1"/>
              <a:t>         当前结点</a:t>
            </a:r>
            <a:r>
              <a:rPr lang="en-US" altLang="zh-CN" sz="2000" b="1"/>
              <a:t>;</a:t>
            </a:r>
          </a:p>
        </p:txBody>
      </p:sp>
      <p:sp>
        <p:nvSpPr>
          <p:cNvPr id="32926" name="Line 466">
            <a:extLst>
              <a:ext uri="{FF2B5EF4-FFF2-40B4-BE49-F238E27FC236}">
                <a16:creationId xmlns:a16="http://schemas.microsoft.com/office/drawing/2014/main" id="{AE465C48-B36B-4F59-A7ED-342971AF5E9C}"/>
              </a:ext>
            </a:extLst>
          </p:cNvPr>
          <p:cNvSpPr>
            <a:spLocks noChangeShapeType="1"/>
          </p:cNvSpPr>
          <p:nvPr/>
        </p:nvSpPr>
        <p:spPr bwMode="auto">
          <a:xfrm>
            <a:off x="6934200" y="1660858"/>
            <a:ext cx="0" cy="457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Tree>
    <p:extLst>
      <p:ext uri="{BB962C8B-B14F-4D97-AF65-F5344CB8AC3E}">
        <p14:creationId xmlns:p14="http://schemas.microsoft.com/office/powerpoint/2010/main" val="976681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4C029B5-2101-4FCF-BAB3-5B6DF95C6F55}"/>
              </a:ext>
            </a:extLst>
          </p:cNvPr>
          <p:cNvSpPr txBox="1">
            <a:spLocks noChangeArrowheads="1"/>
          </p:cNvSpPr>
          <p:nvPr/>
        </p:nvSpPr>
        <p:spPr bwMode="auto">
          <a:xfrm>
            <a:off x="-2124744" y="796338"/>
            <a:ext cx="622151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zh-CN" altLang="en-US" b="1" dirty="0">
                <a:solidFill>
                  <a:srgbClr val="0000CC"/>
                </a:solidFill>
              </a:rPr>
              <a:t>二叉树的遍历的非递归过程</a:t>
            </a:r>
          </a:p>
        </p:txBody>
      </p:sp>
      <p:sp>
        <p:nvSpPr>
          <p:cNvPr id="34819" name="Text Box 3">
            <a:extLst>
              <a:ext uri="{FF2B5EF4-FFF2-40B4-BE49-F238E27FC236}">
                <a16:creationId xmlns:a16="http://schemas.microsoft.com/office/drawing/2014/main" id="{83AC2301-2DF6-45F1-A065-05C9DBAD63E0}"/>
              </a:ext>
            </a:extLst>
          </p:cNvPr>
          <p:cNvSpPr txBox="1">
            <a:spLocks noChangeArrowheads="1"/>
          </p:cNvSpPr>
          <p:nvPr/>
        </p:nvSpPr>
        <p:spPr bwMode="auto">
          <a:xfrm>
            <a:off x="2246313" y="1260184"/>
            <a:ext cx="5351506"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a:t>
            </a:r>
            <a:r>
              <a:rPr lang="en-US" altLang="zh-CN" b="1" dirty="0" err="1"/>
              <a:t>NInOrder</a:t>
            </a:r>
            <a:r>
              <a:rPr lang="en-US" altLang="zh-CN" b="1" dirty="0"/>
              <a:t>( BT )</a:t>
            </a:r>
          </a:p>
          <a:p>
            <a:pPr eaLnBrk="1" hangingPunct="1"/>
            <a:r>
              <a:rPr lang="en-US" altLang="zh-CN" b="1" dirty="0"/>
              <a:t>BTREE  BT;</a:t>
            </a:r>
          </a:p>
          <a:p>
            <a:pPr eaLnBrk="1" hangingPunct="1"/>
            <a:r>
              <a:rPr lang="en-US" altLang="zh-CN" b="1" dirty="0"/>
              <a:t>{    STACK  S ;  BTREE  T ;</a:t>
            </a:r>
          </a:p>
          <a:p>
            <a:pPr eaLnBrk="1" hangingPunct="1"/>
            <a:r>
              <a:rPr lang="en-US" altLang="zh-CN" b="1" dirty="0"/>
              <a:t>      </a:t>
            </a:r>
            <a:r>
              <a:rPr lang="en-US" altLang="zh-CN" b="1" dirty="0" err="1"/>
              <a:t>MakeNull</a:t>
            </a:r>
            <a:r>
              <a:rPr lang="en-US" altLang="zh-CN" b="1" dirty="0"/>
              <a:t>( S ) ;</a:t>
            </a:r>
          </a:p>
          <a:p>
            <a:pPr eaLnBrk="1" hangingPunct="1"/>
            <a:r>
              <a:rPr lang="en-US" altLang="zh-CN" b="1" dirty="0"/>
              <a:t>      T = BT ;</a:t>
            </a:r>
          </a:p>
          <a:p>
            <a:pPr eaLnBrk="1" hangingPunct="1"/>
            <a:r>
              <a:rPr lang="en-US" altLang="zh-CN" b="1" dirty="0"/>
              <a:t>      while ( !</a:t>
            </a:r>
            <a:r>
              <a:rPr lang="en-US" altLang="zh-CN" b="1" dirty="0" err="1"/>
              <a:t>IsEmpty</a:t>
            </a:r>
            <a:r>
              <a:rPr lang="en-US" altLang="zh-CN" b="1" dirty="0"/>
              <a:t>( T ) || Empty ( S ) )</a:t>
            </a:r>
          </a:p>
          <a:p>
            <a:pPr eaLnBrk="1" hangingPunct="1"/>
            <a:r>
              <a:rPr lang="en-US" altLang="zh-CN" b="1" dirty="0"/>
              <a:t>           if  ( !</a:t>
            </a:r>
            <a:r>
              <a:rPr lang="en-US" altLang="zh-CN" b="1" dirty="0" err="1"/>
              <a:t>IsEmpty</a:t>
            </a:r>
            <a:r>
              <a:rPr lang="en-US" altLang="zh-CN" b="1" dirty="0"/>
              <a:t> ( T ) )</a:t>
            </a:r>
          </a:p>
          <a:p>
            <a:pPr eaLnBrk="1" hangingPunct="1"/>
            <a:r>
              <a:rPr lang="en-US" altLang="zh-CN" b="1" dirty="0"/>
              <a:t>                {   Push( T ,S );</a:t>
            </a:r>
          </a:p>
          <a:p>
            <a:pPr eaLnBrk="1" hangingPunct="1"/>
            <a:r>
              <a:rPr lang="en-US" altLang="zh-CN" b="1" dirty="0"/>
              <a:t>                     T = </a:t>
            </a:r>
            <a:r>
              <a:rPr lang="en-US" altLang="zh-CN" b="1" dirty="0" err="1"/>
              <a:t>Lchild</a:t>
            </a:r>
            <a:r>
              <a:rPr lang="en-US" altLang="zh-CN" b="1" dirty="0"/>
              <a:t> ( T ) ;  }</a:t>
            </a:r>
          </a:p>
          <a:p>
            <a:pPr eaLnBrk="1" hangingPunct="1"/>
            <a:r>
              <a:rPr lang="en-US" altLang="zh-CN" b="1" dirty="0"/>
              <a:t>           else</a:t>
            </a:r>
          </a:p>
          <a:p>
            <a:pPr eaLnBrk="1" hangingPunct="1"/>
            <a:r>
              <a:rPr lang="en-US" altLang="zh-CN" b="1" dirty="0"/>
              <a:t>                {  T = TOP ( S ) ;  POP ( S ) ;</a:t>
            </a:r>
          </a:p>
          <a:p>
            <a:pPr eaLnBrk="1" hangingPunct="1"/>
            <a:r>
              <a:rPr lang="en-US" altLang="zh-CN" b="1" dirty="0"/>
              <a:t>                    visit( Data( T ) ) ; </a:t>
            </a:r>
          </a:p>
          <a:p>
            <a:pPr eaLnBrk="1" hangingPunct="1"/>
            <a:r>
              <a:rPr lang="en-US" altLang="zh-CN" b="1" dirty="0"/>
              <a:t>                    T = </a:t>
            </a:r>
            <a:r>
              <a:rPr lang="en-US" altLang="zh-CN" b="1" dirty="0" err="1"/>
              <a:t>Rchild</a:t>
            </a:r>
            <a:r>
              <a:rPr lang="en-US" altLang="zh-CN" b="1" dirty="0"/>
              <a:t> ( T ) ;   }</a:t>
            </a:r>
          </a:p>
          <a:p>
            <a:pPr eaLnBrk="1" hangingPunct="1"/>
            <a:r>
              <a:rPr lang="en-US" altLang="zh-CN" b="1" dirty="0"/>
              <a:t>}</a:t>
            </a:r>
          </a:p>
        </p:txBody>
      </p:sp>
      <p:sp>
        <p:nvSpPr>
          <p:cNvPr id="34820" name="AutoShape 6">
            <a:extLst>
              <a:ext uri="{FF2B5EF4-FFF2-40B4-BE49-F238E27FC236}">
                <a16:creationId xmlns:a16="http://schemas.microsoft.com/office/drawing/2014/main" id="{BB5A0971-3AF7-493A-8147-B61C822C5A73}"/>
              </a:ext>
            </a:extLst>
          </p:cNvPr>
          <p:cNvSpPr>
            <a:spLocks noChangeArrowheads="1"/>
          </p:cNvSpPr>
          <p:nvPr/>
        </p:nvSpPr>
        <p:spPr bwMode="auto">
          <a:xfrm>
            <a:off x="838200" y="3568409"/>
            <a:ext cx="1981200" cy="381000"/>
          </a:xfrm>
          <a:prstGeom prst="wedgeRoundRectCallout">
            <a:avLst>
              <a:gd name="adj1" fmla="val 86218"/>
              <a:gd name="adj2" fmla="val 125000"/>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进栈</a:t>
            </a:r>
            <a:r>
              <a:rPr lang="en-US" altLang="zh-CN" sz="2000" b="1"/>
              <a:t>; </a:t>
            </a:r>
            <a:r>
              <a:rPr lang="zh-CN" altLang="en-US" sz="2000" b="1"/>
              <a:t>左走一步</a:t>
            </a:r>
          </a:p>
        </p:txBody>
      </p:sp>
      <p:sp>
        <p:nvSpPr>
          <p:cNvPr id="34821" name="AutoShape 7">
            <a:extLst>
              <a:ext uri="{FF2B5EF4-FFF2-40B4-BE49-F238E27FC236}">
                <a16:creationId xmlns:a16="http://schemas.microsoft.com/office/drawing/2014/main" id="{93361A4B-3158-4EDC-87E6-70126B8C0142}"/>
              </a:ext>
            </a:extLst>
          </p:cNvPr>
          <p:cNvSpPr>
            <a:spLocks noChangeArrowheads="1"/>
          </p:cNvSpPr>
          <p:nvPr/>
        </p:nvSpPr>
        <p:spPr bwMode="auto">
          <a:xfrm>
            <a:off x="838200" y="4940009"/>
            <a:ext cx="1981200" cy="457200"/>
          </a:xfrm>
          <a:prstGeom prst="wedgeRoundRectCallout">
            <a:avLst>
              <a:gd name="adj1" fmla="val 93509"/>
              <a:gd name="adj2" fmla="val 110764"/>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退栈</a:t>
            </a:r>
            <a:r>
              <a:rPr lang="en-US" altLang="zh-CN" sz="2000" b="1"/>
              <a:t>; </a:t>
            </a:r>
            <a:r>
              <a:rPr lang="zh-CN" altLang="en-US" sz="2000" b="1"/>
              <a:t>右走一步</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4040B469-E7D8-45C5-9AF6-0BC90BDFD9CE}"/>
              </a:ext>
            </a:extLst>
          </p:cNvPr>
          <p:cNvSpPr txBox="1">
            <a:spLocks noChangeArrowheads="1"/>
          </p:cNvSpPr>
          <p:nvPr/>
        </p:nvSpPr>
        <p:spPr bwMode="auto">
          <a:xfrm>
            <a:off x="250825" y="1380455"/>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CC"/>
                </a:solidFill>
              </a:rPr>
              <a:t>先序遍历非递归算法</a:t>
            </a:r>
          </a:p>
        </p:txBody>
      </p:sp>
      <p:sp>
        <p:nvSpPr>
          <p:cNvPr id="36867" name="Text Box 5">
            <a:extLst>
              <a:ext uri="{FF2B5EF4-FFF2-40B4-BE49-F238E27FC236}">
                <a16:creationId xmlns:a16="http://schemas.microsoft.com/office/drawing/2014/main" id="{C945172E-B138-4539-888A-514DAF99BC38}"/>
              </a:ext>
            </a:extLst>
          </p:cNvPr>
          <p:cNvSpPr txBox="1">
            <a:spLocks noChangeArrowheads="1"/>
          </p:cNvSpPr>
          <p:nvPr/>
        </p:nvSpPr>
        <p:spPr bwMode="auto">
          <a:xfrm>
            <a:off x="395288" y="1956717"/>
            <a:ext cx="2390775" cy="31722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Loop:</a:t>
            </a:r>
          </a:p>
          <a:p>
            <a:pPr eaLnBrk="1" hangingPunct="1"/>
            <a:r>
              <a:rPr lang="en-US" altLang="zh-CN" sz="2000" b="1" dirty="0"/>
              <a:t>{</a:t>
            </a:r>
          </a:p>
          <a:p>
            <a:pPr eaLnBrk="1" hangingPunct="1"/>
            <a:r>
              <a:rPr lang="en-US" altLang="zh-CN" sz="2000" b="1" dirty="0"/>
              <a:t>    if  (BT </a:t>
            </a:r>
            <a:r>
              <a:rPr lang="zh-CN" altLang="en-US" sz="2000" b="1" dirty="0"/>
              <a:t>非空</a:t>
            </a:r>
            <a:r>
              <a:rPr lang="en-US" altLang="zh-CN" sz="2000" b="1" dirty="0"/>
              <a:t>)</a:t>
            </a:r>
          </a:p>
          <a:p>
            <a:pPr eaLnBrk="1" hangingPunct="1"/>
            <a:r>
              <a:rPr lang="en-US" altLang="zh-CN" sz="2000" b="1" dirty="0"/>
              <a:t>        { </a:t>
            </a:r>
            <a:r>
              <a:rPr lang="zh-CN" altLang="en-US" sz="2000" b="1" dirty="0">
                <a:solidFill>
                  <a:srgbClr val="FF0000"/>
                </a:solidFill>
              </a:rPr>
              <a:t>输出</a:t>
            </a:r>
            <a:r>
              <a:rPr lang="en-US" altLang="zh-CN" sz="2000" b="1" dirty="0">
                <a:solidFill>
                  <a:srgbClr val="FF0000"/>
                </a:solidFill>
              </a:rPr>
              <a:t>;</a:t>
            </a:r>
          </a:p>
          <a:p>
            <a:pPr eaLnBrk="1" hangingPunct="1"/>
            <a:r>
              <a:rPr lang="en-US" altLang="zh-CN" sz="2000" b="1" dirty="0"/>
              <a:t>           </a:t>
            </a:r>
            <a:r>
              <a:rPr lang="zh-CN" altLang="en-US" sz="2000" b="1" dirty="0"/>
              <a:t>进栈</a:t>
            </a:r>
            <a:r>
              <a:rPr lang="en-US" altLang="zh-CN" sz="2000" b="1" dirty="0"/>
              <a:t>;</a:t>
            </a:r>
          </a:p>
          <a:p>
            <a:pPr eaLnBrk="1" hangingPunct="1"/>
            <a:r>
              <a:rPr lang="en-US" altLang="zh-CN" sz="2000" b="1" dirty="0"/>
              <a:t>           </a:t>
            </a:r>
            <a:r>
              <a:rPr lang="zh-CN" altLang="en-US" sz="2000" b="1" dirty="0"/>
              <a:t>左一步</a:t>
            </a:r>
            <a:r>
              <a:rPr lang="en-US" altLang="zh-CN" sz="2000" b="1" dirty="0"/>
              <a:t>;}</a:t>
            </a:r>
          </a:p>
          <a:p>
            <a:pPr eaLnBrk="1" hangingPunct="1"/>
            <a:r>
              <a:rPr lang="en-US" altLang="zh-CN" sz="2000" b="1" dirty="0"/>
              <a:t>    else</a:t>
            </a:r>
          </a:p>
          <a:p>
            <a:pPr eaLnBrk="1" hangingPunct="1"/>
            <a:r>
              <a:rPr lang="en-US" altLang="zh-CN" sz="2000" b="1" dirty="0"/>
              <a:t>        { </a:t>
            </a:r>
            <a:r>
              <a:rPr lang="zh-CN" altLang="en-US" sz="2000" b="1" dirty="0"/>
              <a:t>退栈；</a:t>
            </a:r>
            <a:endParaRPr lang="en-US" altLang="zh-CN" sz="2000" b="1" dirty="0"/>
          </a:p>
          <a:p>
            <a:pPr eaLnBrk="1" hangingPunct="1"/>
            <a:r>
              <a:rPr lang="en-US" altLang="zh-CN" sz="2000" b="1" dirty="0"/>
              <a:t>           </a:t>
            </a:r>
            <a:r>
              <a:rPr lang="zh-CN" altLang="en-US" sz="2000" b="1" dirty="0"/>
              <a:t>右一步</a:t>
            </a:r>
            <a:r>
              <a:rPr lang="en-US" altLang="zh-CN" sz="2000" b="1" dirty="0"/>
              <a:t>;}</a:t>
            </a:r>
          </a:p>
          <a:p>
            <a:pPr eaLnBrk="1" hangingPunct="1"/>
            <a:r>
              <a:rPr lang="en-US" altLang="zh-CN" sz="2000" b="1" dirty="0"/>
              <a:t>};</a:t>
            </a:r>
          </a:p>
        </p:txBody>
      </p:sp>
      <p:sp>
        <p:nvSpPr>
          <p:cNvPr id="36868" name="Text Box 6">
            <a:extLst>
              <a:ext uri="{FF2B5EF4-FFF2-40B4-BE49-F238E27FC236}">
                <a16:creationId xmlns:a16="http://schemas.microsoft.com/office/drawing/2014/main" id="{0127B1A4-9A9F-40A1-8C9B-A90FCB5AB3A3}"/>
              </a:ext>
            </a:extLst>
          </p:cNvPr>
          <p:cNvSpPr txBox="1">
            <a:spLocks noChangeArrowheads="1"/>
          </p:cNvSpPr>
          <p:nvPr/>
        </p:nvSpPr>
        <p:spPr bwMode="auto">
          <a:xfrm>
            <a:off x="3195638" y="1375941"/>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CC"/>
                </a:solidFill>
              </a:rPr>
              <a:t>中序遍历非递归算法</a:t>
            </a:r>
          </a:p>
        </p:txBody>
      </p:sp>
      <p:sp>
        <p:nvSpPr>
          <p:cNvPr id="36869" name="Text Box 7">
            <a:extLst>
              <a:ext uri="{FF2B5EF4-FFF2-40B4-BE49-F238E27FC236}">
                <a16:creationId xmlns:a16="http://schemas.microsoft.com/office/drawing/2014/main" id="{9BF6AA30-004E-47E0-BDDC-275F2DC67B70}"/>
              </a:ext>
            </a:extLst>
          </p:cNvPr>
          <p:cNvSpPr txBox="1">
            <a:spLocks noChangeArrowheads="1"/>
          </p:cNvSpPr>
          <p:nvPr/>
        </p:nvSpPr>
        <p:spPr bwMode="auto">
          <a:xfrm>
            <a:off x="3348038" y="1956717"/>
            <a:ext cx="2376487" cy="314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Loop:</a:t>
            </a:r>
          </a:p>
          <a:p>
            <a:pPr eaLnBrk="1" hangingPunct="1"/>
            <a:r>
              <a:rPr lang="en-US" altLang="zh-CN" sz="2000" b="1" dirty="0"/>
              <a:t>{</a:t>
            </a:r>
          </a:p>
          <a:p>
            <a:pPr eaLnBrk="1" hangingPunct="1"/>
            <a:r>
              <a:rPr lang="en-US" altLang="zh-CN" sz="2000" b="1" dirty="0"/>
              <a:t>    if  (BT </a:t>
            </a:r>
            <a:r>
              <a:rPr lang="zh-CN" altLang="en-US" sz="2000" b="1" dirty="0"/>
              <a:t>非空</a:t>
            </a:r>
            <a:r>
              <a:rPr lang="en-US" altLang="zh-CN" sz="2000" b="1" dirty="0"/>
              <a:t>)</a:t>
            </a:r>
          </a:p>
          <a:p>
            <a:pPr eaLnBrk="1" hangingPunct="1"/>
            <a:r>
              <a:rPr lang="en-US" altLang="zh-CN" sz="2000" b="1" dirty="0"/>
              <a:t>        { </a:t>
            </a:r>
            <a:r>
              <a:rPr lang="zh-CN" altLang="en-US" sz="2000" b="1" dirty="0"/>
              <a:t>进栈</a:t>
            </a:r>
            <a:r>
              <a:rPr lang="en-US" altLang="zh-CN" sz="2000" b="1" dirty="0"/>
              <a:t>;</a:t>
            </a:r>
          </a:p>
          <a:p>
            <a:pPr eaLnBrk="1" hangingPunct="1"/>
            <a:r>
              <a:rPr lang="en-US" altLang="zh-CN" sz="2000" b="1" dirty="0"/>
              <a:t>           </a:t>
            </a:r>
            <a:r>
              <a:rPr lang="zh-CN" altLang="en-US" sz="2000" b="1" dirty="0"/>
              <a:t>左一步</a:t>
            </a:r>
            <a:r>
              <a:rPr lang="en-US" altLang="zh-CN" sz="2000" b="1" dirty="0"/>
              <a:t>;}</a:t>
            </a:r>
          </a:p>
          <a:p>
            <a:pPr eaLnBrk="1" hangingPunct="1"/>
            <a:r>
              <a:rPr lang="en-US" altLang="zh-CN" sz="2000" b="1" dirty="0"/>
              <a:t>    else</a:t>
            </a:r>
          </a:p>
          <a:p>
            <a:pPr eaLnBrk="1" hangingPunct="1"/>
            <a:r>
              <a:rPr lang="en-US" altLang="zh-CN" sz="2000" b="1" dirty="0"/>
              <a:t>        {  </a:t>
            </a:r>
            <a:r>
              <a:rPr lang="zh-CN" altLang="en-US" sz="2000" b="1" dirty="0"/>
              <a:t>退栈</a:t>
            </a:r>
            <a:r>
              <a:rPr lang="en-US" altLang="zh-CN" sz="2000" b="1" dirty="0"/>
              <a:t>;</a:t>
            </a:r>
          </a:p>
          <a:p>
            <a:pPr eaLnBrk="1" hangingPunct="1"/>
            <a:r>
              <a:rPr lang="en-US" altLang="zh-CN" sz="2000" b="1" dirty="0"/>
              <a:t>            </a:t>
            </a:r>
            <a:r>
              <a:rPr lang="zh-CN" altLang="en-US" sz="2000" b="1" dirty="0">
                <a:solidFill>
                  <a:srgbClr val="FF0000"/>
                </a:solidFill>
              </a:rPr>
              <a:t>输出</a:t>
            </a:r>
            <a:r>
              <a:rPr lang="en-US" altLang="zh-CN" sz="2000" b="1" dirty="0">
                <a:solidFill>
                  <a:srgbClr val="FF0000"/>
                </a:solidFill>
              </a:rPr>
              <a:t>;</a:t>
            </a:r>
          </a:p>
          <a:p>
            <a:pPr eaLnBrk="1" hangingPunct="1"/>
            <a:r>
              <a:rPr lang="en-US" altLang="zh-CN" sz="2000" b="1" dirty="0"/>
              <a:t>            </a:t>
            </a:r>
            <a:r>
              <a:rPr lang="zh-CN" altLang="en-US" sz="2000" b="1" dirty="0"/>
              <a:t>右一步</a:t>
            </a:r>
            <a:r>
              <a:rPr lang="en-US" altLang="zh-CN" sz="2000" b="1" dirty="0"/>
              <a:t>;}</a:t>
            </a:r>
          </a:p>
          <a:p>
            <a:pPr eaLnBrk="1" hangingPunct="1"/>
            <a:r>
              <a:rPr lang="en-US" altLang="zh-CN" sz="2000" b="1" dirty="0"/>
              <a:t>};</a:t>
            </a:r>
          </a:p>
        </p:txBody>
      </p:sp>
      <p:sp>
        <p:nvSpPr>
          <p:cNvPr id="36870" name="Text Box 8">
            <a:extLst>
              <a:ext uri="{FF2B5EF4-FFF2-40B4-BE49-F238E27FC236}">
                <a16:creationId xmlns:a16="http://schemas.microsoft.com/office/drawing/2014/main" id="{B87B6E4B-E252-400B-BCA4-37A25A33428B}"/>
              </a:ext>
            </a:extLst>
          </p:cNvPr>
          <p:cNvSpPr txBox="1">
            <a:spLocks noChangeArrowheads="1"/>
          </p:cNvSpPr>
          <p:nvPr/>
        </p:nvSpPr>
        <p:spPr bwMode="auto">
          <a:xfrm>
            <a:off x="6148388" y="1341016"/>
            <a:ext cx="25074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rgbClr val="0000CC"/>
                </a:solidFill>
              </a:rPr>
              <a:t>后序遍历非递归算法</a:t>
            </a:r>
          </a:p>
        </p:txBody>
      </p:sp>
      <p:sp>
        <p:nvSpPr>
          <p:cNvPr id="36871" name="Text Box 10">
            <a:extLst>
              <a:ext uri="{FF2B5EF4-FFF2-40B4-BE49-F238E27FC236}">
                <a16:creationId xmlns:a16="http://schemas.microsoft.com/office/drawing/2014/main" id="{E82C1B0C-BCDA-4315-B3FE-AFB64DC97BDD}"/>
              </a:ext>
            </a:extLst>
          </p:cNvPr>
          <p:cNvSpPr txBox="1">
            <a:spLocks noChangeArrowheads="1"/>
          </p:cNvSpPr>
          <p:nvPr/>
        </p:nvSpPr>
        <p:spPr bwMode="auto">
          <a:xfrm>
            <a:off x="6300788" y="1885280"/>
            <a:ext cx="2514600" cy="40956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Loop:</a:t>
            </a:r>
          </a:p>
          <a:p>
            <a:pPr eaLnBrk="1" hangingPunct="1"/>
            <a:r>
              <a:rPr lang="en-US" altLang="zh-CN" sz="2000" b="1" dirty="0"/>
              <a:t>{</a:t>
            </a:r>
          </a:p>
          <a:p>
            <a:pPr eaLnBrk="1" hangingPunct="1"/>
            <a:r>
              <a:rPr lang="en-US" altLang="zh-CN" sz="2000" b="1" dirty="0"/>
              <a:t>    if  (BT </a:t>
            </a:r>
            <a:r>
              <a:rPr lang="zh-CN" altLang="en-US" sz="2000" b="1" dirty="0"/>
              <a:t>非空</a:t>
            </a:r>
            <a:r>
              <a:rPr lang="en-US" altLang="zh-CN" sz="2000" b="1" dirty="0"/>
              <a:t>)</a:t>
            </a:r>
          </a:p>
          <a:p>
            <a:pPr eaLnBrk="1" hangingPunct="1"/>
            <a:r>
              <a:rPr lang="en-US" altLang="zh-CN" sz="2000" b="1" dirty="0"/>
              <a:t>        { </a:t>
            </a:r>
            <a:r>
              <a:rPr lang="zh-CN" altLang="en-US" sz="2000" b="1" dirty="0"/>
              <a:t>进栈</a:t>
            </a:r>
            <a:r>
              <a:rPr lang="en-US" altLang="zh-CN" sz="2000" b="1" dirty="0"/>
              <a:t>;</a:t>
            </a:r>
          </a:p>
          <a:p>
            <a:pPr eaLnBrk="1" hangingPunct="1"/>
            <a:r>
              <a:rPr lang="en-US" altLang="zh-CN" sz="2000" b="1" dirty="0"/>
              <a:t>           </a:t>
            </a:r>
            <a:r>
              <a:rPr lang="zh-CN" altLang="en-US" sz="2000" b="1" dirty="0"/>
              <a:t>左一步</a:t>
            </a:r>
            <a:r>
              <a:rPr lang="en-US" altLang="zh-CN" sz="2000" b="1" dirty="0"/>
              <a:t>;}</a:t>
            </a:r>
          </a:p>
          <a:p>
            <a:pPr eaLnBrk="1" hangingPunct="1"/>
            <a:r>
              <a:rPr lang="en-US" altLang="zh-CN" sz="2000" b="1" dirty="0"/>
              <a:t>    else</a:t>
            </a:r>
          </a:p>
          <a:p>
            <a:pPr eaLnBrk="1" hangingPunct="1"/>
            <a:r>
              <a:rPr lang="en-US" altLang="zh-CN" sz="2000" b="1" dirty="0"/>
              <a:t>        {   </a:t>
            </a:r>
            <a:r>
              <a:rPr lang="zh-CN" altLang="en-US" sz="2000" b="1" dirty="0">
                <a:solidFill>
                  <a:schemeClr val="accent2"/>
                </a:solidFill>
              </a:rPr>
              <a:t>当栈顶指针 </a:t>
            </a:r>
          </a:p>
          <a:p>
            <a:pPr eaLnBrk="1" hangingPunct="1"/>
            <a:r>
              <a:rPr lang="zh-CN" altLang="en-US" sz="2000" b="1" dirty="0">
                <a:solidFill>
                  <a:schemeClr val="accent2"/>
                </a:solidFill>
              </a:rPr>
              <a:t>             所指结点的 </a:t>
            </a:r>
          </a:p>
          <a:p>
            <a:pPr eaLnBrk="1" hangingPunct="1"/>
            <a:r>
              <a:rPr lang="zh-CN" altLang="en-US" sz="2000" b="1" dirty="0">
                <a:solidFill>
                  <a:schemeClr val="accent2"/>
                </a:solidFill>
              </a:rPr>
              <a:t>             右子树不存</a:t>
            </a:r>
          </a:p>
          <a:p>
            <a:pPr eaLnBrk="1" hangingPunct="1"/>
            <a:r>
              <a:rPr lang="zh-CN" altLang="en-US" sz="2000" b="1" dirty="0">
                <a:solidFill>
                  <a:schemeClr val="accent2"/>
                </a:solidFill>
              </a:rPr>
              <a:t>             在或已访问</a:t>
            </a:r>
            <a:r>
              <a:rPr lang="en-US" altLang="zh-CN" sz="2000" b="1" dirty="0">
                <a:solidFill>
                  <a:schemeClr val="accent2"/>
                </a:solidFill>
              </a:rPr>
              <a:t>,  </a:t>
            </a:r>
          </a:p>
          <a:p>
            <a:pPr eaLnBrk="1" hangingPunct="1"/>
            <a:r>
              <a:rPr lang="en-US" altLang="zh-CN" sz="2000" b="1" dirty="0">
                <a:solidFill>
                  <a:schemeClr val="accent2"/>
                </a:solidFill>
              </a:rPr>
              <a:t>             </a:t>
            </a:r>
            <a:r>
              <a:rPr lang="zh-CN" altLang="en-US" sz="2000" b="1" dirty="0">
                <a:solidFill>
                  <a:schemeClr val="accent2"/>
                </a:solidFill>
              </a:rPr>
              <a:t>退栈并</a:t>
            </a:r>
            <a:r>
              <a:rPr lang="zh-CN" altLang="en-US" sz="2000" b="1" dirty="0">
                <a:solidFill>
                  <a:srgbClr val="FF0000"/>
                </a:solidFill>
              </a:rPr>
              <a:t>输出</a:t>
            </a:r>
            <a:r>
              <a:rPr lang="en-US" altLang="zh-CN" sz="2000" b="1" dirty="0">
                <a:solidFill>
                  <a:srgbClr val="FF0000"/>
                </a:solidFill>
              </a:rPr>
              <a:t>;</a:t>
            </a:r>
          </a:p>
          <a:p>
            <a:pPr eaLnBrk="1" hangingPunct="1"/>
            <a:r>
              <a:rPr lang="en-US" altLang="zh-CN" sz="2000" b="1" dirty="0">
                <a:solidFill>
                  <a:schemeClr val="accent2"/>
                </a:solidFill>
              </a:rPr>
              <a:t>             </a:t>
            </a:r>
            <a:r>
              <a:rPr lang="zh-CN" altLang="en-US" sz="2000" b="1" dirty="0">
                <a:solidFill>
                  <a:schemeClr val="accent2"/>
                </a:solidFill>
              </a:rPr>
              <a:t>否则右一步</a:t>
            </a:r>
            <a:r>
              <a:rPr lang="en-US" altLang="zh-CN" sz="2000" b="1" dirty="0">
                <a:solidFill>
                  <a:schemeClr val="accent2"/>
                </a:solidFill>
              </a:rPr>
              <a:t>; </a:t>
            </a:r>
            <a:r>
              <a:rPr lang="en-US" altLang="zh-CN" sz="2000" b="1" dirty="0"/>
              <a:t>}</a:t>
            </a:r>
          </a:p>
          <a:p>
            <a:pPr eaLnBrk="1" hangingPunct="1"/>
            <a:r>
              <a:rPr lang="en-US" altLang="zh-CN" sz="2000" b="1"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180AE7D9-77BC-4B71-955C-41B44FD607A7}"/>
              </a:ext>
            </a:extLst>
          </p:cNvPr>
          <p:cNvSpPr>
            <a:spLocks noChangeArrowheads="1"/>
          </p:cNvSpPr>
          <p:nvPr/>
        </p:nvSpPr>
        <p:spPr bwMode="auto">
          <a:xfrm>
            <a:off x="250825" y="620713"/>
            <a:ext cx="8497888" cy="6003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C00000"/>
                </a:solidFill>
              </a:rPr>
              <a:t>中序遍历非递归算法：</a:t>
            </a:r>
          </a:p>
          <a:p>
            <a:r>
              <a:rPr lang="en-US" altLang="zh-CN" sz="1800" b="1" dirty="0"/>
              <a:t>void  </a:t>
            </a:r>
            <a:r>
              <a:rPr lang="en-US" altLang="zh-CN" sz="1800" b="1" dirty="0" err="1"/>
              <a:t>InOrder</a:t>
            </a:r>
            <a:r>
              <a:rPr lang="en-US" altLang="zh-CN" sz="1800" b="1" dirty="0"/>
              <a:t>(BTREE *root</a:t>
            </a:r>
          </a:p>
          <a:p>
            <a:r>
              <a:rPr lang="en-US" altLang="zh-CN" sz="1800" b="1" dirty="0"/>
              <a:t> {   BTREE *stack[MAX];</a:t>
            </a:r>
          </a:p>
          <a:p>
            <a:r>
              <a:rPr lang="en-US" altLang="zh-CN" sz="1800" b="1" dirty="0"/>
              <a:t>    </a:t>
            </a:r>
            <a:r>
              <a:rPr lang="en-US" altLang="zh-CN" sz="1800" b="1" dirty="0" err="1"/>
              <a:t>int</a:t>
            </a:r>
            <a:r>
              <a:rPr lang="en-US" altLang="zh-CN" sz="1800" b="1" dirty="0"/>
              <a:t> top=0;</a:t>
            </a:r>
          </a:p>
          <a:p>
            <a:r>
              <a:rPr lang="en-US" altLang="zh-CN" sz="1800" b="1" dirty="0"/>
              <a:t>    do{   	  while(root!=Null)</a:t>
            </a:r>
          </a:p>
          <a:p>
            <a:r>
              <a:rPr lang="en-US" altLang="zh-CN" sz="1800" b="1" dirty="0"/>
              <a:t>	  {   top++;</a:t>
            </a:r>
          </a:p>
          <a:p>
            <a:r>
              <a:rPr lang="en-US" altLang="zh-CN" sz="1800" b="1" dirty="0"/>
              <a:t>                         if(top&gt;MAX) </a:t>
            </a:r>
          </a:p>
          <a:p>
            <a:r>
              <a:rPr lang="en-US" altLang="zh-CN" sz="1800" b="1" dirty="0"/>
              <a:t>		  </a:t>
            </a:r>
            <a:r>
              <a:rPr lang="en-US" altLang="zh-CN" sz="1800" b="1" dirty="0" err="1"/>
              <a:t>printf</a:t>
            </a:r>
            <a:r>
              <a:rPr lang="en-US" altLang="zh-CN" sz="1800" b="1" dirty="0"/>
              <a:t>("</a:t>
            </a:r>
            <a:r>
              <a:rPr lang="zh-CN" altLang="en-US" sz="1800" b="1" dirty="0"/>
              <a:t>栈满</a:t>
            </a:r>
            <a:r>
              <a:rPr lang="en-US" altLang="zh-CN" sz="1800" b="1" dirty="0"/>
              <a:t>!\n");</a:t>
            </a:r>
          </a:p>
          <a:p>
            <a:r>
              <a:rPr lang="en-US" altLang="zh-CN" sz="1800" b="1" dirty="0"/>
              <a:t>                         else </a:t>
            </a:r>
          </a:p>
          <a:p>
            <a:r>
              <a:rPr lang="en-US" altLang="zh-CN" sz="1800" b="1" dirty="0"/>
              <a:t>	                    stack[top]=root;</a:t>
            </a:r>
          </a:p>
          <a:p>
            <a:r>
              <a:rPr lang="en-US" altLang="zh-CN" sz="1800" b="1" dirty="0"/>
              <a:t>                      root=</a:t>
            </a:r>
            <a:r>
              <a:rPr lang="en-US" altLang="zh-CN" sz="1800" b="1" dirty="0" err="1"/>
              <a:t>Lchild</a:t>
            </a:r>
            <a:r>
              <a:rPr lang="en-US" altLang="zh-CN" sz="1800" b="1" dirty="0"/>
              <a:t>(root);</a:t>
            </a:r>
          </a:p>
          <a:p>
            <a:r>
              <a:rPr lang="en-US" altLang="zh-CN" sz="1800" b="1" dirty="0"/>
              <a:t>                    }</a:t>
            </a:r>
          </a:p>
          <a:p>
            <a:r>
              <a:rPr lang="en-US" altLang="zh-CN" sz="1800" b="1" dirty="0"/>
              <a:t>                   if(top!=0)</a:t>
            </a:r>
          </a:p>
          <a:p>
            <a:r>
              <a:rPr lang="en-US" altLang="zh-CN" sz="1800" b="1" dirty="0"/>
              <a:t>                   {  </a:t>
            </a:r>
          </a:p>
          <a:p>
            <a:r>
              <a:rPr lang="en-US" altLang="zh-CN" sz="1800" b="1" dirty="0"/>
              <a:t>                          root=stack[top];</a:t>
            </a:r>
          </a:p>
          <a:p>
            <a:r>
              <a:rPr lang="en-US" altLang="zh-CN" sz="1800" b="1" dirty="0"/>
              <a:t>                          top--;</a:t>
            </a:r>
          </a:p>
          <a:p>
            <a:r>
              <a:rPr lang="en-US" altLang="zh-CN" sz="1800" b="1" dirty="0"/>
              <a:t>                          </a:t>
            </a:r>
            <a:r>
              <a:rPr lang="en-US" altLang="zh-CN" sz="1800" b="1" dirty="0" err="1"/>
              <a:t>printf</a:t>
            </a:r>
            <a:r>
              <a:rPr lang="en-US" altLang="zh-CN" sz="1800" b="1" dirty="0"/>
              <a:t>("%c ",Data(root));</a:t>
            </a:r>
          </a:p>
          <a:p>
            <a:r>
              <a:rPr lang="en-US" altLang="zh-CN" sz="1800" b="1" dirty="0"/>
              <a:t>                          root=</a:t>
            </a:r>
            <a:r>
              <a:rPr lang="en-US" altLang="zh-CN" sz="1800" b="1" dirty="0" err="1"/>
              <a:t>Rchild</a:t>
            </a:r>
            <a:r>
              <a:rPr lang="en-US" altLang="zh-CN" sz="1800" b="1" dirty="0"/>
              <a:t>(root);   </a:t>
            </a:r>
          </a:p>
          <a:p>
            <a:r>
              <a:rPr lang="en-US" altLang="zh-CN" sz="1800" b="1" dirty="0"/>
              <a:t>	 }</a:t>
            </a:r>
          </a:p>
          <a:p>
            <a:r>
              <a:rPr lang="en-US" altLang="zh-CN" sz="1800" b="1" dirty="0"/>
              <a:t>      }while((top!=0)||(root!=Null));</a:t>
            </a:r>
          </a:p>
          <a:p>
            <a:r>
              <a:rPr lang="en-US" altLang="zh-CN" sz="1800" b="1" dirty="0"/>
              <a:t>}</a:t>
            </a:r>
          </a:p>
        </p:txBody>
      </p:sp>
      <p:pic>
        <p:nvPicPr>
          <p:cNvPr id="5" name="图片 4">
            <a:extLst>
              <a:ext uri="{FF2B5EF4-FFF2-40B4-BE49-F238E27FC236}">
                <a16:creationId xmlns:a16="http://schemas.microsoft.com/office/drawing/2014/main" id="{F0FD0C85-DB25-4969-A2B8-C99822A0A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836712"/>
            <a:ext cx="3245017" cy="1663786"/>
          </a:xfrm>
          <a:prstGeom prst="rect">
            <a:avLst/>
          </a:prstGeom>
        </p:spPr>
      </p:pic>
      <p:sp>
        <p:nvSpPr>
          <p:cNvPr id="6" name="Text Box 7">
            <a:extLst>
              <a:ext uri="{FF2B5EF4-FFF2-40B4-BE49-F238E27FC236}">
                <a16:creationId xmlns:a16="http://schemas.microsoft.com/office/drawing/2014/main" id="{7386BCAC-C844-455A-A2F5-0F424F94C4CE}"/>
              </a:ext>
            </a:extLst>
          </p:cNvPr>
          <p:cNvSpPr txBox="1">
            <a:spLocks noChangeArrowheads="1"/>
          </p:cNvSpPr>
          <p:nvPr/>
        </p:nvSpPr>
        <p:spPr bwMode="auto">
          <a:xfrm>
            <a:off x="5652120" y="2716497"/>
            <a:ext cx="2376487" cy="314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Loop:</a:t>
            </a:r>
          </a:p>
          <a:p>
            <a:pPr eaLnBrk="1" hangingPunct="1"/>
            <a:r>
              <a:rPr lang="en-US" altLang="zh-CN" sz="2000" b="1" dirty="0"/>
              <a:t>{</a:t>
            </a:r>
          </a:p>
          <a:p>
            <a:pPr eaLnBrk="1" hangingPunct="1"/>
            <a:r>
              <a:rPr lang="en-US" altLang="zh-CN" sz="2000" b="1" dirty="0"/>
              <a:t>    if  (BT </a:t>
            </a:r>
            <a:r>
              <a:rPr lang="zh-CN" altLang="en-US" sz="2000" b="1" dirty="0"/>
              <a:t>非空</a:t>
            </a:r>
            <a:r>
              <a:rPr lang="en-US" altLang="zh-CN" sz="2000" b="1" dirty="0"/>
              <a:t>)</a:t>
            </a:r>
          </a:p>
          <a:p>
            <a:pPr eaLnBrk="1" hangingPunct="1"/>
            <a:r>
              <a:rPr lang="en-US" altLang="zh-CN" sz="2000" b="1" dirty="0"/>
              <a:t>        { </a:t>
            </a:r>
            <a:r>
              <a:rPr lang="zh-CN" altLang="en-US" sz="2000" b="1" dirty="0"/>
              <a:t>进栈</a:t>
            </a:r>
            <a:r>
              <a:rPr lang="en-US" altLang="zh-CN" sz="2000" b="1" dirty="0"/>
              <a:t>;</a:t>
            </a:r>
          </a:p>
          <a:p>
            <a:pPr eaLnBrk="1" hangingPunct="1"/>
            <a:r>
              <a:rPr lang="en-US" altLang="zh-CN" sz="2000" b="1" dirty="0"/>
              <a:t>           </a:t>
            </a:r>
            <a:r>
              <a:rPr lang="zh-CN" altLang="en-US" sz="2000" b="1" dirty="0"/>
              <a:t>左一步</a:t>
            </a:r>
            <a:r>
              <a:rPr lang="en-US" altLang="zh-CN" sz="2000" b="1" dirty="0"/>
              <a:t>;}</a:t>
            </a:r>
          </a:p>
          <a:p>
            <a:pPr eaLnBrk="1" hangingPunct="1"/>
            <a:r>
              <a:rPr lang="en-US" altLang="zh-CN" sz="2000" b="1" dirty="0"/>
              <a:t>    else</a:t>
            </a:r>
          </a:p>
          <a:p>
            <a:pPr eaLnBrk="1" hangingPunct="1"/>
            <a:r>
              <a:rPr lang="en-US" altLang="zh-CN" sz="2000" b="1" dirty="0"/>
              <a:t>        {  </a:t>
            </a:r>
            <a:r>
              <a:rPr lang="zh-CN" altLang="en-US" sz="2000" b="1" dirty="0"/>
              <a:t>退栈</a:t>
            </a:r>
            <a:r>
              <a:rPr lang="en-US" altLang="zh-CN" sz="2000" b="1" dirty="0"/>
              <a:t>;</a:t>
            </a:r>
          </a:p>
          <a:p>
            <a:pPr eaLnBrk="1" hangingPunct="1"/>
            <a:r>
              <a:rPr lang="en-US" altLang="zh-CN" sz="2000" b="1" dirty="0"/>
              <a:t>            </a:t>
            </a:r>
            <a:r>
              <a:rPr lang="zh-CN" altLang="en-US" sz="2000" b="1" dirty="0">
                <a:solidFill>
                  <a:srgbClr val="FF0000"/>
                </a:solidFill>
              </a:rPr>
              <a:t>输出</a:t>
            </a:r>
            <a:r>
              <a:rPr lang="en-US" altLang="zh-CN" sz="2000" b="1" dirty="0">
                <a:solidFill>
                  <a:srgbClr val="FF0000"/>
                </a:solidFill>
              </a:rPr>
              <a:t>;</a:t>
            </a:r>
          </a:p>
          <a:p>
            <a:pPr eaLnBrk="1" hangingPunct="1"/>
            <a:r>
              <a:rPr lang="en-US" altLang="zh-CN" sz="2000" b="1" dirty="0"/>
              <a:t>            </a:t>
            </a:r>
            <a:r>
              <a:rPr lang="zh-CN" altLang="en-US" sz="2000" b="1" dirty="0"/>
              <a:t>右一步</a:t>
            </a:r>
            <a:r>
              <a:rPr lang="en-US" altLang="zh-CN" sz="2000" b="1" dirty="0"/>
              <a:t>;}</a:t>
            </a:r>
          </a:p>
          <a:p>
            <a:pPr eaLnBrk="1" hangingPunct="1"/>
            <a:r>
              <a:rPr lang="en-US" altLang="zh-CN" sz="2000" b="1"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F32D7BE4-63A8-4998-9783-D62B9C462FAF}"/>
              </a:ext>
            </a:extLst>
          </p:cNvPr>
          <p:cNvSpPr>
            <a:spLocks noChangeArrowheads="1"/>
          </p:cNvSpPr>
          <p:nvPr/>
        </p:nvSpPr>
        <p:spPr bwMode="auto">
          <a:xfrm>
            <a:off x="438379" y="566737"/>
            <a:ext cx="8496300" cy="6003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FF0000"/>
                </a:solidFill>
              </a:rPr>
              <a:t>先序遍历非递归算法：</a:t>
            </a:r>
          </a:p>
          <a:p>
            <a:r>
              <a:rPr lang="en-US" altLang="zh-CN" sz="1800" b="1" dirty="0"/>
              <a:t>void  </a:t>
            </a:r>
            <a:r>
              <a:rPr lang="en-US" altLang="zh-CN" sz="1800" b="1" dirty="0" err="1"/>
              <a:t>PreOrder</a:t>
            </a:r>
            <a:r>
              <a:rPr lang="en-US" altLang="zh-CN" sz="1800" b="1" dirty="0"/>
              <a:t>(BTREE *root</a:t>
            </a:r>
          </a:p>
          <a:p>
            <a:r>
              <a:rPr lang="en-US" altLang="zh-CN" sz="1800" b="1" dirty="0"/>
              <a:t>{      BTREE *stack[MAX];</a:t>
            </a:r>
          </a:p>
          <a:p>
            <a:r>
              <a:rPr lang="en-US" altLang="zh-CN" sz="1800" b="1" dirty="0"/>
              <a:t>       </a:t>
            </a:r>
            <a:r>
              <a:rPr lang="en-US" altLang="zh-CN" sz="1800" b="1" dirty="0" err="1"/>
              <a:t>int</a:t>
            </a:r>
            <a:r>
              <a:rPr lang="en-US" altLang="zh-CN" sz="1800" b="1" dirty="0"/>
              <a:t> top=0;</a:t>
            </a:r>
          </a:p>
          <a:p>
            <a:r>
              <a:rPr lang="en-US" altLang="zh-CN" sz="1800" b="1" dirty="0"/>
              <a:t>       do{   while(root!=Null)</a:t>
            </a:r>
          </a:p>
          <a:p>
            <a:r>
              <a:rPr lang="en-US" altLang="zh-CN" sz="1800" b="1" dirty="0"/>
              <a:t>	{   </a:t>
            </a:r>
          </a:p>
          <a:p>
            <a:r>
              <a:rPr lang="en-US" altLang="zh-CN" sz="1800" b="1" dirty="0"/>
              <a:t>	         </a:t>
            </a:r>
            <a:r>
              <a:rPr lang="en-US" altLang="zh-CN" sz="1800" b="1" dirty="0" err="1"/>
              <a:t>printf</a:t>
            </a:r>
            <a:r>
              <a:rPr lang="en-US" altLang="zh-CN" sz="1800" b="1" dirty="0"/>
              <a:t>("%c ",Data(root));</a:t>
            </a:r>
          </a:p>
          <a:p>
            <a:r>
              <a:rPr lang="en-US" altLang="zh-CN" sz="1800" b="1" dirty="0"/>
              <a:t>                           top++;</a:t>
            </a:r>
          </a:p>
          <a:p>
            <a:r>
              <a:rPr lang="en-US" altLang="zh-CN" sz="1800" b="1" dirty="0"/>
              <a:t>                           if(top&gt;MAX) </a:t>
            </a:r>
          </a:p>
          <a:p>
            <a:r>
              <a:rPr lang="en-US" altLang="zh-CN" sz="1800" b="1" dirty="0"/>
              <a:t>		</a:t>
            </a:r>
            <a:r>
              <a:rPr lang="en-US" altLang="zh-CN" sz="1800" b="1" dirty="0" err="1"/>
              <a:t>printf</a:t>
            </a:r>
            <a:r>
              <a:rPr lang="en-US" altLang="zh-CN" sz="1800" b="1" dirty="0"/>
              <a:t>("</a:t>
            </a:r>
            <a:r>
              <a:rPr lang="zh-CN" altLang="en-US" sz="1800" b="1" dirty="0"/>
              <a:t>栈满</a:t>
            </a:r>
            <a:r>
              <a:rPr lang="en-US" altLang="zh-CN" sz="1800" b="1" dirty="0"/>
              <a:t>!\n");</a:t>
            </a:r>
          </a:p>
          <a:p>
            <a:r>
              <a:rPr lang="en-US" altLang="zh-CN" sz="1800" b="1" dirty="0"/>
              <a:t>                           else stack[top]=root;</a:t>
            </a:r>
          </a:p>
          <a:p>
            <a:r>
              <a:rPr lang="en-US" altLang="zh-CN" sz="1800" b="1" dirty="0"/>
              <a:t>                                    root=</a:t>
            </a:r>
            <a:r>
              <a:rPr lang="en-US" altLang="zh-CN" sz="1800" b="1" dirty="0" err="1"/>
              <a:t>Lchild</a:t>
            </a:r>
            <a:r>
              <a:rPr lang="en-US" altLang="zh-CN" sz="1800" b="1" dirty="0"/>
              <a:t>(root);</a:t>
            </a:r>
          </a:p>
          <a:p>
            <a:r>
              <a:rPr lang="en-US" altLang="zh-CN" sz="1800" b="1" dirty="0"/>
              <a:t>	}</a:t>
            </a:r>
          </a:p>
          <a:p>
            <a:r>
              <a:rPr lang="en-US" altLang="zh-CN" sz="1800" b="1" dirty="0"/>
              <a:t>                  if(top!=0)</a:t>
            </a:r>
          </a:p>
          <a:p>
            <a:r>
              <a:rPr lang="en-US" altLang="zh-CN" sz="1800" b="1" dirty="0"/>
              <a:t>	{  </a:t>
            </a:r>
          </a:p>
          <a:p>
            <a:r>
              <a:rPr lang="en-US" altLang="zh-CN" sz="1800" b="1" dirty="0"/>
              <a:t>	         root=stack[top];</a:t>
            </a:r>
          </a:p>
          <a:p>
            <a:r>
              <a:rPr lang="en-US" altLang="zh-CN" sz="1800" b="1" dirty="0"/>
              <a:t>                           top--;</a:t>
            </a:r>
          </a:p>
          <a:p>
            <a:r>
              <a:rPr lang="en-US" altLang="zh-CN" sz="1800" b="1" dirty="0"/>
              <a:t>                           root=</a:t>
            </a:r>
            <a:r>
              <a:rPr lang="en-US" altLang="zh-CN" sz="1800" b="1" dirty="0" err="1"/>
              <a:t>Rchild</a:t>
            </a:r>
            <a:r>
              <a:rPr lang="en-US" altLang="zh-CN" sz="1800" b="1" dirty="0"/>
              <a:t>(root);   </a:t>
            </a:r>
          </a:p>
          <a:p>
            <a:r>
              <a:rPr lang="en-US" altLang="zh-CN" sz="1800" b="1" dirty="0"/>
              <a:t>	}</a:t>
            </a:r>
          </a:p>
          <a:p>
            <a:r>
              <a:rPr lang="en-US" altLang="zh-CN" sz="1800" b="1" dirty="0"/>
              <a:t>        }while((top!=0)||(root!=Null));</a:t>
            </a:r>
          </a:p>
          <a:p>
            <a:r>
              <a:rPr lang="en-US" altLang="zh-CN" sz="1800" b="1" dirty="0"/>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4274338"/>
            <a:ext cx="2977321" cy="1899607"/>
          </a:xfrm>
          <a:prstGeom prst="rect">
            <a:avLst/>
          </a:prstGeom>
        </p:spPr>
      </p:pic>
      <p:sp>
        <p:nvSpPr>
          <p:cNvPr id="5" name="Text Box 5">
            <a:extLst>
              <a:ext uri="{FF2B5EF4-FFF2-40B4-BE49-F238E27FC236}">
                <a16:creationId xmlns:a16="http://schemas.microsoft.com/office/drawing/2014/main" id="{C62DC280-526F-44C7-9857-084A2ED5BF07}"/>
              </a:ext>
            </a:extLst>
          </p:cNvPr>
          <p:cNvSpPr txBox="1">
            <a:spLocks noChangeArrowheads="1"/>
          </p:cNvSpPr>
          <p:nvPr/>
        </p:nvSpPr>
        <p:spPr bwMode="auto">
          <a:xfrm>
            <a:off x="5513344" y="757123"/>
            <a:ext cx="2390775" cy="314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Loop:</a:t>
            </a:r>
          </a:p>
          <a:p>
            <a:pPr eaLnBrk="1" hangingPunct="1"/>
            <a:r>
              <a:rPr lang="en-US" altLang="zh-CN" sz="2000" dirty="0"/>
              <a:t>{</a:t>
            </a:r>
          </a:p>
          <a:p>
            <a:pPr eaLnBrk="1" hangingPunct="1"/>
            <a:r>
              <a:rPr lang="en-US" altLang="zh-CN" sz="2000" dirty="0"/>
              <a:t>    if  (BT </a:t>
            </a:r>
            <a:r>
              <a:rPr lang="zh-CN" altLang="en-US" sz="2000" dirty="0"/>
              <a:t>非空</a:t>
            </a:r>
            <a:r>
              <a:rPr lang="en-US" altLang="zh-CN" sz="2000" dirty="0"/>
              <a:t>)</a:t>
            </a:r>
          </a:p>
          <a:p>
            <a:pPr eaLnBrk="1" hangingPunct="1"/>
            <a:r>
              <a:rPr lang="en-US" altLang="zh-CN" sz="2000" dirty="0"/>
              <a:t>        { </a:t>
            </a:r>
            <a:r>
              <a:rPr lang="zh-CN" altLang="en-US" sz="2000" b="1" dirty="0">
                <a:solidFill>
                  <a:srgbClr val="FF0000"/>
                </a:solidFill>
              </a:rPr>
              <a:t>输出</a:t>
            </a:r>
            <a:r>
              <a:rPr lang="en-US" altLang="zh-CN" sz="2000" b="1" dirty="0">
                <a:solidFill>
                  <a:srgbClr val="FF0000"/>
                </a:solidFill>
              </a:rPr>
              <a:t>;</a:t>
            </a:r>
          </a:p>
          <a:p>
            <a:pPr eaLnBrk="1" hangingPunct="1"/>
            <a:r>
              <a:rPr lang="en-US" altLang="zh-CN" sz="2000" dirty="0"/>
              <a:t>           </a:t>
            </a:r>
            <a:r>
              <a:rPr lang="zh-CN" altLang="en-US" sz="2000" dirty="0"/>
              <a:t>进栈</a:t>
            </a:r>
            <a:r>
              <a:rPr lang="en-US" altLang="zh-CN" sz="2000" dirty="0"/>
              <a:t>;</a:t>
            </a:r>
          </a:p>
          <a:p>
            <a:pPr eaLnBrk="1" hangingPunct="1"/>
            <a:r>
              <a:rPr lang="en-US" altLang="zh-CN" sz="2000" dirty="0"/>
              <a:t>           </a:t>
            </a:r>
            <a:r>
              <a:rPr lang="zh-CN" altLang="en-US" sz="2000" dirty="0"/>
              <a:t>左一步</a:t>
            </a:r>
            <a:r>
              <a:rPr lang="en-US" altLang="zh-CN" sz="2000" dirty="0"/>
              <a:t>;}</a:t>
            </a:r>
          </a:p>
          <a:p>
            <a:pPr eaLnBrk="1" hangingPunct="1"/>
            <a:r>
              <a:rPr lang="en-US" altLang="zh-CN" sz="2000" dirty="0"/>
              <a:t>    else</a:t>
            </a:r>
          </a:p>
          <a:p>
            <a:pPr eaLnBrk="1" hangingPunct="1"/>
            <a:r>
              <a:rPr lang="en-US" altLang="zh-CN" sz="2000" dirty="0"/>
              <a:t>        { </a:t>
            </a:r>
            <a:r>
              <a:rPr lang="zh-CN" altLang="en-US" sz="2000" dirty="0"/>
              <a:t>退栈</a:t>
            </a:r>
            <a:r>
              <a:rPr lang="en-US" altLang="zh-CN" sz="2000" dirty="0"/>
              <a:t>;</a:t>
            </a:r>
          </a:p>
          <a:p>
            <a:pPr eaLnBrk="1" hangingPunct="1"/>
            <a:r>
              <a:rPr lang="en-US" altLang="zh-CN" sz="2000" dirty="0"/>
              <a:t>           </a:t>
            </a:r>
            <a:r>
              <a:rPr lang="zh-CN" altLang="en-US" sz="2000" dirty="0"/>
              <a:t>右一步</a:t>
            </a:r>
            <a:r>
              <a:rPr lang="en-US" altLang="zh-CN" sz="2000" dirty="0"/>
              <a:t>;}</a:t>
            </a:r>
          </a:p>
          <a:p>
            <a:pPr eaLnBrk="1" hangingPunct="1"/>
            <a:r>
              <a:rPr lang="en-US" altLang="zh-CN" sz="20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2FE21273-18BB-4E5B-9989-A6512AB671FB}"/>
              </a:ext>
            </a:extLst>
          </p:cNvPr>
          <p:cNvSpPr>
            <a:spLocks noChangeArrowheads="1"/>
          </p:cNvSpPr>
          <p:nvPr/>
        </p:nvSpPr>
        <p:spPr bwMode="auto">
          <a:xfrm>
            <a:off x="323850" y="612477"/>
            <a:ext cx="8424863" cy="598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zh-CN" altLang="en-US" b="1" dirty="0">
                <a:solidFill>
                  <a:srgbClr val="FF0000"/>
                </a:solidFill>
              </a:rPr>
              <a:t>后序遍历非递归算法：</a:t>
            </a:r>
          </a:p>
          <a:p>
            <a:pPr>
              <a:lnSpc>
                <a:spcPct val="75000"/>
              </a:lnSpc>
            </a:pPr>
            <a:r>
              <a:rPr lang="en-US" altLang="zh-CN" sz="1800" b="1" dirty="0"/>
              <a:t>void  </a:t>
            </a:r>
            <a:r>
              <a:rPr lang="en-US" altLang="zh-CN" sz="1800" b="1" dirty="0" err="1"/>
              <a:t>PostOrder</a:t>
            </a:r>
            <a:r>
              <a:rPr lang="en-US" altLang="zh-CN" sz="1800" b="1" dirty="0"/>
              <a:t>(BTREE *root)    //</a:t>
            </a:r>
            <a:r>
              <a:rPr lang="zh-CN" altLang="en-US" sz="1800" b="1" dirty="0"/>
              <a:t>后序遍历，非递归</a:t>
            </a:r>
          </a:p>
          <a:p>
            <a:pPr>
              <a:lnSpc>
                <a:spcPct val="75000"/>
              </a:lnSpc>
            </a:pPr>
            <a:r>
              <a:rPr lang="en-US" altLang="zh-CN" sz="1800" b="1" dirty="0"/>
              <a:t>{       BTREE *stack[MAX],*p;</a:t>
            </a:r>
          </a:p>
          <a:p>
            <a:pPr>
              <a:lnSpc>
                <a:spcPct val="75000"/>
              </a:lnSpc>
            </a:pPr>
            <a:r>
              <a:rPr lang="en-US" altLang="zh-CN" sz="1800" b="1" dirty="0"/>
              <a:t>         </a:t>
            </a:r>
            <a:r>
              <a:rPr lang="en-US" altLang="zh-CN" sz="1800" b="1" dirty="0" err="1"/>
              <a:t>int</a:t>
            </a:r>
            <a:r>
              <a:rPr lang="en-US" altLang="zh-CN" sz="1800" b="1" dirty="0"/>
              <a:t> top=0,b;</a:t>
            </a:r>
          </a:p>
          <a:p>
            <a:pPr>
              <a:lnSpc>
                <a:spcPct val="75000"/>
              </a:lnSpc>
            </a:pPr>
            <a:r>
              <a:rPr lang="en-US" altLang="zh-CN" sz="1800" b="1" dirty="0"/>
              <a:t>        do{    while(root!=Null)</a:t>
            </a:r>
          </a:p>
          <a:p>
            <a:pPr>
              <a:lnSpc>
                <a:spcPct val="75000"/>
              </a:lnSpc>
            </a:pPr>
            <a:r>
              <a:rPr lang="en-US" altLang="zh-CN" sz="1800" b="1" dirty="0"/>
              <a:t>                  {   top++;</a:t>
            </a:r>
          </a:p>
          <a:p>
            <a:pPr>
              <a:lnSpc>
                <a:spcPct val="75000"/>
              </a:lnSpc>
            </a:pPr>
            <a:r>
              <a:rPr lang="en-US" altLang="zh-CN" sz="1800" b="1" dirty="0"/>
              <a:t>                       if(top&gt;MAX) </a:t>
            </a:r>
          </a:p>
          <a:p>
            <a:pPr>
              <a:lnSpc>
                <a:spcPct val="75000"/>
              </a:lnSpc>
            </a:pPr>
            <a:r>
              <a:rPr lang="en-US" altLang="zh-CN" sz="1800" b="1" dirty="0"/>
              <a:t>	             </a:t>
            </a:r>
            <a:r>
              <a:rPr lang="en-US" altLang="zh-CN" sz="1800" b="1" dirty="0" err="1"/>
              <a:t>printf</a:t>
            </a:r>
            <a:r>
              <a:rPr lang="en-US" altLang="zh-CN" sz="1800" b="1" dirty="0"/>
              <a:t>("</a:t>
            </a:r>
            <a:r>
              <a:rPr lang="zh-CN" altLang="en-US" sz="1800" b="1" dirty="0"/>
              <a:t>栈满</a:t>
            </a:r>
            <a:r>
              <a:rPr lang="en-US" altLang="zh-CN" sz="1800" b="1" dirty="0"/>
              <a:t>!\n");</a:t>
            </a:r>
          </a:p>
          <a:p>
            <a:pPr>
              <a:lnSpc>
                <a:spcPct val="75000"/>
              </a:lnSpc>
            </a:pPr>
            <a:r>
              <a:rPr lang="en-US" altLang="zh-CN" sz="1800" b="1" dirty="0"/>
              <a:t>                       else </a:t>
            </a:r>
          </a:p>
          <a:p>
            <a:pPr>
              <a:lnSpc>
                <a:spcPct val="75000"/>
              </a:lnSpc>
            </a:pPr>
            <a:r>
              <a:rPr lang="en-US" altLang="zh-CN" sz="1800" b="1" dirty="0"/>
              <a:t>	             stack[top]=root;</a:t>
            </a:r>
          </a:p>
          <a:p>
            <a:pPr>
              <a:lnSpc>
                <a:spcPct val="75000"/>
              </a:lnSpc>
            </a:pPr>
            <a:r>
              <a:rPr lang="en-US" altLang="zh-CN" sz="1800" b="1" dirty="0"/>
              <a:t>                       root=</a:t>
            </a:r>
            <a:r>
              <a:rPr lang="en-US" altLang="zh-CN" sz="1800" b="1" dirty="0" err="1"/>
              <a:t>Lchild</a:t>
            </a:r>
            <a:r>
              <a:rPr lang="en-US" altLang="zh-CN" sz="1800" b="1" dirty="0"/>
              <a:t>(root);</a:t>
            </a:r>
          </a:p>
          <a:p>
            <a:pPr>
              <a:lnSpc>
                <a:spcPct val="75000"/>
              </a:lnSpc>
            </a:pPr>
            <a:r>
              <a:rPr lang="en-US" altLang="zh-CN" sz="1800" b="1" dirty="0"/>
              <a:t>	}</a:t>
            </a:r>
          </a:p>
          <a:p>
            <a:pPr>
              <a:lnSpc>
                <a:spcPct val="75000"/>
              </a:lnSpc>
            </a:pPr>
            <a:r>
              <a:rPr lang="en-US" altLang="zh-CN" sz="1800" b="1" dirty="0"/>
              <a:t>                   p=Null;  </a:t>
            </a:r>
          </a:p>
          <a:p>
            <a:pPr>
              <a:lnSpc>
                <a:spcPct val="75000"/>
              </a:lnSpc>
            </a:pPr>
            <a:r>
              <a:rPr lang="en-US" altLang="zh-CN" sz="1800" b="1" dirty="0"/>
              <a:t>	   b=1;</a:t>
            </a:r>
          </a:p>
          <a:p>
            <a:pPr>
              <a:lnSpc>
                <a:spcPct val="75000"/>
              </a:lnSpc>
            </a:pPr>
            <a:r>
              <a:rPr lang="en-US" altLang="zh-CN" sz="1800" b="1" dirty="0"/>
              <a:t>                   while((top!=0)&amp;&amp;b)  //</a:t>
            </a:r>
            <a:r>
              <a:rPr lang="zh-CN" altLang="en-US" sz="1800" b="1" dirty="0"/>
              <a:t>右子树不存在或已访问</a:t>
            </a:r>
          </a:p>
          <a:p>
            <a:pPr>
              <a:lnSpc>
                <a:spcPct val="75000"/>
              </a:lnSpc>
            </a:pPr>
            <a:r>
              <a:rPr lang="zh-CN" altLang="en-US" sz="1800" b="1" dirty="0"/>
              <a:t>                  </a:t>
            </a:r>
            <a:r>
              <a:rPr lang="en-US" altLang="zh-CN" sz="1800" b="1" dirty="0"/>
              <a:t>{   root=stack[top];</a:t>
            </a:r>
          </a:p>
          <a:p>
            <a:pPr>
              <a:lnSpc>
                <a:spcPct val="75000"/>
              </a:lnSpc>
            </a:pPr>
            <a:r>
              <a:rPr lang="en-US" altLang="zh-CN" sz="1800" b="1" dirty="0"/>
              <a:t>                       if(root-&gt;</a:t>
            </a:r>
            <a:r>
              <a:rPr lang="en-US" altLang="zh-CN" sz="1800" b="1" dirty="0" err="1"/>
              <a:t>rchild</a:t>
            </a:r>
            <a:r>
              <a:rPr lang="en-US" altLang="zh-CN" sz="1800" b="1" dirty="0"/>
              <a:t>==p)</a:t>
            </a:r>
          </a:p>
          <a:p>
            <a:pPr>
              <a:lnSpc>
                <a:spcPct val="75000"/>
              </a:lnSpc>
            </a:pPr>
            <a:r>
              <a:rPr lang="en-US" altLang="zh-CN" sz="1800" b="1" dirty="0"/>
              <a:t>                       {    </a:t>
            </a:r>
            <a:r>
              <a:rPr lang="en-US" altLang="zh-CN" sz="1800" b="1" dirty="0" err="1"/>
              <a:t>printf</a:t>
            </a:r>
            <a:r>
              <a:rPr lang="en-US" altLang="zh-CN" sz="1800" b="1" dirty="0"/>
              <a:t>("%c ",Data(root));    //</a:t>
            </a:r>
            <a:r>
              <a:rPr lang="zh-CN" altLang="en-US" sz="1800" b="1" dirty="0"/>
              <a:t>访问根结点</a:t>
            </a:r>
          </a:p>
          <a:p>
            <a:pPr>
              <a:lnSpc>
                <a:spcPct val="75000"/>
              </a:lnSpc>
            </a:pPr>
            <a:r>
              <a:rPr lang="zh-CN" altLang="en-US" sz="1800" b="1" dirty="0"/>
              <a:t>                             </a:t>
            </a:r>
            <a:r>
              <a:rPr lang="en-US" altLang="zh-CN" sz="1800" b="1" dirty="0"/>
              <a:t>top--;   </a:t>
            </a:r>
          </a:p>
          <a:p>
            <a:pPr>
              <a:lnSpc>
                <a:spcPct val="75000"/>
              </a:lnSpc>
            </a:pPr>
            <a:r>
              <a:rPr lang="en-US" altLang="zh-CN" sz="1800" b="1" dirty="0"/>
              <a:t>	             p=root;         </a:t>
            </a:r>
          </a:p>
          <a:p>
            <a:pPr>
              <a:lnSpc>
                <a:spcPct val="75000"/>
              </a:lnSpc>
            </a:pPr>
            <a:r>
              <a:rPr lang="en-US" altLang="zh-CN" sz="1800" b="1" dirty="0"/>
              <a:t>	     }                               //p</a:t>
            </a:r>
            <a:r>
              <a:rPr lang="zh-CN" altLang="en-US" sz="1800" b="1" dirty="0"/>
              <a:t>指向刚访问</a:t>
            </a:r>
          </a:p>
          <a:p>
            <a:pPr>
              <a:lnSpc>
                <a:spcPct val="75000"/>
              </a:lnSpc>
            </a:pPr>
            <a:r>
              <a:rPr lang="zh-CN" altLang="en-US" sz="1800" b="1" dirty="0"/>
              <a:t>                       </a:t>
            </a:r>
            <a:r>
              <a:rPr lang="en-US" altLang="zh-CN" sz="1800" b="1" dirty="0"/>
              <a:t>else </a:t>
            </a:r>
          </a:p>
          <a:p>
            <a:pPr>
              <a:lnSpc>
                <a:spcPct val="75000"/>
              </a:lnSpc>
            </a:pPr>
            <a:r>
              <a:rPr lang="en-US" altLang="zh-CN" sz="1800" b="1" dirty="0"/>
              <a:t>	     {       root=</a:t>
            </a:r>
            <a:r>
              <a:rPr lang="en-US" altLang="zh-CN" sz="1800" b="1" dirty="0" err="1"/>
              <a:t>Rchild</a:t>
            </a:r>
            <a:r>
              <a:rPr lang="en-US" altLang="zh-CN" sz="1800" b="1" dirty="0"/>
              <a:t>(root);          </a:t>
            </a:r>
          </a:p>
          <a:p>
            <a:pPr>
              <a:lnSpc>
                <a:spcPct val="75000"/>
              </a:lnSpc>
            </a:pPr>
            <a:r>
              <a:rPr lang="en-US" altLang="zh-CN" sz="1800" b="1" dirty="0"/>
              <a:t> </a:t>
            </a:r>
            <a:r>
              <a:rPr lang="zh-CN" altLang="en-US" sz="1800" b="1" dirty="0"/>
              <a:t>                             </a:t>
            </a:r>
            <a:r>
              <a:rPr lang="en-US" altLang="zh-CN" sz="1800" b="1" dirty="0"/>
              <a:t>b=0;            </a:t>
            </a:r>
          </a:p>
          <a:p>
            <a:pPr>
              <a:lnSpc>
                <a:spcPct val="75000"/>
              </a:lnSpc>
            </a:pPr>
            <a:r>
              <a:rPr lang="en-US" altLang="zh-CN" sz="1800" b="1" dirty="0"/>
              <a:t>	     }</a:t>
            </a:r>
          </a:p>
          <a:p>
            <a:pPr>
              <a:lnSpc>
                <a:spcPct val="75000"/>
              </a:lnSpc>
            </a:pPr>
            <a:r>
              <a:rPr lang="en-US" altLang="zh-CN" sz="1800" b="1" dirty="0"/>
              <a:t>                  }</a:t>
            </a:r>
          </a:p>
          <a:p>
            <a:pPr>
              <a:lnSpc>
                <a:spcPct val="75000"/>
              </a:lnSpc>
            </a:pPr>
            <a:r>
              <a:rPr lang="en-US" altLang="zh-CN" sz="1800" b="1" dirty="0"/>
              <a:t>              }while(top!=0);</a:t>
            </a:r>
          </a:p>
          <a:p>
            <a:pPr>
              <a:lnSpc>
                <a:spcPct val="75000"/>
              </a:lnSpc>
            </a:pPr>
            <a:r>
              <a:rPr lang="en-US" altLang="zh-CN" sz="1800" b="1" dirty="0"/>
              <a:t> }</a:t>
            </a:r>
          </a:p>
        </p:txBody>
      </p:sp>
      <p:sp>
        <p:nvSpPr>
          <p:cNvPr id="39939" name="Text Box 10">
            <a:extLst>
              <a:ext uri="{FF2B5EF4-FFF2-40B4-BE49-F238E27FC236}">
                <a16:creationId xmlns:a16="http://schemas.microsoft.com/office/drawing/2014/main" id="{626C114D-196A-4951-A25A-6361D3B98576}"/>
              </a:ext>
            </a:extLst>
          </p:cNvPr>
          <p:cNvSpPr txBox="1">
            <a:spLocks noChangeArrowheads="1"/>
          </p:cNvSpPr>
          <p:nvPr/>
        </p:nvSpPr>
        <p:spPr bwMode="auto">
          <a:xfrm>
            <a:off x="6252808" y="2180608"/>
            <a:ext cx="2514600" cy="40956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Loop:</a:t>
            </a:r>
          </a:p>
          <a:p>
            <a:pPr eaLnBrk="1" hangingPunct="1"/>
            <a:r>
              <a:rPr lang="en-US" altLang="zh-CN" sz="2000" dirty="0"/>
              <a:t>{</a:t>
            </a:r>
          </a:p>
          <a:p>
            <a:pPr eaLnBrk="1" hangingPunct="1"/>
            <a:r>
              <a:rPr lang="en-US" altLang="zh-CN" sz="2000" dirty="0"/>
              <a:t>    if  (BT </a:t>
            </a:r>
            <a:r>
              <a:rPr lang="zh-CN" altLang="en-US" sz="2000" dirty="0"/>
              <a:t>非空</a:t>
            </a:r>
            <a:r>
              <a:rPr lang="en-US" altLang="zh-CN" sz="2000" dirty="0"/>
              <a:t>)</a:t>
            </a:r>
          </a:p>
          <a:p>
            <a:pPr eaLnBrk="1" hangingPunct="1"/>
            <a:r>
              <a:rPr lang="en-US" altLang="zh-CN" sz="2000" dirty="0"/>
              <a:t>        { </a:t>
            </a:r>
            <a:r>
              <a:rPr lang="zh-CN" altLang="en-US" sz="2000" dirty="0"/>
              <a:t>进栈</a:t>
            </a:r>
            <a:r>
              <a:rPr lang="en-US" altLang="zh-CN" sz="2000" dirty="0"/>
              <a:t>;</a:t>
            </a:r>
          </a:p>
          <a:p>
            <a:pPr eaLnBrk="1" hangingPunct="1"/>
            <a:r>
              <a:rPr lang="en-US" altLang="zh-CN" sz="2000" dirty="0"/>
              <a:t>           </a:t>
            </a:r>
            <a:r>
              <a:rPr lang="zh-CN" altLang="en-US" sz="2000" dirty="0"/>
              <a:t>左一步</a:t>
            </a:r>
            <a:r>
              <a:rPr lang="en-US" altLang="zh-CN" sz="2000" dirty="0"/>
              <a:t>;}</a:t>
            </a:r>
          </a:p>
          <a:p>
            <a:pPr eaLnBrk="1" hangingPunct="1"/>
            <a:r>
              <a:rPr lang="en-US" altLang="zh-CN" sz="2000" dirty="0"/>
              <a:t>    else</a:t>
            </a:r>
          </a:p>
          <a:p>
            <a:pPr eaLnBrk="1" hangingPunct="1"/>
            <a:r>
              <a:rPr lang="en-US" altLang="zh-CN" sz="2000" dirty="0"/>
              <a:t>        {   </a:t>
            </a:r>
            <a:r>
              <a:rPr lang="zh-CN" altLang="en-US" sz="2000" dirty="0"/>
              <a:t>当栈顶指针 </a:t>
            </a:r>
          </a:p>
          <a:p>
            <a:pPr eaLnBrk="1" hangingPunct="1"/>
            <a:r>
              <a:rPr lang="zh-CN" altLang="en-US" sz="2000" dirty="0"/>
              <a:t>             所指结点的 </a:t>
            </a:r>
          </a:p>
          <a:p>
            <a:pPr eaLnBrk="1" hangingPunct="1"/>
            <a:r>
              <a:rPr lang="zh-CN" altLang="en-US" sz="2000" dirty="0"/>
              <a:t>             右子树不存</a:t>
            </a:r>
          </a:p>
          <a:p>
            <a:pPr eaLnBrk="1" hangingPunct="1"/>
            <a:r>
              <a:rPr lang="zh-CN" altLang="en-US" sz="2000" dirty="0"/>
              <a:t>             在或已访问</a:t>
            </a:r>
            <a:r>
              <a:rPr lang="en-US" altLang="zh-CN" sz="2000" dirty="0"/>
              <a:t>,  </a:t>
            </a:r>
          </a:p>
          <a:p>
            <a:pPr eaLnBrk="1" hangingPunct="1"/>
            <a:r>
              <a:rPr lang="en-US" altLang="zh-CN" sz="2000" dirty="0"/>
              <a:t>             </a:t>
            </a:r>
            <a:r>
              <a:rPr lang="zh-CN" altLang="en-US" sz="2000" dirty="0"/>
              <a:t>退栈并</a:t>
            </a:r>
            <a:r>
              <a:rPr lang="zh-CN" altLang="en-US" sz="2000" b="1" dirty="0">
                <a:solidFill>
                  <a:srgbClr val="FF0000"/>
                </a:solidFill>
              </a:rPr>
              <a:t>输出</a:t>
            </a:r>
            <a:r>
              <a:rPr lang="en-US" altLang="zh-CN" sz="2000" b="1" dirty="0"/>
              <a:t>;</a:t>
            </a:r>
          </a:p>
          <a:p>
            <a:pPr eaLnBrk="1" hangingPunct="1"/>
            <a:r>
              <a:rPr lang="en-US" altLang="zh-CN" sz="2000" dirty="0"/>
              <a:t>             </a:t>
            </a:r>
            <a:r>
              <a:rPr lang="zh-CN" altLang="en-US" sz="2000" dirty="0"/>
              <a:t>否则右一步</a:t>
            </a:r>
            <a:r>
              <a:rPr lang="en-US" altLang="zh-CN" sz="2000" dirty="0"/>
              <a:t>; }</a:t>
            </a:r>
          </a:p>
          <a:p>
            <a:pPr eaLnBrk="1" hangingPunct="1"/>
            <a:r>
              <a:rPr lang="en-US" altLang="zh-CN" sz="2000" dirty="0"/>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964" y="648683"/>
            <a:ext cx="1707008" cy="138550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026">
            <a:extLst>
              <a:ext uri="{FF2B5EF4-FFF2-40B4-BE49-F238E27FC236}">
                <a16:creationId xmlns:a16="http://schemas.microsoft.com/office/drawing/2014/main" id="{65AAEF18-D1A0-4FE9-A30E-01E10F74CEC3}"/>
              </a:ext>
            </a:extLst>
          </p:cNvPr>
          <p:cNvSpPr txBox="1">
            <a:spLocks noChangeArrowheads="1"/>
          </p:cNvSpPr>
          <p:nvPr/>
        </p:nvSpPr>
        <p:spPr bwMode="auto">
          <a:xfrm>
            <a:off x="334168" y="841946"/>
            <a:ext cx="39036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3.2.3  </a:t>
            </a:r>
            <a:r>
              <a:rPr lang="zh-CN" altLang="en-US" b="1" dirty="0">
                <a:solidFill>
                  <a:srgbClr val="C00000"/>
                </a:solidFill>
              </a:rPr>
              <a:t>二叉树的表示</a:t>
            </a:r>
          </a:p>
        </p:txBody>
      </p:sp>
      <p:sp>
        <p:nvSpPr>
          <p:cNvPr id="40963" name="Text Box 1027">
            <a:extLst>
              <a:ext uri="{FF2B5EF4-FFF2-40B4-BE49-F238E27FC236}">
                <a16:creationId xmlns:a16="http://schemas.microsoft.com/office/drawing/2014/main" id="{0B6C3961-FF9B-49E3-AE8D-B9749DCF0CA7}"/>
              </a:ext>
            </a:extLst>
          </p:cNvPr>
          <p:cNvSpPr txBox="1">
            <a:spLocks noChangeArrowheads="1"/>
          </p:cNvSpPr>
          <p:nvPr/>
        </p:nvSpPr>
        <p:spPr bwMode="auto">
          <a:xfrm>
            <a:off x="366713" y="1364010"/>
            <a:ext cx="4123543" cy="980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solidFill>
                  <a:srgbClr val="0000CC"/>
                </a:solidFill>
              </a:rPr>
              <a:t>1</a:t>
            </a:r>
            <a:r>
              <a:rPr lang="zh-CN" altLang="en-US" b="1" dirty="0">
                <a:solidFill>
                  <a:srgbClr val="0000CC"/>
                </a:solidFill>
              </a:rPr>
              <a:t>、顺序存储</a:t>
            </a:r>
          </a:p>
          <a:p>
            <a:pPr eaLnBrk="1" hangingPunct="1">
              <a:lnSpc>
                <a:spcPct val="120000"/>
              </a:lnSpc>
            </a:pPr>
            <a:r>
              <a:rPr lang="zh-CN" altLang="en-US" b="1" dirty="0">
                <a:solidFill>
                  <a:srgbClr val="0000CC"/>
                </a:solidFill>
              </a:rPr>
              <a:t>     （</a:t>
            </a:r>
            <a:r>
              <a:rPr lang="en-US" altLang="zh-CN" b="1" dirty="0">
                <a:solidFill>
                  <a:srgbClr val="0000CC"/>
                </a:solidFill>
              </a:rPr>
              <a:t>1</a:t>
            </a:r>
            <a:r>
              <a:rPr lang="zh-CN" altLang="en-US" b="1" dirty="0">
                <a:solidFill>
                  <a:srgbClr val="0000CC"/>
                </a:solidFill>
              </a:rPr>
              <a:t>）完全（或满）二叉树</a:t>
            </a:r>
          </a:p>
        </p:txBody>
      </p:sp>
      <p:sp>
        <p:nvSpPr>
          <p:cNvPr id="40964" name="Text Box 1058">
            <a:extLst>
              <a:ext uri="{FF2B5EF4-FFF2-40B4-BE49-F238E27FC236}">
                <a16:creationId xmlns:a16="http://schemas.microsoft.com/office/drawing/2014/main" id="{40CB5036-B7B9-41B6-9C23-855932847BCC}"/>
              </a:ext>
            </a:extLst>
          </p:cNvPr>
          <p:cNvSpPr txBox="1">
            <a:spLocks noChangeArrowheads="1"/>
          </p:cNvSpPr>
          <p:nvPr/>
        </p:nvSpPr>
        <p:spPr bwMode="auto">
          <a:xfrm>
            <a:off x="914400" y="2387947"/>
            <a:ext cx="78089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根据性质</a:t>
            </a:r>
            <a:r>
              <a:rPr lang="en-US" altLang="zh-CN" b="1"/>
              <a:t>5</a:t>
            </a:r>
            <a:r>
              <a:rPr lang="zh-CN" altLang="en-US" b="1"/>
              <a:t>，如已知某结点的层序编号</a:t>
            </a:r>
            <a:r>
              <a:rPr lang="en-US" altLang="zh-CN" b="1"/>
              <a:t>i,</a:t>
            </a:r>
            <a:r>
              <a:rPr lang="zh-CN" altLang="en-US" b="1"/>
              <a:t>则可求得该结点的</a:t>
            </a:r>
          </a:p>
          <a:p>
            <a:pPr eaLnBrk="1" hangingPunct="1"/>
            <a:r>
              <a:rPr lang="zh-CN" altLang="en-US" b="1"/>
              <a:t>双亲结点、左孩子结点和右孩子结点。</a:t>
            </a:r>
          </a:p>
        </p:txBody>
      </p:sp>
      <p:grpSp>
        <p:nvGrpSpPr>
          <p:cNvPr id="40965" name="Group 1111">
            <a:extLst>
              <a:ext uri="{FF2B5EF4-FFF2-40B4-BE49-F238E27FC236}">
                <a16:creationId xmlns:a16="http://schemas.microsoft.com/office/drawing/2014/main" id="{C3C131A5-7D67-47A6-A7D2-057B4A3049E9}"/>
              </a:ext>
            </a:extLst>
          </p:cNvPr>
          <p:cNvGrpSpPr>
            <a:grpSpLocks/>
          </p:cNvGrpSpPr>
          <p:nvPr/>
        </p:nvGrpSpPr>
        <p:grpSpPr bwMode="auto">
          <a:xfrm>
            <a:off x="6248400" y="4200872"/>
            <a:ext cx="1739900" cy="1676400"/>
            <a:chOff x="4184" y="1200"/>
            <a:chExt cx="1096" cy="1056"/>
          </a:xfrm>
        </p:grpSpPr>
        <p:sp>
          <p:nvSpPr>
            <p:cNvPr id="40979" name="Oval 1112">
              <a:extLst>
                <a:ext uri="{FF2B5EF4-FFF2-40B4-BE49-F238E27FC236}">
                  <a16:creationId xmlns:a16="http://schemas.microsoft.com/office/drawing/2014/main" id="{7C7405F4-D272-4677-91B0-5955F2DF3592}"/>
                </a:ext>
              </a:extLst>
            </p:cNvPr>
            <p:cNvSpPr>
              <a:spLocks noChangeArrowheads="1"/>
            </p:cNvSpPr>
            <p:nvPr/>
          </p:nvSpPr>
          <p:spPr bwMode="auto">
            <a:xfrm>
              <a:off x="4712" y="12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40980" name="Oval 1113">
              <a:extLst>
                <a:ext uri="{FF2B5EF4-FFF2-40B4-BE49-F238E27FC236}">
                  <a16:creationId xmlns:a16="http://schemas.microsoft.com/office/drawing/2014/main" id="{1185F4F6-96B8-4438-AF11-AD7EF7EC6568}"/>
                </a:ext>
              </a:extLst>
            </p:cNvPr>
            <p:cNvSpPr>
              <a:spLocks noChangeArrowheads="1"/>
            </p:cNvSpPr>
            <p:nvPr/>
          </p:nvSpPr>
          <p:spPr bwMode="auto">
            <a:xfrm>
              <a:off x="4509"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B</a:t>
              </a:r>
            </a:p>
          </p:txBody>
        </p:sp>
        <p:sp>
          <p:nvSpPr>
            <p:cNvPr id="40981" name="Oval 1114">
              <a:extLst>
                <a:ext uri="{FF2B5EF4-FFF2-40B4-BE49-F238E27FC236}">
                  <a16:creationId xmlns:a16="http://schemas.microsoft.com/office/drawing/2014/main" id="{3225C856-5D4B-41C9-AC28-8AFB59E61ED0}"/>
                </a:ext>
              </a:extLst>
            </p:cNvPr>
            <p:cNvSpPr>
              <a:spLocks noChangeArrowheads="1"/>
            </p:cNvSpPr>
            <p:nvPr/>
          </p:nvSpPr>
          <p:spPr bwMode="auto">
            <a:xfrm>
              <a:off x="4896"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40982" name="Oval 1115">
              <a:extLst>
                <a:ext uri="{FF2B5EF4-FFF2-40B4-BE49-F238E27FC236}">
                  <a16:creationId xmlns:a16="http://schemas.microsoft.com/office/drawing/2014/main" id="{9587F38E-839E-4C2F-ADFC-6DC74DD005C4}"/>
                </a:ext>
              </a:extLst>
            </p:cNvPr>
            <p:cNvSpPr>
              <a:spLocks noChangeArrowheads="1"/>
            </p:cNvSpPr>
            <p:nvPr/>
          </p:nvSpPr>
          <p:spPr bwMode="auto">
            <a:xfrm>
              <a:off x="432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D</a:t>
              </a:r>
            </a:p>
          </p:txBody>
        </p:sp>
        <p:sp>
          <p:nvSpPr>
            <p:cNvPr id="40983" name="Oval 1116">
              <a:extLst>
                <a:ext uri="{FF2B5EF4-FFF2-40B4-BE49-F238E27FC236}">
                  <a16:creationId xmlns:a16="http://schemas.microsoft.com/office/drawing/2014/main" id="{228ECBFF-8329-4DF5-9B16-A0A9473B2376}"/>
                </a:ext>
              </a:extLst>
            </p:cNvPr>
            <p:cNvSpPr>
              <a:spLocks noChangeArrowheads="1"/>
            </p:cNvSpPr>
            <p:nvPr/>
          </p:nvSpPr>
          <p:spPr bwMode="auto">
            <a:xfrm>
              <a:off x="4656"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E</a:t>
              </a:r>
            </a:p>
          </p:txBody>
        </p:sp>
        <p:sp>
          <p:nvSpPr>
            <p:cNvPr id="40984" name="Oval 1117">
              <a:extLst>
                <a:ext uri="{FF2B5EF4-FFF2-40B4-BE49-F238E27FC236}">
                  <a16:creationId xmlns:a16="http://schemas.microsoft.com/office/drawing/2014/main" id="{D9DCE27E-C7CC-4FA5-BBBA-2EDE194C0655}"/>
                </a:ext>
              </a:extLst>
            </p:cNvPr>
            <p:cNvSpPr>
              <a:spLocks noChangeArrowheads="1"/>
            </p:cNvSpPr>
            <p:nvPr/>
          </p:nvSpPr>
          <p:spPr bwMode="auto">
            <a:xfrm>
              <a:off x="484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40985" name="Oval 1118">
              <a:extLst>
                <a:ext uri="{FF2B5EF4-FFF2-40B4-BE49-F238E27FC236}">
                  <a16:creationId xmlns:a16="http://schemas.microsoft.com/office/drawing/2014/main" id="{4E4518A2-335A-4CE4-82A3-582B7CCDA0A7}"/>
                </a:ext>
              </a:extLst>
            </p:cNvPr>
            <p:cNvSpPr>
              <a:spLocks noChangeArrowheads="1"/>
            </p:cNvSpPr>
            <p:nvPr/>
          </p:nvSpPr>
          <p:spPr bwMode="auto">
            <a:xfrm>
              <a:off x="5144"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40986" name="Oval 1119">
              <a:extLst>
                <a:ext uri="{FF2B5EF4-FFF2-40B4-BE49-F238E27FC236}">
                  <a16:creationId xmlns:a16="http://schemas.microsoft.com/office/drawing/2014/main" id="{003089A0-4890-4955-BD75-67A51C90BF83}"/>
                </a:ext>
              </a:extLst>
            </p:cNvPr>
            <p:cNvSpPr>
              <a:spLocks noChangeArrowheads="1"/>
            </p:cNvSpPr>
            <p:nvPr/>
          </p:nvSpPr>
          <p:spPr bwMode="auto">
            <a:xfrm>
              <a:off x="4416"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I</a:t>
              </a:r>
            </a:p>
          </p:txBody>
        </p:sp>
        <p:sp>
          <p:nvSpPr>
            <p:cNvPr id="40987" name="Oval 1120">
              <a:extLst>
                <a:ext uri="{FF2B5EF4-FFF2-40B4-BE49-F238E27FC236}">
                  <a16:creationId xmlns:a16="http://schemas.microsoft.com/office/drawing/2014/main" id="{1F11174B-99BF-4552-BAAA-E38EAE0C4320}"/>
                </a:ext>
              </a:extLst>
            </p:cNvPr>
            <p:cNvSpPr>
              <a:spLocks noChangeArrowheads="1"/>
            </p:cNvSpPr>
            <p:nvPr/>
          </p:nvSpPr>
          <p:spPr bwMode="auto">
            <a:xfrm>
              <a:off x="4184"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40988" name="Line 1121">
              <a:extLst>
                <a:ext uri="{FF2B5EF4-FFF2-40B4-BE49-F238E27FC236}">
                  <a16:creationId xmlns:a16="http://schemas.microsoft.com/office/drawing/2014/main" id="{BAAB730D-A5EC-45B9-9F46-499E09D0A296}"/>
                </a:ext>
              </a:extLst>
            </p:cNvPr>
            <p:cNvSpPr>
              <a:spLocks noChangeShapeType="1"/>
            </p:cNvSpPr>
            <p:nvPr/>
          </p:nvSpPr>
          <p:spPr bwMode="auto">
            <a:xfrm flipH="1">
              <a:off x="4608"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89" name="Line 1122">
              <a:extLst>
                <a:ext uri="{FF2B5EF4-FFF2-40B4-BE49-F238E27FC236}">
                  <a16:creationId xmlns:a16="http://schemas.microsoft.com/office/drawing/2014/main" id="{D3446BFE-FA41-4D23-BCD9-7663C121E4E3}"/>
                </a:ext>
              </a:extLst>
            </p:cNvPr>
            <p:cNvSpPr>
              <a:spLocks noChangeShapeType="1"/>
            </p:cNvSpPr>
            <p:nvPr/>
          </p:nvSpPr>
          <p:spPr bwMode="auto">
            <a:xfrm>
              <a:off x="4800"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0990" name="Line 1123">
              <a:extLst>
                <a:ext uri="{FF2B5EF4-FFF2-40B4-BE49-F238E27FC236}">
                  <a16:creationId xmlns:a16="http://schemas.microsoft.com/office/drawing/2014/main" id="{C44F29FF-227E-409D-869D-87A01F68485B}"/>
                </a:ext>
              </a:extLst>
            </p:cNvPr>
            <p:cNvSpPr>
              <a:spLocks noChangeShapeType="1"/>
            </p:cNvSpPr>
            <p:nvPr/>
          </p:nvSpPr>
          <p:spPr bwMode="auto">
            <a:xfrm flipH="1">
              <a:off x="4416" y="158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91" name="Line 1124">
              <a:extLst>
                <a:ext uri="{FF2B5EF4-FFF2-40B4-BE49-F238E27FC236}">
                  <a16:creationId xmlns:a16="http://schemas.microsoft.com/office/drawing/2014/main" id="{3422A6A4-160F-4627-96B5-5E6FEDD98E1E}"/>
                </a:ext>
              </a:extLst>
            </p:cNvPr>
            <p:cNvSpPr>
              <a:spLocks noChangeShapeType="1"/>
            </p:cNvSpPr>
            <p:nvPr/>
          </p:nvSpPr>
          <p:spPr bwMode="auto">
            <a:xfrm>
              <a:off x="4608" y="15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92" name="Line 1125">
              <a:extLst>
                <a:ext uri="{FF2B5EF4-FFF2-40B4-BE49-F238E27FC236}">
                  <a16:creationId xmlns:a16="http://schemas.microsoft.com/office/drawing/2014/main" id="{30CA58F9-8DC6-4FD5-A051-2A4525C082B9}"/>
                </a:ext>
              </a:extLst>
            </p:cNvPr>
            <p:cNvSpPr>
              <a:spLocks noChangeShapeType="1"/>
            </p:cNvSpPr>
            <p:nvPr/>
          </p:nvSpPr>
          <p:spPr bwMode="auto">
            <a:xfrm flipH="1">
              <a:off x="4896" y="158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93" name="Line 1126">
              <a:extLst>
                <a:ext uri="{FF2B5EF4-FFF2-40B4-BE49-F238E27FC236}">
                  <a16:creationId xmlns:a16="http://schemas.microsoft.com/office/drawing/2014/main" id="{763917AE-5703-4743-A0C6-209471904866}"/>
                </a:ext>
              </a:extLst>
            </p:cNvPr>
            <p:cNvSpPr>
              <a:spLocks noChangeShapeType="1"/>
            </p:cNvSpPr>
            <p:nvPr/>
          </p:nvSpPr>
          <p:spPr bwMode="auto">
            <a:xfrm>
              <a:off x="4992" y="15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94" name="Line 1127">
              <a:extLst>
                <a:ext uri="{FF2B5EF4-FFF2-40B4-BE49-F238E27FC236}">
                  <a16:creationId xmlns:a16="http://schemas.microsoft.com/office/drawing/2014/main" id="{D30055F2-28F0-4A19-B90C-3535340A7CD9}"/>
                </a:ext>
              </a:extLst>
            </p:cNvPr>
            <p:cNvSpPr>
              <a:spLocks noChangeShapeType="1"/>
            </p:cNvSpPr>
            <p:nvPr/>
          </p:nvSpPr>
          <p:spPr bwMode="auto">
            <a:xfrm flipH="1">
              <a:off x="4272" y="192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995" name="Line 1128">
              <a:extLst>
                <a:ext uri="{FF2B5EF4-FFF2-40B4-BE49-F238E27FC236}">
                  <a16:creationId xmlns:a16="http://schemas.microsoft.com/office/drawing/2014/main" id="{6893478F-2C94-40C1-8AC3-31647E762C59}"/>
                </a:ext>
              </a:extLst>
            </p:cNvPr>
            <p:cNvSpPr>
              <a:spLocks noChangeShapeType="1"/>
            </p:cNvSpPr>
            <p:nvPr/>
          </p:nvSpPr>
          <p:spPr bwMode="auto">
            <a:xfrm>
              <a:off x="4416" y="192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0996" name="Oval 1129">
              <a:extLst>
                <a:ext uri="{FF2B5EF4-FFF2-40B4-BE49-F238E27FC236}">
                  <a16:creationId xmlns:a16="http://schemas.microsoft.com/office/drawing/2014/main" id="{BCF6038C-6CE5-4CEB-9F3D-59600B14A224}"/>
                </a:ext>
              </a:extLst>
            </p:cNvPr>
            <p:cNvSpPr>
              <a:spLocks noChangeArrowheads="1"/>
            </p:cNvSpPr>
            <p:nvPr/>
          </p:nvSpPr>
          <p:spPr bwMode="auto">
            <a:xfrm>
              <a:off x="4568"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J</a:t>
              </a:r>
            </a:p>
          </p:txBody>
        </p:sp>
        <p:sp>
          <p:nvSpPr>
            <p:cNvPr id="40997" name="Line 1130">
              <a:extLst>
                <a:ext uri="{FF2B5EF4-FFF2-40B4-BE49-F238E27FC236}">
                  <a16:creationId xmlns:a16="http://schemas.microsoft.com/office/drawing/2014/main" id="{3449C89F-6A93-4DB3-8FAF-64CB1588EBAC}"/>
                </a:ext>
              </a:extLst>
            </p:cNvPr>
            <p:cNvSpPr>
              <a:spLocks noChangeShapeType="1"/>
            </p:cNvSpPr>
            <p:nvPr/>
          </p:nvSpPr>
          <p:spPr bwMode="auto">
            <a:xfrm flipH="1">
              <a:off x="4656" y="192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40966" name="Group 1134">
            <a:extLst>
              <a:ext uri="{FF2B5EF4-FFF2-40B4-BE49-F238E27FC236}">
                <a16:creationId xmlns:a16="http://schemas.microsoft.com/office/drawing/2014/main" id="{CAFEC74E-5A40-4BCB-80D8-1B602531C770}"/>
              </a:ext>
            </a:extLst>
          </p:cNvPr>
          <p:cNvGrpSpPr>
            <a:grpSpLocks/>
          </p:cNvGrpSpPr>
          <p:nvPr/>
        </p:nvGrpSpPr>
        <p:grpSpPr bwMode="auto">
          <a:xfrm>
            <a:off x="1143000" y="4672360"/>
            <a:ext cx="3857625" cy="823912"/>
            <a:chOff x="2448" y="624"/>
            <a:chExt cx="2430" cy="519"/>
          </a:xfrm>
        </p:grpSpPr>
        <p:sp>
          <p:nvSpPr>
            <p:cNvPr id="40968" name="Text Box 1049">
              <a:extLst>
                <a:ext uri="{FF2B5EF4-FFF2-40B4-BE49-F238E27FC236}">
                  <a16:creationId xmlns:a16="http://schemas.microsoft.com/office/drawing/2014/main" id="{E2291A73-2EF3-47C3-855E-60E22CF802B6}"/>
                </a:ext>
              </a:extLst>
            </p:cNvPr>
            <p:cNvSpPr txBox="1">
              <a:spLocks noChangeArrowheads="1"/>
            </p:cNvSpPr>
            <p:nvPr/>
          </p:nvSpPr>
          <p:spPr bwMode="auto">
            <a:xfrm>
              <a:off x="244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A</a:t>
              </a:r>
            </a:p>
          </p:txBody>
        </p:sp>
        <p:sp>
          <p:nvSpPr>
            <p:cNvPr id="40969" name="Text Box 1050">
              <a:extLst>
                <a:ext uri="{FF2B5EF4-FFF2-40B4-BE49-F238E27FC236}">
                  <a16:creationId xmlns:a16="http://schemas.microsoft.com/office/drawing/2014/main" id="{2AA2C42A-69FF-4563-AFB3-4F776F608542}"/>
                </a:ext>
              </a:extLst>
            </p:cNvPr>
            <p:cNvSpPr txBox="1">
              <a:spLocks noChangeArrowheads="1"/>
            </p:cNvSpPr>
            <p:nvPr/>
          </p:nvSpPr>
          <p:spPr bwMode="auto">
            <a:xfrm>
              <a:off x="268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B</a:t>
              </a:r>
            </a:p>
          </p:txBody>
        </p:sp>
        <p:sp>
          <p:nvSpPr>
            <p:cNvPr id="40970" name="Text Box 1051">
              <a:extLst>
                <a:ext uri="{FF2B5EF4-FFF2-40B4-BE49-F238E27FC236}">
                  <a16:creationId xmlns:a16="http://schemas.microsoft.com/office/drawing/2014/main" id="{9ABAB4AB-5BA6-40C3-9787-9DF37841ECCC}"/>
                </a:ext>
              </a:extLst>
            </p:cNvPr>
            <p:cNvSpPr txBox="1">
              <a:spLocks noChangeArrowheads="1"/>
            </p:cNvSpPr>
            <p:nvPr/>
          </p:nvSpPr>
          <p:spPr bwMode="auto">
            <a:xfrm>
              <a:off x="292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C</a:t>
              </a:r>
            </a:p>
          </p:txBody>
        </p:sp>
        <p:sp>
          <p:nvSpPr>
            <p:cNvPr id="40971" name="Text Box 1052">
              <a:extLst>
                <a:ext uri="{FF2B5EF4-FFF2-40B4-BE49-F238E27FC236}">
                  <a16:creationId xmlns:a16="http://schemas.microsoft.com/office/drawing/2014/main" id="{39DF964F-0057-494B-B70B-91CB41557FD5}"/>
                </a:ext>
              </a:extLst>
            </p:cNvPr>
            <p:cNvSpPr txBox="1">
              <a:spLocks noChangeArrowheads="1"/>
            </p:cNvSpPr>
            <p:nvPr/>
          </p:nvSpPr>
          <p:spPr bwMode="auto">
            <a:xfrm>
              <a:off x="316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D</a:t>
              </a:r>
            </a:p>
          </p:txBody>
        </p:sp>
        <p:sp>
          <p:nvSpPr>
            <p:cNvPr id="40972" name="Text Box 1053">
              <a:extLst>
                <a:ext uri="{FF2B5EF4-FFF2-40B4-BE49-F238E27FC236}">
                  <a16:creationId xmlns:a16="http://schemas.microsoft.com/office/drawing/2014/main" id="{E6CD09DA-36FA-4E7D-AE01-440EEA916E70}"/>
                </a:ext>
              </a:extLst>
            </p:cNvPr>
            <p:cNvSpPr txBox="1">
              <a:spLocks noChangeArrowheads="1"/>
            </p:cNvSpPr>
            <p:nvPr/>
          </p:nvSpPr>
          <p:spPr bwMode="auto">
            <a:xfrm>
              <a:off x="340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E</a:t>
              </a:r>
            </a:p>
          </p:txBody>
        </p:sp>
        <p:sp>
          <p:nvSpPr>
            <p:cNvPr id="40973" name="Text Box 1054">
              <a:extLst>
                <a:ext uri="{FF2B5EF4-FFF2-40B4-BE49-F238E27FC236}">
                  <a16:creationId xmlns:a16="http://schemas.microsoft.com/office/drawing/2014/main" id="{8A8AF890-9DC1-456F-A7A2-EEA0B47A3F14}"/>
                </a:ext>
              </a:extLst>
            </p:cNvPr>
            <p:cNvSpPr txBox="1">
              <a:spLocks noChangeArrowheads="1"/>
            </p:cNvSpPr>
            <p:nvPr/>
          </p:nvSpPr>
          <p:spPr bwMode="auto">
            <a:xfrm>
              <a:off x="364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F</a:t>
              </a:r>
            </a:p>
          </p:txBody>
        </p:sp>
        <p:sp>
          <p:nvSpPr>
            <p:cNvPr id="40974" name="Text Box 1055">
              <a:extLst>
                <a:ext uri="{FF2B5EF4-FFF2-40B4-BE49-F238E27FC236}">
                  <a16:creationId xmlns:a16="http://schemas.microsoft.com/office/drawing/2014/main" id="{153A1012-131F-4DA3-BE6A-F9D9A0EC1AAE}"/>
                </a:ext>
              </a:extLst>
            </p:cNvPr>
            <p:cNvSpPr txBox="1">
              <a:spLocks noChangeArrowheads="1"/>
            </p:cNvSpPr>
            <p:nvPr/>
          </p:nvSpPr>
          <p:spPr bwMode="auto">
            <a:xfrm>
              <a:off x="388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G</a:t>
              </a:r>
            </a:p>
          </p:txBody>
        </p:sp>
        <p:sp>
          <p:nvSpPr>
            <p:cNvPr id="40975" name="Text Box 1056">
              <a:extLst>
                <a:ext uri="{FF2B5EF4-FFF2-40B4-BE49-F238E27FC236}">
                  <a16:creationId xmlns:a16="http://schemas.microsoft.com/office/drawing/2014/main" id="{C8D2358F-A9D1-4A09-8BB6-647BFEDBAAAE}"/>
                </a:ext>
              </a:extLst>
            </p:cNvPr>
            <p:cNvSpPr txBox="1">
              <a:spLocks noChangeArrowheads="1"/>
            </p:cNvSpPr>
            <p:nvPr/>
          </p:nvSpPr>
          <p:spPr bwMode="auto">
            <a:xfrm>
              <a:off x="2496" y="912"/>
              <a:ext cx="23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1    2     3     4    5     6    7     8     9    10</a:t>
              </a:r>
            </a:p>
          </p:txBody>
        </p:sp>
        <p:sp>
          <p:nvSpPr>
            <p:cNvPr id="40976" name="Text Box 1131">
              <a:extLst>
                <a:ext uri="{FF2B5EF4-FFF2-40B4-BE49-F238E27FC236}">
                  <a16:creationId xmlns:a16="http://schemas.microsoft.com/office/drawing/2014/main" id="{D15CC95E-1F16-4B18-9EBE-2F691423665E}"/>
                </a:ext>
              </a:extLst>
            </p:cNvPr>
            <p:cNvSpPr txBox="1">
              <a:spLocks noChangeArrowheads="1"/>
            </p:cNvSpPr>
            <p:nvPr/>
          </p:nvSpPr>
          <p:spPr bwMode="auto">
            <a:xfrm>
              <a:off x="412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H</a:t>
              </a:r>
            </a:p>
          </p:txBody>
        </p:sp>
        <p:sp>
          <p:nvSpPr>
            <p:cNvPr id="40977" name="Text Box 1132">
              <a:extLst>
                <a:ext uri="{FF2B5EF4-FFF2-40B4-BE49-F238E27FC236}">
                  <a16:creationId xmlns:a16="http://schemas.microsoft.com/office/drawing/2014/main" id="{004A9051-BED9-472F-8410-8F25E7AB84FD}"/>
                </a:ext>
              </a:extLst>
            </p:cNvPr>
            <p:cNvSpPr txBox="1">
              <a:spLocks noChangeArrowheads="1"/>
            </p:cNvSpPr>
            <p:nvPr/>
          </p:nvSpPr>
          <p:spPr bwMode="auto">
            <a:xfrm>
              <a:off x="436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I</a:t>
              </a:r>
            </a:p>
          </p:txBody>
        </p:sp>
        <p:sp>
          <p:nvSpPr>
            <p:cNvPr id="40978" name="Text Box 1133">
              <a:extLst>
                <a:ext uri="{FF2B5EF4-FFF2-40B4-BE49-F238E27FC236}">
                  <a16:creationId xmlns:a16="http://schemas.microsoft.com/office/drawing/2014/main" id="{2F3320E8-BC7F-42D4-875A-4A05B233986B}"/>
                </a:ext>
              </a:extLst>
            </p:cNvPr>
            <p:cNvSpPr txBox="1">
              <a:spLocks noChangeArrowheads="1"/>
            </p:cNvSpPr>
            <p:nvPr/>
          </p:nvSpPr>
          <p:spPr bwMode="auto">
            <a:xfrm>
              <a:off x="4608" y="624"/>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J</a:t>
              </a:r>
            </a:p>
          </p:txBody>
        </p:sp>
      </p:grpSp>
      <p:sp>
        <p:nvSpPr>
          <p:cNvPr id="40967" name="Text Box 1135">
            <a:extLst>
              <a:ext uri="{FF2B5EF4-FFF2-40B4-BE49-F238E27FC236}">
                <a16:creationId xmlns:a16="http://schemas.microsoft.com/office/drawing/2014/main" id="{85335098-83EA-436B-8BCB-3F8D1EA4C427}"/>
              </a:ext>
            </a:extLst>
          </p:cNvPr>
          <p:cNvSpPr txBox="1">
            <a:spLocks noChangeArrowheads="1"/>
          </p:cNvSpPr>
          <p:nvPr/>
        </p:nvSpPr>
        <p:spPr bwMode="auto">
          <a:xfrm>
            <a:off x="914400" y="3307110"/>
            <a:ext cx="5972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采用一维数组，按层序顺序依次存储二叉树</a:t>
            </a:r>
          </a:p>
          <a:p>
            <a:pPr eaLnBrk="1" hangingPunct="1"/>
            <a:r>
              <a:rPr lang="zh-CN" altLang="en-US" b="1"/>
              <a:t>的每一个结点。如下图所示：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24F82460-A611-45E7-AB3D-8CC9780E6C87}"/>
              </a:ext>
            </a:extLst>
          </p:cNvPr>
          <p:cNvSpPr txBox="1">
            <a:spLocks noChangeArrowheads="1"/>
          </p:cNvSpPr>
          <p:nvPr/>
        </p:nvSpPr>
        <p:spPr bwMode="auto">
          <a:xfrm>
            <a:off x="395288" y="907950"/>
            <a:ext cx="250130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a:t>
            </a:r>
            <a:r>
              <a:rPr lang="en-US" altLang="zh-CN" b="1" dirty="0">
                <a:solidFill>
                  <a:srgbClr val="0000CC"/>
                </a:solidFill>
              </a:rPr>
              <a:t>2</a:t>
            </a:r>
            <a:r>
              <a:rPr lang="zh-CN" altLang="en-US" b="1" dirty="0">
                <a:solidFill>
                  <a:srgbClr val="0000CC"/>
                </a:solidFill>
              </a:rPr>
              <a:t>）一般二叉树</a:t>
            </a:r>
          </a:p>
        </p:txBody>
      </p:sp>
      <p:grpSp>
        <p:nvGrpSpPr>
          <p:cNvPr id="43011" name="Group 115">
            <a:extLst>
              <a:ext uri="{FF2B5EF4-FFF2-40B4-BE49-F238E27FC236}">
                <a16:creationId xmlns:a16="http://schemas.microsoft.com/office/drawing/2014/main" id="{08F57D55-6EA0-484E-9C40-84445893AAF7}"/>
              </a:ext>
            </a:extLst>
          </p:cNvPr>
          <p:cNvGrpSpPr>
            <a:grpSpLocks/>
          </p:cNvGrpSpPr>
          <p:nvPr/>
        </p:nvGrpSpPr>
        <p:grpSpPr bwMode="auto">
          <a:xfrm>
            <a:off x="4586289" y="2768502"/>
            <a:ext cx="3856038" cy="828676"/>
            <a:chOff x="2935" y="1608"/>
            <a:chExt cx="2429" cy="522"/>
          </a:xfrm>
        </p:grpSpPr>
        <p:sp>
          <p:nvSpPr>
            <p:cNvPr id="43046" name="Text Box 38">
              <a:extLst>
                <a:ext uri="{FF2B5EF4-FFF2-40B4-BE49-F238E27FC236}">
                  <a16:creationId xmlns:a16="http://schemas.microsoft.com/office/drawing/2014/main" id="{E50928A2-5790-4309-A698-16D29D82075B}"/>
                </a:ext>
              </a:extLst>
            </p:cNvPr>
            <p:cNvSpPr txBox="1">
              <a:spLocks noChangeArrowheads="1"/>
            </p:cNvSpPr>
            <p:nvPr/>
          </p:nvSpPr>
          <p:spPr bwMode="auto">
            <a:xfrm>
              <a:off x="293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p>
          </p:txBody>
        </p:sp>
        <p:sp>
          <p:nvSpPr>
            <p:cNvPr id="43047" name="Text Box 39">
              <a:extLst>
                <a:ext uri="{FF2B5EF4-FFF2-40B4-BE49-F238E27FC236}">
                  <a16:creationId xmlns:a16="http://schemas.microsoft.com/office/drawing/2014/main" id="{749FB9C0-B1FA-48D2-A8C1-40F9CAA6A9BD}"/>
                </a:ext>
              </a:extLst>
            </p:cNvPr>
            <p:cNvSpPr txBox="1">
              <a:spLocks noChangeArrowheads="1"/>
            </p:cNvSpPr>
            <p:nvPr/>
          </p:nvSpPr>
          <p:spPr bwMode="auto">
            <a:xfrm>
              <a:off x="317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B</a:t>
              </a:r>
            </a:p>
          </p:txBody>
        </p:sp>
        <p:sp>
          <p:nvSpPr>
            <p:cNvPr id="43048" name="Text Box 40">
              <a:extLst>
                <a:ext uri="{FF2B5EF4-FFF2-40B4-BE49-F238E27FC236}">
                  <a16:creationId xmlns:a16="http://schemas.microsoft.com/office/drawing/2014/main" id="{92016009-B10B-416A-A230-BF01504BC65C}"/>
                </a:ext>
              </a:extLst>
            </p:cNvPr>
            <p:cNvSpPr txBox="1">
              <a:spLocks noChangeArrowheads="1"/>
            </p:cNvSpPr>
            <p:nvPr/>
          </p:nvSpPr>
          <p:spPr bwMode="auto">
            <a:xfrm>
              <a:off x="341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C</a:t>
              </a:r>
            </a:p>
          </p:txBody>
        </p:sp>
        <p:sp>
          <p:nvSpPr>
            <p:cNvPr id="43049" name="Text Box 41">
              <a:extLst>
                <a:ext uri="{FF2B5EF4-FFF2-40B4-BE49-F238E27FC236}">
                  <a16:creationId xmlns:a16="http://schemas.microsoft.com/office/drawing/2014/main" id="{AD7349E7-E21D-484E-8AD3-41F3FBD2EDF4}"/>
                </a:ext>
              </a:extLst>
            </p:cNvPr>
            <p:cNvSpPr txBox="1">
              <a:spLocks noChangeArrowheads="1"/>
            </p:cNvSpPr>
            <p:nvPr/>
          </p:nvSpPr>
          <p:spPr bwMode="auto">
            <a:xfrm>
              <a:off x="365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FF3300"/>
                  </a:solidFill>
                </a:rPr>
                <a:t>*</a:t>
              </a:r>
            </a:p>
          </p:txBody>
        </p:sp>
        <p:sp>
          <p:nvSpPr>
            <p:cNvPr id="43050" name="Text Box 42">
              <a:extLst>
                <a:ext uri="{FF2B5EF4-FFF2-40B4-BE49-F238E27FC236}">
                  <a16:creationId xmlns:a16="http://schemas.microsoft.com/office/drawing/2014/main" id="{56EE63E8-D795-449E-A7F4-1555542E4E9C}"/>
                </a:ext>
              </a:extLst>
            </p:cNvPr>
            <p:cNvSpPr txBox="1">
              <a:spLocks noChangeArrowheads="1"/>
            </p:cNvSpPr>
            <p:nvPr/>
          </p:nvSpPr>
          <p:spPr bwMode="auto">
            <a:xfrm>
              <a:off x="389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E</a:t>
              </a:r>
            </a:p>
          </p:txBody>
        </p:sp>
        <p:sp>
          <p:nvSpPr>
            <p:cNvPr id="43051" name="Text Box 43">
              <a:extLst>
                <a:ext uri="{FF2B5EF4-FFF2-40B4-BE49-F238E27FC236}">
                  <a16:creationId xmlns:a16="http://schemas.microsoft.com/office/drawing/2014/main" id="{1402ED73-67DD-476B-9A55-160B00BB5A6D}"/>
                </a:ext>
              </a:extLst>
            </p:cNvPr>
            <p:cNvSpPr txBox="1">
              <a:spLocks noChangeArrowheads="1"/>
            </p:cNvSpPr>
            <p:nvPr/>
          </p:nvSpPr>
          <p:spPr bwMode="auto">
            <a:xfrm>
              <a:off x="413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FF3300"/>
                  </a:solidFill>
                </a:rPr>
                <a:t>*</a:t>
              </a:r>
            </a:p>
          </p:txBody>
        </p:sp>
        <p:sp>
          <p:nvSpPr>
            <p:cNvPr id="43052" name="Text Box 44">
              <a:extLst>
                <a:ext uri="{FF2B5EF4-FFF2-40B4-BE49-F238E27FC236}">
                  <a16:creationId xmlns:a16="http://schemas.microsoft.com/office/drawing/2014/main" id="{82F9836F-BC4B-411B-878B-6FD0EFCB0C5C}"/>
                </a:ext>
              </a:extLst>
            </p:cNvPr>
            <p:cNvSpPr txBox="1">
              <a:spLocks noChangeArrowheads="1"/>
            </p:cNvSpPr>
            <p:nvPr/>
          </p:nvSpPr>
          <p:spPr bwMode="auto">
            <a:xfrm>
              <a:off x="4375" y="1608"/>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G</a:t>
              </a:r>
            </a:p>
          </p:txBody>
        </p:sp>
        <p:sp>
          <p:nvSpPr>
            <p:cNvPr id="43053" name="Text Box 45">
              <a:extLst>
                <a:ext uri="{FF2B5EF4-FFF2-40B4-BE49-F238E27FC236}">
                  <a16:creationId xmlns:a16="http://schemas.microsoft.com/office/drawing/2014/main" id="{4DEFA189-8EF6-4DBA-ACEB-6A15E868FB5D}"/>
                </a:ext>
              </a:extLst>
            </p:cNvPr>
            <p:cNvSpPr txBox="1">
              <a:spLocks noChangeArrowheads="1"/>
            </p:cNvSpPr>
            <p:nvPr/>
          </p:nvSpPr>
          <p:spPr bwMode="auto">
            <a:xfrm>
              <a:off x="2959" y="1896"/>
              <a:ext cx="240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1    2     3     4    5     6    7     8     9    10</a:t>
              </a:r>
            </a:p>
          </p:txBody>
        </p:sp>
        <p:sp>
          <p:nvSpPr>
            <p:cNvPr id="43054" name="Text Box 46">
              <a:extLst>
                <a:ext uri="{FF2B5EF4-FFF2-40B4-BE49-F238E27FC236}">
                  <a16:creationId xmlns:a16="http://schemas.microsoft.com/office/drawing/2014/main" id="{2A8BFA32-3D6C-4F6B-A768-D52BDD411BEE}"/>
                </a:ext>
              </a:extLst>
            </p:cNvPr>
            <p:cNvSpPr txBox="1">
              <a:spLocks noChangeArrowheads="1"/>
            </p:cNvSpPr>
            <p:nvPr/>
          </p:nvSpPr>
          <p:spPr bwMode="auto">
            <a:xfrm>
              <a:off x="4615" y="1609"/>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FF3300"/>
                  </a:solidFill>
                </a:rPr>
                <a:t>*</a:t>
              </a:r>
            </a:p>
          </p:txBody>
        </p:sp>
        <p:sp>
          <p:nvSpPr>
            <p:cNvPr id="43055" name="Text Box 47">
              <a:extLst>
                <a:ext uri="{FF2B5EF4-FFF2-40B4-BE49-F238E27FC236}">
                  <a16:creationId xmlns:a16="http://schemas.microsoft.com/office/drawing/2014/main" id="{74651CB8-DE0D-4E28-9BC2-570F17CC3481}"/>
                </a:ext>
              </a:extLst>
            </p:cNvPr>
            <p:cNvSpPr txBox="1">
              <a:spLocks noChangeArrowheads="1"/>
            </p:cNvSpPr>
            <p:nvPr/>
          </p:nvSpPr>
          <p:spPr bwMode="auto">
            <a:xfrm>
              <a:off x="4855" y="1609"/>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rgbClr val="FF3300"/>
                  </a:solidFill>
                </a:rPr>
                <a:t>*</a:t>
              </a:r>
            </a:p>
          </p:txBody>
        </p:sp>
        <p:sp>
          <p:nvSpPr>
            <p:cNvPr id="43056" name="Text Box 48">
              <a:extLst>
                <a:ext uri="{FF2B5EF4-FFF2-40B4-BE49-F238E27FC236}">
                  <a16:creationId xmlns:a16="http://schemas.microsoft.com/office/drawing/2014/main" id="{9ECDA6E0-323C-4BE3-B096-13E69B295FBA}"/>
                </a:ext>
              </a:extLst>
            </p:cNvPr>
            <p:cNvSpPr txBox="1">
              <a:spLocks noChangeArrowheads="1"/>
            </p:cNvSpPr>
            <p:nvPr/>
          </p:nvSpPr>
          <p:spPr bwMode="auto">
            <a:xfrm>
              <a:off x="5095" y="1609"/>
              <a:ext cx="24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J</a:t>
              </a:r>
            </a:p>
          </p:txBody>
        </p:sp>
      </p:grpSp>
      <p:sp>
        <p:nvSpPr>
          <p:cNvPr id="43012" name="Text Box 49">
            <a:extLst>
              <a:ext uri="{FF2B5EF4-FFF2-40B4-BE49-F238E27FC236}">
                <a16:creationId xmlns:a16="http://schemas.microsoft.com/office/drawing/2014/main" id="{EF7C94EC-9564-4D4D-AD90-908C7B38325E}"/>
              </a:ext>
            </a:extLst>
          </p:cNvPr>
          <p:cNvSpPr txBox="1">
            <a:spLocks noChangeArrowheads="1"/>
          </p:cNvSpPr>
          <p:nvPr/>
        </p:nvSpPr>
        <p:spPr bwMode="auto">
          <a:xfrm>
            <a:off x="700088" y="4614763"/>
            <a:ext cx="7922659" cy="138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t>根据性质</a:t>
            </a:r>
            <a:r>
              <a:rPr lang="en-US" altLang="zh-CN" b="1"/>
              <a:t>5</a:t>
            </a:r>
            <a:r>
              <a:rPr lang="zh-CN" altLang="en-US" b="1"/>
              <a:t>，如已知某结点的层序编号</a:t>
            </a:r>
            <a:r>
              <a:rPr lang="en-US" altLang="zh-CN" b="1"/>
              <a:t>i,</a:t>
            </a:r>
            <a:r>
              <a:rPr lang="zh-CN" altLang="en-US" b="1"/>
              <a:t>则可求得该结点的</a:t>
            </a:r>
          </a:p>
          <a:p>
            <a:pPr eaLnBrk="1" hangingPunct="1">
              <a:lnSpc>
                <a:spcPct val="120000"/>
              </a:lnSpc>
            </a:pPr>
            <a:r>
              <a:rPr lang="zh-CN" altLang="en-US" b="1"/>
              <a:t>双亲结点、左孩子结点和右孩子结点，然后检测其值是否</a:t>
            </a:r>
          </a:p>
          <a:p>
            <a:pPr eaLnBrk="1" hangingPunct="1">
              <a:lnSpc>
                <a:spcPct val="120000"/>
              </a:lnSpc>
            </a:pPr>
            <a:r>
              <a:rPr lang="zh-CN" altLang="en-US" b="1"/>
              <a:t>为虚设的特殊结点</a:t>
            </a:r>
            <a:r>
              <a:rPr lang="en-US" altLang="zh-CN" b="1">
                <a:solidFill>
                  <a:srgbClr val="FF3300"/>
                </a:solidFill>
              </a:rPr>
              <a:t>*</a:t>
            </a:r>
            <a:r>
              <a:rPr lang="zh-CN" altLang="en-US" b="1"/>
              <a:t>。</a:t>
            </a:r>
          </a:p>
        </p:txBody>
      </p:sp>
      <p:sp>
        <p:nvSpPr>
          <p:cNvPr id="43013" name="Text Box 50">
            <a:extLst>
              <a:ext uri="{FF2B5EF4-FFF2-40B4-BE49-F238E27FC236}">
                <a16:creationId xmlns:a16="http://schemas.microsoft.com/office/drawing/2014/main" id="{B6788E5F-E6A2-4567-9280-DB4AE95C797F}"/>
              </a:ext>
            </a:extLst>
          </p:cNvPr>
          <p:cNvSpPr txBox="1">
            <a:spLocks noChangeArrowheads="1"/>
          </p:cNvSpPr>
          <p:nvPr/>
        </p:nvSpPr>
        <p:spPr bwMode="auto">
          <a:xfrm>
            <a:off x="776288" y="1525488"/>
            <a:ext cx="698810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通过虚设部分结点，使其变成相应的完全二叉树。</a:t>
            </a:r>
          </a:p>
        </p:txBody>
      </p:sp>
      <p:grpSp>
        <p:nvGrpSpPr>
          <p:cNvPr id="43014" name="Group 51">
            <a:extLst>
              <a:ext uri="{FF2B5EF4-FFF2-40B4-BE49-F238E27FC236}">
                <a16:creationId xmlns:a16="http://schemas.microsoft.com/office/drawing/2014/main" id="{00AE8E2F-94EE-4295-B205-9F097DB33C9E}"/>
              </a:ext>
            </a:extLst>
          </p:cNvPr>
          <p:cNvGrpSpPr>
            <a:grpSpLocks/>
          </p:cNvGrpSpPr>
          <p:nvPr/>
        </p:nvGrpSpPr>
        <p:grpSpPr bwMode="auto">
          <a:xfrm>
            <a:off x="835025" y="2616100"/>
            <a:ext cx="3370263" cy="1676400"/>
            <a:chOff x="3157" y="2640"/>
            <a:chExt cx="2123" cy="1056"/>
          </a:xfrm>
        </p:grpSpPr>
        <p:sp>
          <p:nvSpPr>
            <p:cNvPr id="43015" name="Oval 52">
              <a:extLst>
                <a:ext uri="{FF2B5EF4-FFF2-40B4-BE49-F238E27FC236}">
                  <a16:creationId xmlns:a16="http://schemas.microsoft.com/office/drawing/2014/main" id="{708668FC-F78C-4A08-876D-46634E2AFECC}"/>
                </a:ext>
              </a:extLst>
            </p:cNvPr>
            <p:cNvSpPr>
              <a:spLocks noChangeArrowheads="1"/>
            </p:cNvSpPr>
            <p:nvPr/>
          </p:nvSpPr>
          <p:spPr bwMode="auto">
            <a:xfrm>
              <a:off x="4712"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43016" name="Oval 53">
              <a:extLst>
                <a:ext uri="{FF2B5EF4-FFF2-40B4-BE49-F238E27FC236}">
                  <a16:creationId xmlns:a16="http://schemas.microsoft.com/office/drawing/2014/main" id="{2BFACB41-91B2-473E-95DB-DB6A1C638525}"/>
                </a:ext>
              </a:extLst>
            </p:cNvPr>
            <p:cNvSpPr>
              <a:spLocks noChangeArrowheads="1"/>
            </p:cNvSpPr>
            <p:nvPr/>
          </p:nvSpPr>
          <p:spPr bwMode="auto">
            <a:xfrm>
              <a:off x="4509"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43017" name="Oval 54">
              <a:extLst>
                <a:ext uri="{FF2B5EF4-FFF2-40B4-BE49-F238E27FC236}">
                  <a16:creationId xmlns:a16="http://schemas.microsoft.com/office/drawing/2014/main" id="{164B5220-3A75-4E34-9711-BC39D158AE8A}"/>
                </a:ext>
              </a:extLst>
            </p:cNvPr>
            <p:cNvSpPr>
              <a:spLocks noChangeArrowheads="1"/>
            </p:cNvSpPr>
            <p:nvPr/>
          </p:nvSpPr>
          <p:spPr bwMode="auto">
            <a:xfrm>
              <a:off x="48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43018" name="Oval 55">
              <a:extLst>
                <a:ext uri="{FF2B5EF4-FFF2-40B4-BE49-F238E27FC236}">
                  <a16:creationId xmlns:a16="http://schemas.microsoft.com/office/drawing/2014/main" id="{F4CA1B54-A1FB-4073-9CE3-53DF1FA7F8BB}"/>
                </a:ext>
              </a:extLst>
            </p:cNvPr>
            <p:cNvSpPr>
              <a:spLocks noChangeArrowheads="1"/>
            </p:cNvSpPr>
            <p:nvPr/>
          </p:nvSpPr>
          <p:spPr bwMode="auto">
            <a:xfrm>
              <a:off x="432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solidFill>
                    <a:srgbClr val="FF3300"/>
                  </a:solidFill>
                </a:rPr>
                <a:t>*</a:t>
              </a:r>
            </a:p>
          </p:txBody>
        </p:sp>
        <p:sp>
          <p:nvSpPr>
            <p:cNvPr id="43019" name="Oval 56">
              <a:extLst>
                <a:ext uri="{FF2B5EF4-FFF2-40B4-BE49-F238E27FC236}">
                  <a16:creationId xmlns:a16="http://schemas.microsoft.com/office/drawing/2014/main" id="{68AD1E1C-1C24-472F-A335-33B4C7FD8E0E}"/>
                </a:ext>
              </a:extLst>
            </p:cNvPr>
            <p:cNvSpPr>
              <a:spLocks noChangeArrowheads="1"/>
            </p:cNvSpPr>
            <p:nvPr/>
          </p:nvSpPr>
          <p:spPr bwMode="auto">
            <a:xfrm>
              <a:off x="4656"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43020" name="Oval 57">
              <a:extLst>
                <a:ext uri="{FF2B5EF4-FFF2-40B4-BE49-F238E27FC236}">
                  <a16:creationId xmlns:a16="http://schemas.microsoft.com/office/drawing/2014/main" id="{BFA63B94-A9E2-4191-B847-9F24CA1D266D}"/>
                </a:ext>
              </a:extLst>
            </p:cNvPr>
            <p:cNvSpPr>
              <a:spLocks noChangeArrowheads="1"/>
            </p:cNvSpPr>
            <p:nvPr/>
          </p:nvSpPr>
          <p:spPr bwMode="auto">
            <a:xfrm>
              <a:off x="484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43021" name="Oval 58">
              <a:extLst>
                <a:ext uri="{FF2B5EF4-FFF2-40B4-BE49-F238E27FC236}">
                  <a16:creationId xmlns:a16="http://schemas.microsoft.com/office/drawing/2014/main" id="{F8E760B0-C142-4812-B9D7-5B1E01AA4C10}"/>
                </a:ext>
              </a:extLst>
            </p:cNvPr>
            <p:cNvSpPr>
              <a:spLocks noChangeArrowheads="1"/>
            </p:cNvSpPr>
            <p:nvPr/>
          </p:nvSpPr>
          <p:spPr bwMode="auto">
            <a:xfrm>
              <a:off x="5144"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43022" name="Oval 59">
              <a:extLst>
                <a:ext uri="{FF2B5EF4-FFF2-40B4-BE49-F238E27FC236}">
                  <a16:creationId xmlns:a16="http://schemas.microsoft.com/office/drawing/2014/main" id="{37EB8349-D383-46FD-97F3-032A60475207}"/>
                </a:ext>
              </a:extLst>
            </p:cNvPr>
            <p:cNvSpPr>
              <a:spLocks noChangeArrowheads="1"/>
            </p:cNvSpPr>
            <p:nvPr/>
          </p:nvSpPr>
          <p:spPr bwMode="auto">
            <a:xfrm>
              <a:off x="44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43023" name="Oval 60">
              <a:extLst>
                <a:ext uri="{FF2B5EF4-FFF2-40B4-BE49-F238E27FC236}">
                  <a16:creationId xmlns:a16="http://schemas.microsoft.com/office/drawing/2014/main" id="{399B3A9D-0686-42E3-94CC-A41C8DC17663}"/>
                </a:ext>
              </a:extLst>
            </p:cNvPr>
            <p:cNvSpPr>
              <a:spLocks noChangeArrowheads="1"/>
            </p:cNvSpPr>
            <p:nvPr/>
          </p:nvSpPr>
          <p:spPr bwMode="auto">
            <a:xfrm>
              <a:off x="4184"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43024" name="Line 61">
              <a:extLst>
                <a:ext uri="{FF2B5EF4-FFF2-40B4-BE49-F238E27FC236}">
                  <a16:creationId xmlns:a16="http://schemas.microsoft.com/office/drawing/2014/main" id="{F45B5D10-284B-4D9B-A86A-4409F74599E1}"/>
                </a:ext>
              </a:extLst>
            </p:cNvPr>
            <p:cNvSpPr>
              <a:spLocks noChangeShapeType="1"/>
            </p:cNvSpPr>
            <p:nvPr/>
          </p:nvSpPr>
          <p:spPr bwMode="auto">
            <a:xfrm flipH="1">
              <a:off x="460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25" name="Line 62">
              <a:extLst>
                <a:ext uri="{FF2B5EF4-FFF2-40B4-BE49-F238E27FC236}">
                  <a16:creationId xmlns:a16="http://schemas.microsoft.com/office/drawing/2014/main" id="{B4180718-939F-4132-BAA8-A2A1ABD60660}"/>
                </a:ext>
              </a:extLst>
            </p:cNvPr>
            <p:cNvSpPr>
              <a:spLocks noChangeShapeType="1"/>
            </p:cNvSpPr>
            <p:nvPr/>
          </p:nvSpPr>
          <p:spPr bwMode="auto">
            <a:xfrm>
              <a:off x="4800"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3026" name="Line 63">
              <a:extLst>
                <a:ext uri="{FF2B5EF4-FFF2-40B4-BE49-F238E27FC236}">
                  <a16:creationId xmlns:a16="http://schemas.microsoft.com/office/drawing/2014/main" id="{A8E50893-D7E6-40C9-8B3A-928A55821AD4}"/>
                </a:ext>
              </a:extLst>
            </p:cNvPr>
            <p:cNvSpPr>
              <a:spLocks noChangeShapeType="1"/>
            </p:cNvSpPr>
            <p:nvPr/>
          </p:nvSpPr>
          <p:spPr bwMode="auto">
            <a:xfrm flipH="1">
              <a:off x="4416" y="302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27" name="Line 64">
              <a:extLst>
                <a:ext uri="{FF2B5EF4-FFF2-40B4-BE49-F238E27FC236}">
                  <a16:creationId xmlns:a16="http://schemas.microsoft.com/office/drawing/2014/main" id="{59BDC273-9FBB-404E-88AC-D486F7503863}"/>
                </a:ext>
              </a:extLst>
            </p:cNvPr>
            <p:cNvSpPr>
              <a:spLocks noChangeShapeType="1"/>
            </p:cNvSpPr>
            <p:nvPr/>
          </p:nvSpPr>
          <p:spPr bwMode="auto">
            <a:xfrm>
              <a:off x="4608"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28" name="Line 65">
              <a:extLst>
                <a:ext uri="{FF2B5EF4-FFF2-40B4-BE49-F238E27FC236}">
                  <a16:creationId xmlns:a16="http://schemas.microsoft.com/office/drawing/2014/main" id="{938C8492-DBDF-4C56-BAF7-7DE1A54CB913}"/>
                </a:ext>
              </a:extLst>
            </p:cNvPr>
            <p:cNvSpPr>
              <a:spLocks noChangeShapeType="1"/>
            </p:cNvSpPr>
            <p:nvPr/>
          </p:nvSpPr>
          <p:spPr bwMode="auto">
            <a:xfrm flipH="1">
              <a:off x="4896" y="302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29" name="Line 66">
              <a:extLst>
                <a:ext uri="{FF2B5EF4-FFF2-40B4-BE49-F238E27FC236}">
                  <a16:creationId xmlns:a16="http://schemas.microsoft.com/office/drawing/2014/main" id="{DDC542BC-1F8B-4B26-9260-B67A70EB3A07}"/>
                </a:ext>
              </a:extLst>
            </p:cNvPr>
            <p:cNvSpPr>
              <a:spLocks noChangeShapeType="1"/>
            </p:cNvSpPr>
            <p:nvPr/>
          </p:nvSpPr>
          <p:spPr bwMode="auto">
            <a:xfrm>
              <a:off x="4992"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30" name="Line 67">
              <a:extLst>
                <a:ext uri="{FF2B5EF4-FFF2-40B4-BE49-F238E27FC236}">
                  <a16:creationId xmlns:a16="http://schemas.microsoft.com/office/drawing/2014/main" id="{FC7F7377-3E16-4ED5-BDB0-D184454558BA}"/>
                </a:ext>
              </a:extLst>
            </p:cNvPr>
            <p:cNvSpPr>
              <a:spLocks noChangeShapeType="1"/>
            </p:cNvSpPr>
            <p:nvPr/>
          </p:nvSpPr>
          <p:spPr bwMode="auto">
            <a:xfrm flipH="1">
              <a:off x="4272" y="336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31" name="Line 68">
              <a:extLst>
                <a:ext uri="{FF2B5EF4-FFF2-40B4-BE49-F238E27FC236}">
                  <a16:creationId xmlns:a16="http://schemas.microsoft.com/office/drawing/2014/main" id="{D3EB5F91-4B5A-4DB7-ACF1-4B1837D23100}"/>
                </a:ext>
              </a:extLst>
            </p:cNvPr>
            <p:cNvSpPr>
              <a:spLocks noChangeShapeType="1"/>
            </p:cNvSpPr>
            <p:nvPr/>
          </p:nvSpPr>
          <p:spPr bwMode="auto">
            <a:xfrm>
              <a:off x="4416" y="336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3032" name="Oval 69">
              <a:extLst>
                <a:ext uri="{FF2B5EF4-FFF2-40B4-BE49-F238E27FC236}">
                  <a16:creationId xmlns:a16="http://schemas.microsoft.com/office/drawing/2014/main" id="{D57DD176-D4A0-4B5A-B9AD-0869139CAAD7}"/>
                </a:ext>
              </a:extLst>
            </p:cNvPr>
            <p:cNvSpPr>
              <a:spLocks noChangeArrowheads="1"/>
            </p:cNvSpPr>
            <p:nvPr/>
          </p:nvSpPr>
          <p:spPr bwMode="auto">
            <a:xfrm>
              <a:off x="4568"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43033" name="Line 70">
              <a:extLst>
                <a:ext uri="{FF2B5EF4-FFF2-40B4-BE49-F238E27FC236}">
                  <a16:creationId xmlns:a16="http://schemas.microsoft.com/office/drawing/2014/main" id="{CDFF2A61-35E4-4D69-8B7D-3BFF8C59F67A}"/>
                </a:ext>
              </a:extLst>
            </p:cNvPr>
            <p:cNvSpPr>
              <a:spLocks noChangeShapeType="1"/>
            </p:cNvSpPr>
            <p:nvPr/>
          </p:nvSpPr>
          <p:spPr bwMode="auto">
            <a:xfrm flipH="1">
              <a:off x="4656"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3034" name="Oval 71">
              <a:extLst>
                <a:ext uri="{FF2B5EF4-FFF2-40B4-BE49-F238E27FC236}">
                  <a16:creationId xmlns:a16="http://schemas.microsoft.com/office/drawing/2014/main" id="{8FF78B74-9D3B-4261-9B01-CEB159C22DBF}"/>
                </a:ext>
              </a:extLst>
            </p:cNvPr>
            <p:cNvSpPr>
              <a:spLocks noChangeArrowheads="1"/>
            </p:cNvSpPr>
            <p:nvPr/>
          </p:nvSpPr>
          <p:spPr bwMode="auto">
            <a:xfrm>
              <a:off x="3360"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43035" name="Oval 72">
              <a:extLst>
                <a:ext uri="{FF2B5EF4-FFF2-40B4-BE49-F238E27FC236}">
                  <a16:creationId xmlns:a16="http://schemas.microsoft.com/office/drawing/2014/main" id="{95691B71-0D76-4BBE-A2BD-FA9F38BEE594}"/>
                </a:ext>
              </a:extLst>
            </p:cNvPr>
            <p:cNvSpPr>
              <a:spLocks noChangeArrowheads="1"/>
            </p:cNvSpPr>
            <p:nvPr/>
          </p:nvSpPr>
          <p:spPr bwMode="auto">
            <a:xfrm>
              <a:off x="3157"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43036" name="Oval 73">
              <a:extLst>
                <a:ext uri="{FF2B5EF4-FFF2-40B4-BE49-F238E27FC236}">
                  <a16:creationId xmlns:a16="http://schemas.microsoft.com/office/drawing/2014/main" id="{6CCD270B-1D0C-4A7B-BA79-453C219BD51E}"/>
                </a:ext>
              </a:extLst>
            </p:cNvPr>
            <p:cNvSpPr>
              <a:spLocks noChangeArrowheads="1"/>
            </p:cNvSpPr>
            <p:nvPr/>
          </p:nvSpPr>
          <p:spPr bwMode="auto">
            <a:xfrm>
              <a:off x="3544"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43037" name="Oval 74">
              <a:extLst>
                <a:ext uri="{FF2B5EF4-FFF2-40B4-BE49-F238E27FC236}">
                  <a16:creationId xmlns:a16="http://schemas.microsoft.com/office/drawing/2014/main" id="{43D154AB-BE25-4121-980E-97EE3019EA64}"/>
                </a:ext>
              </a:extLst>
            </p:cNvPr>
            <p:cNvSpPr>
              <a:spLocks noChangeArrowheads="1"/>
            </p:cNvSpPr>
            <p:nvPr/>
          </p:nvSpPr>
          <p:spPr bwMode="auto">
            <a:xfrm>
              <a:off x="3304"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43038" name="Oval 75">
              <a:extLst>
                <a:ext uri="{FF2B5EF4-FFF2-40B4-BE49-F238E27FC236}">
                  <a16:creationId xmlns:a16="http://schemas.microsoft.com/office/drawing/2014/main" id="{DFDA7908-7BF0-43B8-AF0C-B10BE85E9013}"/>
                </a:ext>
              </a:extLst>
            </p:cNvPr>
            <p:cNvSpPr>
              <a:spLocks noChangeArrowheads="1"/>
            </p:cNvSpPr>
            <p:nvPr/>
          </p:nvSpPr>
          <p:spPr bwMode="auto">
            <a:xfrm>
              <a:off x="3792"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43039" name="Line 76">
              <a:extLst>
                <a:ext uri="{FF2B5EF4-FFF2-40B4-BE49-F238E27FC236}">
                  <a16:creationId xmlns:a16="http://schemas.microsoft.com/office/drawing/2014/main" id="{D29E8296-B7AB-4E62-90AC-983228B06E1D}"/>
                </a:ext>
              </a:extLst>
            </p:cNvPr>
            <p:cNvSpPr>
              <a:spLocks noChangeShapeType="1"/>
            </p:cNvSpPr>
            <p:nvPr/>
          </p:nvSpPr>
          <p:spPr bwMode="auto">
            <a:xfrm flipH="1">
              <a:off x="3256"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40" name="Line 77">
              <a:extLst>
                <a:ext uri="{FF2B5EF4-FFF2-40B4-BE49-F238E27FC236}">
                  <a16:creationId xmlns:a16="http://schemas.microsoft.com/office/drawing/2014/main" id="{91CFB0B7-EABF-4B40-9592-90C8161E1460}"/>
                </a:ext>
              </a:extLst>
            </p:cNvPr>
            <p:cNvSpPr>
              <a:spLocks noChangeShapeType="1"/>
            </p:cNvSpPr>
            <p:nvPr/>
          </p:nvSpPr>
          <p:spPr bwMode="auto">
            <a:xfrm>
              <a:off x="344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3041" name="Line 78">
              <a:extLst>
                <a:ext uri="{FF2B5EF4-FFF2-40B4-BE49-F238E27FC236}">
                  <a16:creationId xmlns:a16="http://schemas.microsoft.com/office/drawing/2014/main" id="{F205D29D-E76A-4FC2-B538-E3777C1278C2}"/>
                </a:ext>
              </a:extLst>
            </p:cNvPr>
            <p:cNvSpPr>
              <a:spLocks noChangeShapeType="1"/>
            </p:cNvSpPr>
            <p:nvPr/>
          </p:nvSpPr>
          <p:spPr bwMode="auto">
            <a:xfrm>
              <a:off x="3256"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42" name="Line 79">
              <a:extLst>
                <a:ext uri="{FF2B5EF4-FFF2-40B4-BE49-F238E27FC236}">
                  <a16:creationId xmlns:a16="http://schemas.microsoft.com/office/drawing/2014/main" id="{12A8D491-A89B-4489-9CB2-7A8BFBDA5342}"/>
                </a:ext>
              </a:extLst>
            </p:cNvPr>
            <p:cNvSpPr>
              <a:spLocks noChangeShapeType="1"/>
            </p:cNvSpPr>
            <p:nvPr/>
          </p:nvSpPr>
          <p:spPr bwMode="auto">
            <a:xfrm>
              <a:off x="3640"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3043" name="Oval 80">
              <a:extLst>
                <a:ext uri="{FF2B5EF4-FFF2-40B4-BE49-F238E27FC236}">
                  <a16:creationId xmlns:a16="http://schemas.microsoft.com/office/drawing/2014/main" id="{207DF7AE-668F-452A-95FB-1B40F2DB7F08}"/>
                </a:ext>
              </a:extLst>
            </p:cNvPr>
            <p:cNvSpPr>
              <a:spLocks noChangeArrowheads="1"/>
            </p:cNvSpPr>
            <p:nvPr/>
          </p:nvSpPr>
          <p:spPr bwMode="auto">
            <a:xfrm>
              <a:off x="32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43044" name="Line 81">
              <a:extLst>
                <a:ext uri="{FF2B5EF4-FFF2-40B4-BE49-F238E27FC236}">
                  <a16:creationId xmlns:a16="http://schemas.microsoft.com/office/drawing/2014/main" id="{BB1F32B9-75FE-496C-8C4E-33782C9E8555}"/>
                </a:ext>
              </a:extLst>
            </p:cNvPr>
            <p:cNvSpPr>
              <a:spLocks noChangeShapeType="1"/>
            </p:cNvSpPr>
            <p:nvPr/>
          </p:nvSpPr>
          <p:spPr bwMode="auto">
            <a:xfrm flipH="1">
              <a:off x="3304"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3045" name="AutoShape 82">
              <a:extLst>
                <a:ext uri="{FF2B5EF4-FFF2-40B4-BE49-F238E27FC236}">
                  <a16:creationId xmlns:a16="http://schemas.microsoft.com/office/drawing/2014/main" id="{16BEE35E-FABC-479D-BF51-25500B2FD31D}"/>
                </a:ext>
              </a:extLst>
            </p:cNvPr>
            <p:cNvSpPr>
              <a:spLocks noChangeArrowheads="1"/>
            </p:cNvSpPr>
            <p:nvPr/>
          </p:nvSpPr>
          <p:spPr bwMode="auto">
            <a:xfrm>
              <a:off x="4004" y="2899"/>
              <a:ext cx="241" cy="359"/>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0360C933-B4BB-439C-8E0B-C1A7765A309D}"/>
              </a:ext>
            </a:extLst>
          </p:cNvPr>
          <p:cNvSpPr txBox="1">
            <a:spLocks noChangeArrowheads="1"/>
          </p:cNvSpPr>
          <p:nvPr/>
        </p:nvSpPr>
        <p:spPr bwMode="auto">
          <a:xfrm>
            <a:off x="228600" y="573360"/>
            <a:ext cx="319087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C00000"/>
                </a:solidFill>
              </a:rPr>
              <a:t>3.1   </a:t>
            </a:r>
            <a:r>
              <a:rPr lang="zh-CN" altLang="en-US" sz="2800" b="1" dirty="0">
                <a:solidFill>
                  <a:srgbClr val="C00000"/>
                </a:solidFill>
              </a:rPr>
              <a:t>基本术语</a:t>
            </a:r>
          </a:p>
        </p:txBody>
      </p:sp>
      <p:sp>
        <p:nvSpPr>
          <p:cNvPr id="7172" name="Text Box 4">
            <a:extLst>
              <a:ext uri="{FF2B5EF4-FFF2-40B4-BE49-F238E27FC236}">
                <a16:creationId xmlns:a16="http://schemas.microsoft.com/office/drawing/2014/main" id="{62EB2EE9-DCB4-4992-863A-431CC6522D31}"/>
              </a:ext>
            </a:extLst>
          </p:cNvPr>
          <p:cNvSpPr txBox="1">
            <a:spLocks noChangeArrowheads="1"/>
          </p:cNvSpPr>
          <p:nvPr/>
        </p:nvSpPr>
        <p:spPr bwMode="auto">
          <a:xfrm>
            <a:off x="291770" y="1772083"/>
            <a:ext cx="8732513" cy="267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chemeClr val="accent2"/>
                </a:solidFill>
              </a:rPr>
              <a:t>【</a:t>
            </a:r>
            <a:r>
              <a:rPr lang="zh-CN" altLang="en-US" b="1" dirty="0">
                <a:solidFill>
                  <a:schemeClr val="accent2"/>
                </a:solidFill>
              </a:rPr>
              <a:t>定义一</a:t>
            </a:r>
            <a:r>
              <a:rPr lang="en-US" altLang="zh-CN" b="1" dirty="0">
                <a:solidFill>
                  <a:schemeClr val="accent2"/>
                </a:solidFill>
              </a:rPr>
              <a:t>】</a:t>
            </a:r>
          </a:p>
          <a:p>
            <a:pPr algn="just" eaLnBrk="1" hangingPunct="1"/>
            <a:r>
              <a:rPr lang="zh-CN" altLang="en-US" b="1" dirty="0"/>
              <a:t>（</a:t>
            </a:r>
            <a:r>
              <a:rPr lang="en-US" altLang="zh-CN" b="1" dirty="0"/>
              <a:t>1</a:t>
            </a:r>
            <a:r>
              <a:rPr lang="zh-CN" altLang="en-US" b="1" dirty="0"/>
              <a:t>）</a:t>
            </a:r>
            <a:r>
              <a:rPr kumimoji="0" lang="zh-CN" altLang="en-US" b="1" dirty="0"/>
              <a:t>一个结点</a:t>
            </a:r>
            <a:r>
              <a:rPr kumimoji="0" lang="en-US" altLang="zh-CN" b="1" dirty="0"/>
              <a:t>x</a:t>
            </a:r>
            <a:r>
              <a:rPr kumimoji="0" lang="zh-CN" altLang="en-US" b="1" dirty="0"/>
              <a:t>组成的集</a:t>
            </a:r>
            <a:r>
              <a:rPr kumimoji="0" lang="en-US" altLang="zh-CN" b="1" dirty="0"/>
              <a:t>{x}</a:t>
            </a:r>
            <a:r>
              <a:rPr kumimoji="0" lang="zh-CN" altLang="en-US" b="1" dirty="0"/>
              <a:t>是一棵树</a:t>
            </a:r>
            <a:r>
              <a:rPr kumimoji="0" lang="en-US" altLang="zh-CN" b="1" dirty="0"/>
              <a:t>(Tree)</a:t>
            </a:r>
            <a:r>
              <a:rPr kumimoji="0" lang="zh-CN" altLang="en-US" b="1" dirty="0"/>
              <a:t>，这个结点</a:t>
            </a:r>
            <a:r>
              <a:rPr kumimoji="0" lang="en-US" altLang="zh-CN" b="1" dirty="0"/>
              <a:t>x</a:t>
            </a:r>
            <a:r>
              <a:rPr kumimoji="0" lang="zh-CN" altLang="en-US" b="1" dirty="0"/>
              <a:t>也是这棵树的根；</a:t>
            </a:r>
          </a:p>
          <a:p>
            <a:pPr algn="just" eaLnBrk="1" hangingPunct="1"/>
            <a:r>
              <a:rPr kumimoji="0" lang="zh-CN" altLang="en-US" b="1" dirty="0"/>
              <a:t>（</a:t>
            </a:r>
            <a:r>
              <a:rPr kumimoji="0" lang="en-US" altLang="zh-CN" b="1" dirty="0"/>
              <a:t>2</a:t>
            </a:r>
            <a:r>
              <a:rPr kumimoji="0" lang="zh-CN" altLang="en-US" b="1" dirty="0"/>
              <a:t>）假设</a:t>
            </a:r>
            <a:r>
              <a:rPr kumimoji="0" lang="en-US" altLang="zh-CN" b="1" dirty="0"/>
              <a:t>x</a:t>
            </a:r>
            <a:r>
              <a:rPr kumimoji="0" lang="zh-CN" altLang="en-US" b="1" dirty="0"/>
              <a:t>是一个结点，</a:t>
            </a:r>
            <a:r>
              <a:rPr kumimoji="0" lang="en-US" altLang="zh-CN" b="1" dirty="0"/>
              <a:t>D</a:t>
            </a:r>
            <a:r>
              <a:rPr kumimoji="0" lang="en-US" altLang="zh-CN" b="1" baseline="-25000" dirty="0"/>
              <a:t>1</a:t>
            </a:r>
            <a:r>
              <a:rPr kumimoji="0" lang="zh-CN" altLang="en-US" b="1" dirty="0"/>
              <a:t>，</a:t>
            </a:r>
            <a:r>
              <a:rPr kumimoji="0" lang="en-US" altLang="zh-CN" b="1" dirty="0"/>
              <a:t>D</a:t>
            </a:r>
            <a:r>
              <a:rPr kumimoji="0" lang="en-US" altLang="zh-CN" b="1" baseline="-25000" dirty="0"/>
              <a:t>2</a:t>
            </a:r>
            <a:r>
              <a:rPr kumimoji="0" lang="zh-CN" altLang="en-US" b="1" dirty="0"/>
              <a:t>，</a:t>
            </a:r>
            <a:r>
              <a:rPr kumimoji="0" lang="en-US" altLang="zh-CN" b="1" dirty="0"/>
              <a:t>…</a:t>
            </a:r>
            <a:r>
              <a:rPr kumimoji="0" lang="zh-CN" altLang="en-US" b="1" dirty="0"/>
              <a:t>，</a:t>
            </a:r>
            <a:r>
              <a:rPr kumimoji="0" lang="en-US" altLang="zh-CN" b="1" dirty="0" err="1"/>
              <a:t>D</a:t>
            </a:r>
            <a:r>
              <a:rPr kumimoji="0" lang="en-US" altLang="zh-CN" b="1" baseline="-25000" dirty="0" err="1"/>
              <a:t>k</a:t>
            </a:r>
            <a:r>
              <a:rPr kumimoji="0" lang="zh-CN" altLang="en-US" b="1" dirty="0"/>
              <a:t>是 </a:t>
            </a:r>
            <a:r>
              <a:rPr kumimoji="0" lang="en-US" altLang="zh-CN" b="1" dirty="0"/>
              <a:t>k </a:t>
            </a:r>
            <a:r>
              <a:rPr kumimoji="0" lang="zh-CN" altLang="en-US" b="1" dirty="0"/>
              <a:t>棵互不相交的树，我们可以构造一棵新树：令</a:t>
            </a:r>
            <a:r>
              <a:rPr kumimoji="0" lang="en-US" altLang="zh-CN" b="1" dirty="0"/>
              <a:t>x</a:t>
            </a:r>
            <a:r>
              <a:rPr kumimoji="0" lang="zh-CN" altLang="en-US" b="1" dirty="0"/>
              <a:t>为根，并有</a:t>
            </a:r>
            <a:r>
              <a:rPr kumimoji="0" lang="en-US" altLang="zh-CN" b="1" dirty="0"/>
              <a:t>k</a:t>
            </a:r>
            <a:r>
              <a:rPr kumimoji="0" lang="zh-CN" altLang="en-US" b="1" dirty="0"/>
              <a:t>条边由</a:t>
            </a:r>
            <a:r>
              <a:rPr kumimoji="0" lang="en-US" altLang="zh-CN" b="1" dirty="0"/>
              <a:t>x</a:t>
            </a:r>
            <a:r>
              <a:rPr kumimoji="0" lang="zh-CN" altLang="en-US" b="1" dirty="0"/>
              <a:t>指向树</a:t>
            </a:r>
            <a:r>
              <a:rPr kumimoji="0" lang="en-US" altLang="zh-CN" b="1" dirty="0"/>
              <a:t>D</a:t>
            </a:r>
            <a:r>
              <a:rPr kumimoji="0" lang="en-US" altLang="zh-CN" b="1" baseline="-25000" dirty="0"/>
              <a:t>1</a:t>
            </a:r>
            <a:r>
              <a:rPr kumimoji="0" lang="zh-CN" altLang="en-US" b="1" dirty="0"/>
              <a:t>，</a:t>
            </a:r>
            <a:r>
              <a:rPr kumimoji="0" lang="en-US" altLang="zh-CN" b="1" dirty="0"/>
              <a:t>D</a:t>
            </a:r>
            <a:r>
              <a:rPr kumimoji="0" lang="en-US" altLang="zh-CN" b="1" baseline="-25000" dirty="0"/>
              <a:t>2</a:t>
            </a:r>
            <a:r>
              <a:rPr kumimoji="0" lang="zh-CN" altLang="en-US" b="1" dirty="0"/>
              <a:t>，</a:t>
            </a:r>
            <a:r>
              <a:rPr kumimoji="0" lang="en-US" altLang="zh-CN" b="1" dirty="0"/>
              <a:t>…</a:t>
            </a:r>
            <a:r>
              <a:rPr kumimoji="0" lang="zh-CN" altLang="en-US" b="1" dirty="0"/>
              <a:t>，</a:t>
            </a:r>
            <a:r>
              <a:rPr kumimoji="0" lang="en-US" altLang="zh-CN" b="1" dirty="0" err="1"/>
              <a:t>D</a:t>
            </a:r>
            <a:r>
              <a:rPr kumimoji="0" lang="en-US" altLang="zh-CN" b="1" baseline="-25000" dirty="0" err="1"/>
              <a:t>k</a:t>
            </a:r>
            <a:r>
              <a:rPr kumimoji="0" lang="zh-CN" altLang="en-US" b="1" dirty="0"/>
              <a:t>。这些边也叫做分支，</a:t>
            </a:r>
            <a:r>
              <a:rPr kumimoji="0" lang="en-US" altLang="zh-CN" b="1" dirty="0"/>
              <a:t>D</a:t>
            </a:r>
            <a:r>
              <a:rPr kumimoji="0" lang="en-US" altLang="zh-CN" b="1" baseline="-25000" dirty="0"/>
              <a:t>1</a:t>
            </a:r>
            <a:r>
              <a:rPr kumimoji="0" lang="zh-CN" altLang="en-US" b="1" dirty="0"/>
              <a:t>，</a:t>
            </a:r>
            <a:r>
              <a:rPr kumimoji="0" lang="en-US" altLang="zh-CN" b="1" dirty="0"/>
              <a:t>D</a:t>
            </a:r>
            <a:r>
              <a:rPr kumimoji="0" lang="en-US" altLang="zh-CN" b="1" baseline="-25000" dirty="0"/>
              <a:t>2</a:t>
            </a:r>
            <a:r>
              <a:rPr kumimoji="0" lang="zh-CN" altLang="en-US" b="1" dirty="0"/>
              <a:t>，</a:t>
            </a:r>
            <a:r>
              <a:rPr kumimoji="0" lang="en-US" altLang="zh-CN" b="1" dirty="0"/>
              <a:t>…</a:t>
            </a:r>
            <a:r>
              <a:rPr kumimoji="0" lang="zh-CN" altLang="en-US" b="1" dirty="0"/>
              <a:t>，</a:t>
            </a:r>
            <a:r>
              <a:rPr kumimoji="0" lang="en-US" altLang="zh-CN" b="1" dirty="0" err="1"/>
              <a:t>D</a:t>
            </a:r>
            <a:r>
              <a:rPr kumimoji="0" lang="en-US" altLang="zh-CN" b="1" baseline="-25000" dirty="0" err="1"/>
              <a:t>k</a:t>
            </a:r>
            <a:r>
              <a:rPr kumimoji="0" lang="zh-CN" altLang="en-US" b="1" dirty="0"/>
              <a:t>称作根</a:t>
            </a:r>
            <a:r>
              <a:rPr kumimoji="0" lang="en-US" altLang="zh-CN" b="1" dirty="0"/>
              <a:t>x</a:t>
            </a:r>
            <a:r>
              <a:rPr kumimoji="0" lang="zh-CN" altLang="en-US" b="1" dirty="0"/>
              <a:t>的树之子树（</a:t>
            </a:r>
            <a:r>
              <a:rPr kumimoji="0" lang="en-US" altLang="zh-CN" b="1" dirty="0" err="1"/>
              <a:t>SubTree</a:t>
            </a:r>
            <a:r>
              <a:rPr kumimoji="0" lang="zh-CN" altLang="en-US" b="1" dirty="0"/>
              <a:t>）。</a:t>
            </a:r>
          </a:p>
        </p:txBody>
      </p:sp>
      <p:sp>
        <p:nvSpPr>
          <p:cNvPr id="7174" name="Text Box 5">
            <a:extLst>
              <a:ext uri="{FF2B5EF4-FFF2-40B4-BE49-F238E27FC236}">
                <a16:creationId xmlns:a16="http://schemas.microsoft.com/office/drawing/2014/main" id="{4DF5683B-D0E8-47C6-8AAE-48D9D59659FA}"/>
              </a:ext>
            </a:extLst>
          </p:cNvPr>
          <p:cNvSpPr txBox="1">
            <a:spLocks noChangeArrowheads="1"/>
          </p:cNvSpPr>
          <p:nvPr/>
        </p:nvSpPr>
        <p:spPr bwMode="auto">
          <a:xfrm>
            <a:off x="279974" y="4512163"/>
            <a:ext cx="8496944"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chemeClr val="accent2"/>
                </a:solidFill>
              </a:rPr>
              <a:t>【</a:t>
            </a:r>
            <a:r>
              <a:rPr lang="zh-CN" altLang="en-US" b="1" dirty="0">
                <a:solidFill>
                  <a:schemeClr val="accent2"/>
                </a:solidFill>
              </a:rPr>
              <a:t>定义二</a:t>
            </a:r>
            <a:r>
              <a:rPr lang="en-US" altLang="zh-CN" b="1" dirty="0">
                <a:solidFill>
                  <a:schemeClr val="accent2"/>
                </a:solidFill>
              </a:rPr>
              <a:t>】</a:t>
            </a:r>
            <a:r>
              <a:rPr lang="zh-CN" altLang="en-US" b="1" dirty="0"/>
              <a:t>树是</a:t>
            </a:r>
            <a:r>
              <a:rPr lang="en-US" altLang="zh-CN" b="1" dirty="0"/>
              <a:t>n(</a:t>
            </a:r>
            <a:r>
              <a:rPr lang="zh-CN" altLang="en-US" sz="1600" b="1" dirty="0"/>
              <a:t>≥</a:t>
            </a:r>
            <a:r>
              <a:rPr lang="en-US" altLang="zh-CN" b="1" dirty="0"/>
              <a:t>0)</a:t>
            </a:r>
            <a:r>
              <a:rPr lang="zh-CN" altLang="en-US" b="1" dirty="0"/>
              <a:t>个结点的有限集。在任意一棵非空树中：</a:t>
            </a:r>
          </a:p>
          <a:p>
            <a:pPr algn="just" eaLnBrk="1" hangingPunct="1"/>
            <a:r>
              <a:rPr lang="zh-CN" altLang="en-US" b="1" dirty="0"/>
              <a:t>（</a:t>
            </a:r>
            <a:r>
              <a:rPr lang="en-US" altLang="zh-CN" b="1" dirty="0"/>
              <a:t>1</a:t>
            </a:r>
            <a:r>
              <a:rPr lang="zh-CN" altLang="en-US" b="1" dirty="0"/>
              <a:t>）有且仅有特定的称为根（</a:t>
            </a:r>
            <a:r>
              <a:rPr lang="en-US" altLang="zh-CN" b="1" dirty="0"/>
              <a:t>Root</a:t>
            </a:r>
            <a:r>
              <a:rPr lang="zh-CN" altLang="en-US" b="1" dirty="0"/>
              <a:t>）的结点；</a:t>
            </a:r>
          </a:p>
          <a:p>
            <a:pPr algn="just" eaLnBrk="1" hangingPunct="1"/>
            <a:r>
              <a:rPr lang="zh-CN" altLang="en-US" b="1" dirty="0"/>
              <a:t>（</a:t>
            </a:r>
            <a:r>
              <a:rPr lang="en-US" altLang="zh-CN" b="1" dirty="0"/>
              <a:t>2</a:t>
            </a:r>
            <a:r>
              <a:rPr lang="zh-CN" altLang="en-US" b="1" dirty="0"/>
              <a:t>）当</a:t>
            </a:r>
            <a:r>
              <a:rPr lang="en-US" altLang="zh-CN" b="1" dirty="0"/>
              <a:t>n</a:t>
            </a:r>
            <a:r>
              <a:rPr lang="zh-CN" altLang="en-US" sz="1600" b="1" dirty="0"/>
              <a:t>＞</a:t>
            </a:r>
            <a:r>
              <a:rPr lang="en-US" altLang="zh-CN" b="1" dirty="0"/>
              <a:t>1</a:t>
            </a:r>
            <a:r>
              <a:rPr lang="zh-CN" altLang="en-US" b="1" dirty="0"/>
              <a:t>时，其余结点可分为</a:t>
            </a:r>
            <a:r>
              <a:rPr lang="en-US" altLang="zh-CN" b="1" dirty="0"/>
              <a:t>k</a:t>
            </a:r>
            <a:r>
              <a:rPr lang="zh-CN" altLang="en-US" b="1" dirty="0"/>
              <a:t>（</a:t>
            </a:r>
            <a:r>
              <a:rPr lang="zh-CN" altLang="en-US" sz="1600" b="1" dirty="0"/>
              <a:t>＞</a:t>
            </a:r>
            <a:r>
              <a:rPr lang="en-US" altLang="zh-CN" b="1" dirty="0"/>
              <a:t>0</a:t>
            </a:r>
            <a:r>
              <a:rPr lang="zh-CN" altLang="en-US" b="1" dirty="0"/>
              <a:t>）个互不相交的有限集</a:t>
            </a:r>
            <a:r>
              <a:rPr lang="en-US" altLang="zh-CN" b="1" dirty="0"/>
              <a:t>D</a:t>
            </a:r>
            <a:r>
              <a:rPr lang="en-US" altLang="zh-CN" b="1" baseline="-25000" dirty="0"/>
              <a:t>1</a:t>
            </a:r>
            <a:r>
              <a:rPr lang="zh-CN" altLang="en-US" b="1" dirty="0"/>
              <a:t>，</a:t>
            </a:r>
            <a:r>
              <a:rPr lang="en-US" altLang="zh-CN" b="1" dirty="0"/>
              <a:t>D</a:t>
            </a:r>
            <a:r>
              <a:rPr lang="en-US" altLang="zh-CN" b="1" baseline="-25000" dirty="0"/>
              <a:t>2</a:t>
            </a:r>
            <a:r>
              <a:rPr lang="zh-CN" altLang="en-US" b="1" dirty="0"/>
              <a:t>，</a:t>
            </a:r>
            <a:r>
              <a:rPr lang="en-US" altLang="zh-CN" b="1" dirty="0"/>
              <a:t>…</a:t>
            </a:r>
            <a:r>
              <a:rPr lang="zh-CN" altLang="en-US" b="1" dirty="0"/>
              <a:t>，</a:t>
            </a:r>
            <a:r>
              <a:rPr lang="en-US" altLang="zh-CN" b="1" dirty="0"/>
              <a:t>D</a:t>
            </a:r>
            <a:r>
              <a:rPr lang="en-US" altLang="zh-CN" b="1" baseline="-25000" dirty="0"/>
              <a:t>k</a:t>
            </a:r>
            <a:r>
              <a:rPr lang="zh-CN" altLang="en-US" b="1" dirty="0"/>
              <a:t>，其中每一个集合本身又是一棵树，并且称为根的子树（ </a:t>
            </a:r>
            <a:r>
              <a:rPr kumimoji="0" lang="en-US" altLang="zh-CN" b="1" dirty="0" err="1"/>
              <a:t>SubTree</a:t>
            </a:r>
            <a:r>
              <a:rPr lang="en-US" altLang="zh-CN" b="1" dirty="0"/>
              <a:t> </a:t>
            </a:r>
            <a:r>
              <a:rPr lang="zh-CN" altLang="en-US" b="1" dirty="0"/>
              <a:t>）。</a:t>
            </a:r>
          </a:p>
        </p:txBody>
      </p:sp>
      <p:sp>
        <p:nvSpPr>
          <p:cNvPr id="2" name="文本框 1">
            <a:extLst>
              <a:ext uri="{FF2B5EF4-FFF2-40B4-BE49-F238E27FC236}">
                <a16:creationId xmlns:a16="http://schemas.microsoft.com/office/drawing/2014/main" id="{FE801A54-24E6-46CE-AC6A-81986D459E10}"/>
              </a:ext>
            </a:extLst>
          </p:cNvPr>
          <p:cNvSpPr txBox="1"/>
          <p:nvPr/>
        </p:nvSpPr>
        <p:spPr>
          <a:xfrm>
            <a:off x="345549" y="1221953"/>
            <a:ext cx="1877437" cy="461665"/>
          </a:xfrm>
          <a:prstGeom prst="rect">
            <a:avLst/>
          </a:prstGeom>
          <a:noFill/>
        </p:spPr>
        <p:txBody>
          <a:bodyPr wrap="none" rtlCol="0">
            <a:spAutoFit/>
          </a:bodyPr>
          <a:lstStyle/>
          <a:p>
            <a:r>
              <a:rPr lang="en-US" altLang="zh-CN" b="1" dirty="0">
                <a:solidFill>
                  <a:schemeClr val="accent2"/>
                </a:solidFill>
              </a:rPr>
              <a:t>1</a:t>
            </a:r>
            <a:r>
              <a:rPr lang="zh-CN" altLang="en-US" b="1" dirty="0">
                <a:solidFill>
                  <a:schemeClr val="accent2"/>
                </a:solidFill>
              </a:rPr>
              <a:t>、树的定义</a:t>
            </a:r>
          </a:p>
        </p:txBody>
      </p:sp>
    </p:spTree>
    <p:extLst>
      <p:ext uri="{BB962C8B-B14F-4D97-AF65-F5344CB8AC3E}">
        <p14:creationId xmlns:p14="http://schemas.microsoft.com/office/powerpoint/2010/main" val="269705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52">
            <a:extLst>
              <a:ext uri="{FF2B5EF4-FFF2-40B4-BE49-F238E27FC236}">
                <a16:creationId xmlns:a16="http://schemas.microsoft.com/office/drawing/2014/main" id="{2D2BEB9A-B66A-424A-B305-F26B666A70D0}"/>
              </a:ext>
            </a:extLst>
          </p:cNvPr>
          <p:cNvGrpSpPr>
            <a:grpSpLocks/>
          </p:cNvGrpSpPr>
          <p:nvPr/>
        </p:nvGrpSpPr>
        <p:grpSpPr bwMode="auto">
          <a:xfrm>
            <a:off x="4133850" y="1004222"/>
            <a:ext cx="4191000" cy="2362200"/>
            <a:chOff x="2640" y="480"/>
            <a:chExt cx="2640" cy="1488"/>
          </a:xfrm>
        </p:grpSpPr>
        <p:grpSp>
          <p:nvGrpSpPr>
            <p:cNvPr id="45087" name="Group 5">
              <a:extLst>
                <a:ext uri="{FF2B5EF4-FFF2-40B4-BE49-F238E27FC236}">
                  <a16:creationId xmlns:a16="http://schemas.microsoft.com/office/drawing/2014/main" id="{E8E68454-1FDD-4821-828C-6F173B2F97BF}"/>
                </a:ext>
              </a:extLst>
            </p:cNvPr>
            <p:cNvGrpSpPr>
              <a:grpSpLocks/>
            </p:cNvGrpSpPr>
            <p:nvPr/>
          </p:nvGrpSpPr>
          <p:grpSpPr bwMode="auto">
            <a:xfrm>
              <a:off x="3984" y="480"/>
              <a:ext cx="432" cy="150"/>
              <a:chOff x="2976" y="1776"/>
              <a:chExt cx="432" cy="177"/>
            </a:xfrm>
          </p:grpSpPr>
          <p:sp>
            <p:nvSpPr>
              <p:cNvPr id="45133" name="Text Box 2">
                <a:extLst>
                  <a:ext uri="{FF2B5EF4-FFF2-40B4-BE49-F238E27FC236}">
                    <a16:creationId xmlns:a16="http://schemas.microsoft.com/office/drawing/2014/main" id="{30F93C0A-F95E-4A87-91E9-4A2A08501EE8}"/>
                  </a:ext>
                </a:extLst>
              </p:cNvPr>
              <p:cNvSpPr txBox="1">
                <a:spLocks noChangeArrowheads="1"/>
              </p:cNvSpPr>
              <p:nvPr/>
            </p:nvSpPr>
            <p:spPr bwMode="auto">
              <a:xfrm>
                <a:off x="2976"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34" name="Text Box 3">
                <a:extLst>
                  <a:ext uri="{FF2B5EF4-FFF2-40B4-BE49-F238E27FC236}">
                    <a16:creationId xmlns:a16="http://schemas.microsoft.com/office/drawing/2014/main" id="{6AD7D509-56F2-404A-A3D3-D87D3868BF0D}"/>
                  </a:ext>
                </a:extLst>
              </p:cNvPr>
              <p:cNvSpPr txBox="1">
                <a:spLocks noChangeArrowheads="1"/>
              </p:cNvSpPr>
              <p:nvPr/>
            </p:nvSpPr>
            <p:spPr bwMode="auto">
              <a:xfrm>
                <a:off x="3120"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A</a:t>
                </a:r>
              </a:p>
            </p:txBody>
          </p:sp>
          <p:sp>
            <p:nvSpPr>
              <p:cNvPr id="45135" name="Text Box 4">
                <a:extLst>
                  <a:ext uri="{FF2B5EF4-FFF2-40B4-BE49-F238E27FC236}">
                    <a16:creationId xmlns:a16="http://schemas.microsoft.com/office/drawing/2014/main" id="{B2D8D85E-6032-4E64-BCF3-01D4B0E5C98D}"/>
                  </a:ext>
                </a:extLst>
              </p:cNvPr>
              <p:cNvSpPr txBox="1">
                <a:spLocks noChangeArrowheads="1"/>
              </p:cNvSpPr>
              <p:nvPr/>
            </p:nvSpPr>
            <p:spPr bwMode="auto">
              <a:xfrm>
                <a:off x="3264"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88" name="Group 6">
              <a:extLst>
                <a:ext uri="{FF2B5EF4-FFF2-40B4-BE49-F238E27FC236}">
                  <a16:creationId xmlns:a16="http://schemas.microsoft.com/office/drawing/2014/main" id="{289AB426-CF61-4185-8E67-4D574209FA81}"/>
                </a:ext>
              </a:extLst>
            </p:cNvPr>
            <p:cNvGrpSpPr>
              <a:grpSpLocks/>
            </p:cNvGrpSpPr>
            <p:nvPr/>
          </p:nvGrpSpPr>
          <p:grpSpPr bwMode="auto">
            <a:xfrm>
              <a:off x="3408" y="858"/>
              <a:ext cx="432" cy="150"/>
              <a:chOff x="2976" y="1776"/>
              <a:chExt cx="432" cy="150"/>
            </a:xfrm>
          </p:grpSpPr>
          <p:sp>
            <p:nvSpPr>
              <p:cNvPr id="45130" name="Text Box 7">
                <a:extLst>
                  <a:ext uri="{FF2B5EF4-FFF2-40B4-BE49-F238E27FC236}">
                    <a16:creationId xmlns:a16="http://schemas.microsoft.com/office/drawing/2014/main" id="{A96E6347-EBA0-4D5D-88E3-A79AADB0D5B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31" name="Text Box 8">
                <a:extLst>
                  <a:ext uri="{FF2B5EF4-FFF2-40B4-BE49-F238E27FC236}">
                    <a16:creationId xmlns:a16="http://schemas.microsoft.com/office/drawing/2014/main" id="{FA90FC95-85DF-4A65-817D-978E6513832C}"/>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B </a:t>
                </a:r>
              </a:p>
            </p:txBody>
          </p:sp>
          <p:sp>
            <p:nvSpPr>
              <p:cNvPr id="45132" name="Text Box 9">
                <a:extLst>
                  <a:ext uri="{FF2B5EF4-FFF2-40B4-BE49-F238E27FC236}">
                    <a16:creationId xmlns:a16="http://schemas.microsoft.com/office/drawing/2014/main" id="{99211DE9-3F82-4B75-8182-B14DB5C96BFD}"/>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89" name="Group 10">
              <a:extLst>
                <a:ext uri="{FF2B5EF4-FFF2-40B4-BE49-F238E27FC236}">
                  <a16:creationId xmlns:a16="http://schemas.microsoft.com/office/drawing/2014/main" id="{AD97E60C-C650-4F9E-9B65-1FC21408D2EB}"/>
                </a:ext>
              </a:extLst>
            </p:cNvPr>
            <p:cNvGrpSpPr>
              <a:grpSpLocks/>
            </p:cNvGrpSpPr>
            <p:nvPr/>
          </p:nvGrpSpPr>
          <p:grpSpPr bwMode="auto">
            <a:xfrm>
              <a:off x="4560" y="864"/>
              <a:ext cx="432" cy="150"/>
              <a:chOff x="2976" y="1776"/>
              <a:chExt cx="432" cy="150"/>
            </a:xfrm>
          </p:grpSpPr>
          <p:sp>
            <p:nvSpPr>
              <p:cNvPr id="45127" name="Text Box 11">
                <a:extLst>
                  <a:ext uri="{FF2B5EF4-FFF2-40B4-BE49-F238E27FC236}">
                    <a16:creationId xmlns:a16="http://schemas.microsoft.com/office/drawing/2014/main" id="{51AB68F6-44E4-4502-8136-B15238499C7B}"/>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28" name="Text Box 12">
                <a:extLst>
                  <a:ext uri="{FF2B5EF4-FFF2-40B4-BE49-F238E27FC236}">
                    <a16:creationId xmlns:a16="http://schemas.microsoft.com/office/drawing/2014/main" id="{06D7FB58-3AEB-4C76-9FD0-988AD7D04884}"/>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C</a:t>
                </a:r>
              </a:p>
            </p:txBody>
          </p:sp>
          <p:sp>
            <p:nvSpPr>
              <p:cNvPr id="45129" name="Text Box 13">
                <a:extLst>
                  <a:ext uri="{FF2B5EF4-FFF2-40B4-BE49-F238E27FC236}">
                    <a16:creationId xmlns:a16="http://schemas.microsoft.com/office/drawing/2014/main" id="{8C1F3F33-7C85-4B13-801E-6B1D25981803}"/>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0" name="Group 14">
              <a:extLst>
                <a:ext uri="{FF2B5EF4-FFF2-40B4-BE49-F238E27FC236}">
                  <a16:creationId xmlns:a16="http://schemas.microsoft.com/office/drawing/2014/main" id="{6B4C2229-5A5B-4FB3-ACA6-065035953607}"/>
                </a:ext>
              </a:extLst>
            </p:cNvPr>
            <p:cNvGrpSpPr>
              <a:grpSpLocks/>
            </p:cNvGrpSpPr>
            <p:nvPr/>
          </p:nvGrpSpPr>
          <p:grpSpPr bwMode="auto">
            <a:xfrm>
              <a:off x="2928" y="1344"/>
              <a:ext cx="432" cy="150"/>
              <a:chOff x="2976" y="1776"/>
              <a:chExt cx="432" cy="150"/>
            </a:xfrm>
          </p:grpSpPr>
          <p:sp>
            <p:nvSpPr>
              <p:cNvPr id="45124" name="Text Box 15">
                <a:extLst>
                  <a:ext uri="{FF2B5EF4-FFF2-40B4-BE49-F238E27FC236}">
                    <a16:creationId xmlns:a16="http://schemas.microsoft.com/office/drawing/2014/main" id="{CAF7A37C-C6F3-487F-BE83-6C14F97B440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25" name="Text Box 16">
                <a:extLst>
                  <a:ext uri="{FF2B5EF4-FFF2-40B4-BE49-F238E27FC236}">
                    <a16:creationId xmlns:a16="http://schemas.microsoft.com/office/drawing/2014/main" id="{DDA5DB85-CAFC-4C0A-BB87-BAC766B783EE}"/>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D </a:t>
                </a:r>
              </a:p>
            </p:txBody>
          </p:sp>
          <p:sp>
            <p:nvSpPr>
              <p:cNvPr id="45126" name="Text Box 17">
                <a:extLst>
                  <a:ext uri="{FF2B5EF4-FFF2-40B4-BE49-F238E27FC236}">
                    <a16:creationId xmlns:a16="http://schemas.microsoft.com/office/drawing/2014/main" id="{7924F5C0-9A26-4353-9420-E3366F279063}"/>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1" name="Group 18">
              <a:extLst>
                <a:ext uri="{FF2B5EF4-FFF2-40B4-BE49-F238E27FC236}">
                  <a16:creationId xmlns:a16="http://schemas.microsoft.com/office/drawing/2014/main" id="{FE3251B0-C83F-43A8-B50E-9B0FB7502D3F}"/>
                </a:ext>
              </a:extLst>
            </p:cNvPr>
            <p:cNvGrpSpPr>
              <a:grpSpLocks/>
            </p:cNvGrpSpPr>
            <p:nvPr/>
          </p:nvGrpSpPr>
          <p:grpSpPr bwMode="auto">
            <a:xfrm>
              <a:off x="3840" y="1350"/>
              <a:ext cx="432" cy="150"/>
              <a:chOff x="2976" y="1776"/>
              <a:chExt cx="432" cy="150"/>
            </a:xfrm>
          </p:grpSpPr>
          <p:sp>
            <p:nvSpPr>
              <p:cNvPr id="45121" name="Text Box 19">
                <a:extLst>
                  <a:ext uri="{FF2B5EF4-FFF2-40B4-BE49-F238E27FC236}">
                    <a16:creationId xmlns:a16="http://schemas.microsoft.com/office/drawing/2014/main" id="{C87CB0E6-5527-492C-86C2-A975EF1EDD2E}"/>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22" name="Text Box 20">
                <a:extLst>
                  <a:ext uri="{FF2B5EF4-FFF2-40B4-BE49-F238E27FC236}">
                    <a16:creationId xmlns:a16="http://schemas.microsoft.com/office/drawing/2014/main" id="{F5DD7F61-00EC-4D29-82E0-55136BE5B58B}"/>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E</a:t>
                </a:r>
              </a:p>
            </p:txBody>
          </p:sp>
          <p:sp>
            <p:nvSpPr>
              <p:cNvPr id="45123" name="Text Box 21">
                <a:extLst>
                  <a:ext uri="{FF2B5EF4-FFF2-40B4-BE49-F238E27FC236}">
                    <a16:creationId xmlns:a16="http://schemas.microsoft.com/office/drawing/2014/main" id="{FE2C3EBD-BF55-4876-9464-CD7878D4A7AB}"/>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2" name="Group 22">
              <a:extLst>
                <a:ext uri="{FF2B5EF4-FFF2-40B4-BE49-F238E27FC236}">
                  <a16:creationId xmlns:a16="http://schemas.microsoft.com/office/drawing/2014/main" id="{C22FA3B1-0694-48F6-A3CA-28EDCBD70098}"/>
                </a:ext>
              </a:extLst>
            </p:cNvPr>
            <p:cNvGrpSpPr>
              <a:grpSpLocks/>
            </p:cNvGrpSpPr>
            <p:nvPr/>
          </p:nvGrpSpPr>
          <p:grpSpPr bwMode="auto">
            <a:xfrm>
              <a:off x="4320" y="1344"/>
              <a:ext cx="432" cy="150"/>
              <a:chOff x="2976" y="1776"/>
              <a:chExt cx="432" cy="150"/>
            </a:xfrm>
          </p:grpSpPr>
          <p:sp>
            <p:nvSpPr>
              <p:cNvPr id="45118" name="Text Box 23">
                <a:extLst>
                  <a:ext uri="{FF2B5EF4-FFF2-40B4-BE49-F238E27FC236}">
                    <a16:creationId xmlns:a16="http://schemas.microsoft.com/office/drawing/2014/main" id="{285CD1C6-0714-4D9B-9863-2E71897F41B6}"/>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19" name="Text Box 24">
                <a:extLst>
                  <a:ext uri="{FF2B5EF4-FFF2-40B4-BE49-F238E27FC236}">
                    <a16:creationId xmlns:a16="http://schemas.microsoft.com/office/drawing/2014/main" id="{2DEDC831-21AD-4FA7-B848-22980C5688E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F </a:t>
                </a:r>
              </a:p>
            </p:txBody>
          </p:sp>
          <p:sp>
            <p:nvSpPr>
              <p:cNvPr id="45120" name="Text Box 25">
                <a:extLst>
                  <a:ext uri="{FF2B5EF4-FFF2-40B4-BE49-F238E27FC236}">
                    <a16:creationId xmlns:a16="http://schemas.microsoft.com/office/drawing/2014/main" id="{6BBB6F75-BC38-4912-B449-8CF907FDC3CB}"/>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3" name="Group 26">
              <a:extLst>
                <a:ext uri="{FF2B5EF4-FFF2-40B4-BE49-F238E27FC236}">
                  <a16:creationId xmlns:a16="http://schemas.microsoft.com/office/drawing/2014/main" id="{66536528-C7AF-4F62-B335-6FA3D5A521EE}"/>
                </a:ext>
              </a:extLst>
            </p:cNvPr>
            <p:cNvGrpSpPr>
              <a:grpSpLocks/>
            </p:cNvGrpSpPr>
            <p:nvPr/>
          </p:nvGrpSpPr>
          <p:grpSpPr bwMode="auto">
            <a:xfrm>
              <a:off x="4848" y="1350"/>
              <a:ext cx="432" cy="150"/>
              <a:chOff x="2976" y="1776"/>
              <a:chExt cx="432" cy="150"/>
            </a:xfrm>
          </p:grpSpPr>
          <p:sp>
            <p:nvSpPr>
              <p:cNvPr id="45115" name="Text Box 27">
                <a:extLst>
                  <a:ext uri="{FF2B5EF4-FFF2-40B4-BE49-F238E27FC236}">
                    <a16:creationId xmlns:a16="http://schemas.microsoft.com/office/drawing/2014/main" id="{58A98598-97A9-43B1-A12D-824AB91EC13C}"/>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16" name="Text Box 28">
                <a:extLst>
                  <a:ext uri="{FF2B5EF4-FFF2-40B4-BE49-F238E27FC236}">
                    <a16:creationId xmlns:a16="http://schemas.microsoft.com/office/drawing/2014/main" id="{6EED3E73-7E87-47DD-8CBA-FCC1CE0CF5E6}"/>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G</a:t>
                </a:r>
              </a:p>
            </p:txBody>
          </p:sp>
          <p:sp>
            <p:nvSpPr>
              <p:cNvPr id="45117" name="Text Box 29">
                <a:extLst>
                  <a:ext uri="{FF2B5EF4-FFF2-40B4-BE49-F238E27FC236}">
                    <a16:creationId xmlns:a16="http://schemas.microsoft.com/office/drawing/2014/main" id="{00648443-69A6-424F-927C-A16DCB6A0015}"/>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4" name="Group 30">
              <a:extLst>
                <a:ext uri="{FF2B5EF4-FFF2-40B4-BE49-F238E27FC236}">
                  <a16:creationId xmlns:a16="http://schemas.microsoft.com/office/drawing/2014/main" id="{548DBCB0-BA02-4F47-9072-81F37BEFF621}"/>
                </a:ext>
              </a:extLst>
            </p:cNvPr>
            <p:cNvGrpSpPr>
              <a:grpSpLocks/>
            </p:cNvGrpSpPr>
            <p:nvPr/>
          </p:nvGrpSpPr>
          <p:grpSpPr bwMode="auto">
            <a:xfrm>
              <a:off x="2640" y="1812"/>
              <a:ext cx="432" cy="150"/>
              <a:chOff x="2976" y="1776"/>
              <a:chExt cx="432" cy="150"/>
            </a:xfrm>
          </p:grpSpPr>
          <p:sp>
            <p:nvSpPr>
              <p:cNvPr id="45112" name="Text Box 31">
                <a:extLst>
                  <a:ext uri="{FF2B5EF4-FFF2-40B4-BE49-F238E27FC236}">
                    <a16:creationId xmlns:a16="http://schemas.microsoft.com/office/drawing/2014/main" id="{41F88A1B-8A75-4E1E-8B25-38937CAC62A7}"/>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13" name="Text Box 32">
                <a:extLst>
                  <a:ext uri="{FF2B5EF4-FFF2-40B4-BE49-F238E27FC236}">
                    <a16:creationId xmlns:a16="http://schemas.microsoft.com/office/drawing/2014/main" id="{81226B61-4436-4D70-A85E-107C8A63247F}"/>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H</a:t>
                </a:r>
              </a:p>
            </p:txBody>
          </p:sp>
          <p:sp>
            <p:nvSpPr>
              <p:cNvPr id="45114" name="Text Box 33">
                <a:extLst>
                  <a:ext uri="{FF2B5EF4-FFF2-40B4-BE49-F238E27FC236}">
                    <a16:creationId xmlns:a16="http://schemas.microsoft.com/office/drawing/2014/main" id="{80CC94D8-237B-48BC-88A9-DF6D44470498}"/>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5" name="Group 34">
              <a:extLst>
                <a:ext uri="{FF2B5EF4-FFF2-40B4-BE49-F238E27FC236}">
                  <a16:creationId xmlns:a16="http://schemas.microsoft.com/office/drawing/2014/main" id="{FDB1448F-5EB3-440F-B579-E4CEC2E5A055}"/>
                </a:ext>
              </a:extLst>
            </p:cNvPr>
            <p:cNvGrpSpPr>
              <a:grpSpLocks/>
            </p:cNvGrpSpPr>
            <p:nvPr/>
          </p:nvGrpSpPr>
          <p:grpSpPr bwMode="auto">
            <a:xfrm>
              <a:off x="3216" y="1818"/>
              <a:ext cx="432" cy="150"/>
              <a:chOff x="2976" y="1776"/>
              <a:chExt cx="432" cy="150"/>
            </a:xfrm>
          </p:grpSpPr>
          <p:sp>
            <p:nvSpPr>
              <p:cNvPr id="45109" name="Text Box 35">
                <a:extLst>
                  <a:ext uri="{FF2B5EF4-FFF2-40B4-BE49-F238E27FC236}">
                    <a16:creationId xmlns:a16="http://schemas.microsoft.com/office/drawing/2014/main" id="{06BE5D61-13DF-4312-9C72-F8D11911F3BD}"/>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10" name="Text Box 36">
                <a:extLst>
                  <a:ext uri="{FF2B5EF4-FFF2-40B4-BE49-F238E27FC236}">
                    <a16:creationId xmlns:a16="http://schemas.microsoft.com/office/drawing/2014/main" id="{05BF4E41-B38B-4419-A88C-62B814691E73}"/>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I </a:t>
                </a:r>
              </a:p>
            </p:txBody>
          </p:sp>
          <p:sp>
            <p:nvSpPr>
              <p:cNvPr id="45111" name="Text Box 37">
                <a:extLst>
                  <a:ext uri="{FF2B5EF4-FFF2-40B4-BE49-F238E27FC236}">
                    <a16:creationId xmlns:a16="http://schemas.microsoft.com/office/drawing/2014/main" id="{E85816F1-09AF-4264-8C26-E7F600DE1098}"/>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5096" name="Group 38">
              <a:extLst>
                <a:ext uri="{FF2B5EF4-FFF2-40B4-BE49-F238E27FC236}">
                  <a16:creationId xmlns:a16="http://schemas.microsoft.com/office/drawing/2014/main" id="{B446AFE4-8786-4B34-9B23-E9FFDFB762D5}"/>
                </a:ext>
              </a:extLst>
            </p:cNvPr>
            <p:cNvGrpSpPr>
              <a:grpSpLocks/>
            </p:cNvGrpSpPr>
            <p:nvPr/>
          </p:nvGrpSpPr>
          <p:grpSpPr bwMode="auto">
            <a:xfrm>
              <a:off x="3696" y="1812"/>
              <a:ext cx="432" cy="150"/>
              <a:chOff x="2976" y="1776"/>
              <a:chExt cx="432" cy="150"/>
            </a:xfrm>
          </p:grpSpPr>
          <p:sp>
            <p:nvSpPr>
              <p:cNvPr id="45106" name="Text Box 39">
                <a:extLst>
                  <a:ext uri="{FF2B5EF4-FFF2-40B4-BE49-F238E27FC236}">
                    <a16:creationId xmlns:a16="http://schemas.microsoft.com/office/drawing/2014/main" id="{46DA04C5-776A-44B9-AB12-3CBEF4BB828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5107" name="Text Box 40">
                <a:extLst>
                  <a:ext uri="{FF2B5EF4-FFF2-40B4-BE49-F238E27FC236}">
                    <a16:creationId xmlns:a16="http://schemas.microsoft.com/office/drawing/2014/main" id="{D83A8464-A9E9-4400-B2F9-C4042EC96459}"/>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J </a:t>
                </a:r>
              </a:p>
            </p:txBody>
          </p:sp>
          <p:sp>
            <p:nvSpPr>
              <p:cNvPr id="45108" name="Text Box 41">
                <a:extLst>
                  <a:ext uri="{FF2B5EF4-FFF2-40B4-BE49-F238E27FC236}">
                    <a16:creationId xmlns:a16="http://schemas.microsoft.com/office/drawing/2014/main" id="{277FB2F5-DC3C-4C1B-A1C1-95BD20E4ACD5}"/>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sp>
          <p:nvSpPr>
            <p:cNvPr id="45097" name="Line 42">
              <a:extLst>
                <a:ext uri="{FF2B5EF4-FFF2-40B4-BE49-F238E27FC236}">
                  <a16:creationId xmlns:a16="http://schemas.microsoft.com/office/drawing/2014/main" id="{BAD7D1A3-2983-44A9-B2DE-F3C9C6B38DDF}"/>
                </a:ext>
              </a:extLst>
            </p:cNvPr>
            <p:cNvSpPr>
              <a:spLocks noChangeShapeType="1"/>
            </p:cNvSpPr>
            <p:nvPr/>
          </p:nvSpPr>
          <p:spPr bwMode="auto">
            <a:xfrm flipH="1">
              <a:off x="3600" y="576"/>
              <a:ext cx="43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5098" name="Line 43">
              <a:extLst>
                <a:ext uri="{FF2B5EF4-FFF2-40B4-BE49-F238E27FC236}">
                  <a16:creationId xmlns:a16="http://schemas.microsoft.com/office/drawing/2014/main" id="{13A91714-CB99-498B-AA10-1AC7769E4F39}"/>
                </a:ext>
              </a:extLst>
            </p:cNvPr>
            <p:cNvSpPr>
              <a:spLocks noChangeShapeType="1"/>
            </p:cNvSpPr>
            <p:nvPr/>
          </p:nvSpPr>
          <p:spPr bwMode="auto">
            <a:xfrm>
              <a:off x="4320" y="576"/>
              <a:ext cx="48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99" name="Line 44">
              <a:extLst>
                <a:ext uri="{FF2B5EF4-FFF2-40B4-BE49-F238E27FC236}">
                  <a16:creationId xmlns:a16="http://schemas.microsoft.com/office/drawing/2014/main" id="{47777100-625C-4DEE-AB37-499FB68FD111}"/>
                </a:ext>
              </a:extLst>
            </p:cNvPr>
            <p:cNvSpPr>
              <a:spLocks noChangeShapeType="1"/>
            </p:cNvSpPr>
            <p:nvPr/>
          </p:nvSpPr>
          <p:spPr bwMode="auto">
            <a:xfrm flipH="1">
              <a:off x="3168" y="960"/>
              <a:ext cx="33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100" name="Line 45">
              <a:extLst>
                <a:ext uri="{FF2B5EF4-FFF2-40B4-BE49-F238E27FC236}">
                  <a16:creationId xmlns:a16="http://schemas.microsoft.com/office/drawing/2014/main" id="{BF270A83-070B-45EB-9BB9-ED2B25286DF7}"/>
                </a:ext>
              </a:extLst>
            </p:cNvPr>
            <p:cNvSpPr>
              <a:spLocks noChangeShapeType="1"/>
            </p:cNvSpPr>
            <p:nvPr/>
          </p:nvSpPr>
          <p:spPr bwMode="auto">
            <a:xfrm>
              <a:off x="3744" y="960"/>
              <a:ext cx="33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101" name="Line 47">
              <a:extLst>
                <a:ext uri="{FF2B5EF4-FFF2-40B4-BE49-F238E27FC236}">
                  <a16:creationId xmlns:a16="http://schemas.microsoft.com/office/drawing/2014/main" id="{82880A44-1D0D-470B-B461-87D9346D9F65}"/>
                </a:ext>
              </a:extLst>
            </p:cNvPr>
            <p:cNvSpPr>
              <a:spLocks noChangeShapeType="1"/>
            </p:cNvSpPr>
            <p:nvPr/>
          </p:nvSpPr>
          <p:spPr bwMode="auto">
            <a:xfrm flipH="1">
              <a:off x="4512" y="960"/>
              <a:ext cx="14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b="1"/>
            </a:p>
          </p:txBody>
        </p:sp>
        <p:sp>
          <p:nvSpPr>
            <p:cNvPr id="45102" name="Line 48">
              <a:extLst>
                <a:ext uri="{FF2B5EF4-FFF2-40B4-BE49-F238E27FC236}">
                  <a16:creationId xmlns:a16="http://schemas.microsoft.com/office/drawing/2014/main" id="{40923A33-A199-489E-8EAC-DD580CDBA952}"/>
                </a:ext>
              </a:extLst>
            </p:cNvPr>
            <p:cNvSpPr>
              <a:spLocks noChangeShapeType="1"/>
            </p:cNvSpPr>
            <p:nvPr/>
          </p:nvSpPr>
          <p:spPr bwMode="auto">
            <a:xfrm>
              <a:off x="4896" y="960"/>
              <a:ext cx="14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103" name="Line 49">
              <a:extLst>
                <a:ext uri="{FF2B5EF4-FFF2-40B4-BE49-F238E27FC236}">
                  <a16:creationId xmlns:a16="http://schemas.microsoft.com/office/drawing/2014/main" id="{190EEC5D-201D-491E-8B7B-1CEA22E48196}"/>
                </a:ext>
              </a:extLst>
            </p:cNvPr>
            <p:cNvSpPr>
              <a:spLocks noChangeShapeType="1"/>
            </p:cNvSpPr>
            <p:nvPr/>
          </p:nvSpPr>
          <p:spPr bwMode="auto">
            <a:xfrm flipH="1">
              <a:off x="2880" y="1440"/>
              <a:ext cx="9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104" name="Line 50">
              <a:extLst>
                <a:ext uri="{FF2B5EF4-FFF2-40B4-BE49-F238E27FC236}">
                  <a16:creationId xmlns:a16="http://schemas.microsoft.com/office/drawing/2014/main" id="{7C96B50F-A3F7-4F24-8317-CF174616B4CD}"/>
                </a:ext>
              </a:extLst>
            </p:cNvPr>
            <p:cNvSpPr>
              <a:spLocks noChangeShapeType="1"/>
            </p:cNvSpPr>
            <p:nvPr/>
          </p:nvSpPr>
          <p:spPr bwMode="auto">
            <a:xfrm>
              <a:off x="3264" y="1440"/>
              <a:ext cx="14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105" name="Line 51">
              <a:extLst>
                <a:ext uri="{FF2B5EF4-FFF2-40B4-BE49-F238E27FC236}">
                  <a16:creationId xmlns:a16="http://schemas.microsoft.com/office/drawing/2014/main" id="{D156E93F-EC2D-466E-86D2-BC5D1D80A543}"/>
                </a:ext>
              </a:extLst>
            </p:cNvPr>
            <p:cNvSpPr>
              <a:spLocks noChangeShapeType="1"/>
            </p:cNvSpPr>
            <p:nvPr/>
          </p:nvSpPr>
          <p:spPr bwMode="auto">
            <a:xfrm>
              <a:off x="3888" y="144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45060" name="Text Box 57">
            <a:extLst>
              <a:ext uri="{FF2B5EF4-FFF2-40B4-BE49-F238E27FC236}">
                <a16:creationId xmlns:a16="http://schemas.microsoft.com/office/drawing/2014/main" id="{42371844-9AAB-4978-8C09-5923BD6BB83E}"/>
              </a:ext>
            </a:extLst>
          </p:cNvPr>
          <p:cNvSpPr txBox="1">
            <a:spLocks noChangeArrowheads="1"/>
          </p:cNvSpPr>
          <p:nvPr/>
        </p:nvSpPr>
        <p:spPr bwMode="auto">
          <a:xfrm>
            <a:off x="501159" y="3972812"/>
            <a:ext cx="4836494"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err="1"/>
              <a:t>Struct</a:t>
            </a:r>
            <a:r>
              <a:rPr lang="en-US" altLang="zh-CN" b="1" dirty="0"/>
              <a:t>  Node  {</a:t>
            </a:r>
          </a:p>
          <a:p>
            <a:pPr eaLnBrk="1" hangingPunct="1"/>
            <a:r>
              <a:rPr lang="en-US" altLang="zh-CN" b="1" dirty="0"/>
              <a:t>     </a:t>
            </a:r>
            <a:r>
              <a:rPr lang="en-US" altLang="zh-CN" b="1" dirty="0" err="1"/>
              <a:t>Struct</a:t>
            </a:r>
            <a:r>
              <a:rPr lang="en-US" altLang="zh-CN" b="1" dirty="0"/>
              <a:t>  Node  *</a:t>
            </a:r>
            <a:r>
              <a:rPr lang="en-US" altLang="zh-CN" b="1" dirty="0" err="1"/>
              <a:t>lchild</a:t>
            </a:r>
            <a:r>
              <a:rPr lang="en-US" altLang="zh-CN" b="1" dirty="0"/>
              <a:t> ;</a:t>
            </a:r>
          </a:p>
          <a:p>
            <a:pPr eaLnBrk="1" hangingPunct="1"/>
            <a:r>
              <a:rPr lang="en-US" altLang="zh-CN" b="1" dirty="0"/>
              <a:t>     </a:t>
            </a:r>
            <a:r>
              <a:rPr lang="en-US" altLang="zh-CN" b="1" dirty="0" err="1"/>
              <a:t>Struct</a:t>
            </a:r>
            <a:r>
              <a:rPr lang="en-US" altLang="zh-CN" b="1" dirty="0"/>
              <a:t>  Node  *</a:t>
            </a:r>
            <a:r>
              <a:rPr lang="en-US" altLang="zh-CN" b="1" dirty="0" err="1"/>
              <a:t>rchild</a:t>
            </a:r>
            <a:r>
              <a:rPr lang="en-US" altLang="zh-CN" b="1" dirty="0"/>
              <a:t> ;</a:t>
            </a:r>
          </a:p>
          <a:p>
            <a:pPr eaLnBrk="1" hangingPunct="1"/>
            <a:r>
              <a:rPr lang="en-US" altLang="zh-CN" b="1" dirty="0"/>
              <a:t>              datatype  data ;  } ;</a:t>
            </a:r>
          </a:p>
          <a:p>
            <a:pPr eaLnBrk="1" hangingPunct="1"/>
            <a:r>
              <a:rPr lang="en-US" altLang="zh-CN" b="1" dirty="0" err="1"/>
              <a:t>Typedef</a:t>
            </a:r>
            <a:r>
              <a:rPr lang="en-US" altLang="zh-CN" b="1" dirty="0"/>
              <a:t>  </a:t>
            </a:r>
            <a:r>
              <a:rPr lang="en-US" altLang="zh-CN" b="1" dirty="0" err="1"/>
              <a:t>struct</a:t>
            </a:r>
            <a:r>
              <a:rPr lang="en-US" altLang="zh-CN" b="1" dirty="0"/>
              <a:t>   Node    * BTREE ;</a:t>
            </a:r>
          </a:p>
        </p:txBody>
      </p:sp>
      <p:sp>
        <p:nvSpPr>
          <p:cNvPr id="45061" name="Text Box 59">
            <a:extLst>
              <a:ext uri="{FF2B5EF4-FFF2-40B4-BE49-F238E27FC236}">
                <a16:creationId xmlns:a16="http://schemas.microsoft.com/office/drawing/2014/main" id="{CF820B6E-63D7-45F2-98D3-F3251F271AC5}"/>
              </a:ext>
            </a:extLst>
          </p:cNvPr>
          <p:cNvSpPr txBox="1">
            <a:spLocks noChangeArrowheads="1"/>
          </p:cNvSpPr>
          <p:nvPr/>
        </p:nvSpPr>
        <p:spPr bwMode="auto">
          <a:xfrm>
            <a:off x="323850" y="775622"/>
            <a:ext cx="342944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2</a:t>
            </a:r>
            <a:r>
              <a:rPr lang="zh-CN" altLang="en-US" b="1" dirty="0">
                <a:solidFill>
                  <a:schemeClr val="accent2"/>
                </a:solidFill>
              </a:rPr>
              <a:t>、二叉树的左右链表示</a:t>
            </a:r>
          </a:p>
        </p:txBody>
      </p:sp>
      <p:grpSp>
        <p:nvGrpSpPr>
          <p:cNvPr id="45062" name="Group 86">
            <a:extLst>
              <a:ext uri="{FF2B5EF4-FFF2-40B4-BE49-F238E27FC236}">
                <a16:creationId xmlns:a16="http://schemas.microsoft.com/office/drawing/2014/main" id="{29BE1EF7-7690-4895-9BF9-FA146EC6B961}"/>
              </a:ext>
            </a:extLst>
          </p:cNvPr>
          <p:cNvGrpSpPr>
            <a:grpSpLocks/>
          </p:cNvGrpSpPr>
          <p:nvPr/>
        </p:nvGrpSpPr>
        <p:grpSpPr bwMode="auto">
          <a:xfrm>
            <a:off x="6115050" y="3899822"/>
            <a:ext cx="2345382" cy="2193474"/>
            <a:chOff x="3888" y="1968"/>
            <a:chExt cx="1096" cy="1056"/>
          </a:xfrm>
        </p:grpSpPr>
        <p:sp>
          <p:nvSpPr>
            <p:cNvPr id="45065" name="Oval 61">
              <a:extLst>
                <a:ext uri="{FF2B5EF4-FFF2-40B4-BE49-F238E27FC236}">
                  <a16:creationId xmlns:a16="http://schemas.microsoft.com/office/drawing/2014/main" id="{4C019266-D480-4144-A30C-DCE3BB462DEC}"/>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45066" name="Oval 62">
              <a:extLst>
                <a:ext uri="{FF2B5EF4-FFF2-40B4-BE49-F238E27FC236}">
                  <a16:creationId xmlns:a16="http://schemas.microsoft.com/office/drawing/2014/main" id="{C64387E0-E6E2-4CEA-8796-33DBA2689210}"/>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45067" name="Oval 63">
              <a:extLst>
                <a:ext uri="{FF2B5EF4-FFF2-40B4-BE49-F238E27FC236}">
                  <a16:creationId xmlns:a16="http://schemas.microsoft.com/office/drawing/2014/main" id="{5879D03E-27C2-41E7-94D0-22C1B8047084}"/>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45068" name="Oval 64">
              <a:extLst>
                <a:ext uri="{FF2B5EF4-FFF2-40B4-BE49-F238E27FC236}">
                  <a16:creationId xmlns:a16="http://schemas.microsoft.com/office/drawing/2014/main" id="{5092C7D4-3DAD-4603-A43C-D29AEF336EB0}"/>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45069" name="Oval 65">
              <a:extLst>
                <a:ext uri="{FF2B5EF4-FFF2-40B4-BE49-F238E27FC236}">
                  <a16:creationId xmlns:a16="http://schemas.microsoft.com/office/drawing/2014/main" id="{5EC1F0C7-EB72-4CD7-9361-F468A0765616}"/>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45070" name="Oval 66">
              <a:extLst>
                <a:ext uri="{FF2B5EF4-FFF2-40B4-BE49-F238E27FC236}">
                  <a16:creationId xmlns:a16="http://schemas.microsoft.com/office/drawing/2014/main" id="{F9B15A1B-81B7-42D5-8560-578A89247643}"/>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45071" name="Oval 67">
              <a:extLst>
                <a:ext uri="{FF2B5EF4-FFF2-40B4-BE49-F238E27FC236}">
                  <a16:creationId xmlns:a16="http://schemas.microsoft.com/office/drawing/2014/main" id="{538549C4-B972-49B7-9281-482C72D5A7E1}"/>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t>G</a:t>
              </a:r>
            </a:p>
          </p:txBody>
        </p:sp>
        <p:sp>
          <p:nvSpPr>
            <p:cNvPr id="45072" name="Oval 68">
              <a:extLst>
                <a:ext uri="{FF2B5EF4-FFF2-40B4-BE49-F238E27FC236}">
                  <a16:creationId xmlns:a16="http://schemas.microsoft.com/office/drawing/2014/main" id="{7F9394E3-29A5-40E1-93CC-A0CC1D4CA1BF}"/>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45073" name="Oval 69">
              <a:extLst>
                <a:ext uri="{FF2B5EF4-FFF2-40B4-BE49-F238E27FC236}">
                  <a16:creationId xmlns:a16="http://schemas.microsoft.com/office/drawing/2014/main" id="{A5050C4B-7B47-4AF6-9F86-8778F003E44D}"/>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45074" name="Oval 70">
              <a:extLst>
                <a:ext uri="{FF2B5EF4-FFF2-40B4-BE49-F238E27FC236}">
                  <a16:creationId xmlns:a16="http://schemas.microsoft.com/office/drawing/2014/main" id="{9241F002-BB7E-4E0D-B8CB-0D9ECB038E7D}"/>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45075" name="Line 74">
              <a:extLst>
                <a:ext uri="{FF2B5EF4-FFF2-40B4-BE49-F238E27FC236}">
                  <a16:creationId xmlns:a16="http://schemas.microsoft.com/office/drawing/2014/main" id="{37E3F09D-AAE5-456D-AE3E-BF5B9A95E250}"/>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76" name="Line 75">
              <a:extLst>
                <a:ext uri="{FF2B5EF4-FFF2-40B4-BE49-F238E27FC236}">
                  <a16:creationId xmlns:a16="http://schemas.microsoft.com/office/drawing/2014/main" id="{BE0E58D8-81A3-4ED3-827A-CD28539FA6BA}"/>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5077" name="Line 76">
              <a:extLst>
                <a:ext uri="{FF2B5EF4-FFF2-40B4-BE49-F238E27FC236}">
                  <a16:creationId xmlns:a16="http://schemas.microsoft.com/office/drawing/2014/main" id="{4EB5B721-CA85-4F3D-9269-E99960B6D90A}"/>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78" name="Line 77">
              <a:extLst>
                <a:ext uri="{FF2B5EF4-FFF2-40B4-BE49-F238E27FC236}">
                  <a16:creationId xmlns:a16="http://schemas.microsoft.com/office/drawing/2014/main" id="{DD3FDDA5-3CFB-4D1C-8047-E27B2D030FAE}"/>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79" name="Line 78">
              <a:extLst>
                <a:ext uri="{FF2B5EF4-FFF2-40B4-BE49-F238E27FC236}">
                  <a16:creationId xmlns:a16="http://schemas.microsoft.com/office/drawing/2014/main" id="{2288F845-5155-49E8-8A63-B5A4EA875112}"/>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80" name="Line 79">
              <a:extLst>
                <a:ext uri="{FF2B5EF4-FFF2-40B4-BE49-F238E27FC236}">
                  <a16:creationId xmlns:a16="http://schemas.microsoft.com/office/drawing/2014/main" id="{B0385852-9890-44E8-886A-B4BF9BEC7D53}"/>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81" name="Line 80">
              <a:extLst>
                <a:ext uri="{FF2B5EF4-FFF2-40B4-BE49-F238E27FC236}">
                  <a16:creationId xmlns:a16="http://schemas.microsoft.com/office/drawing/2014/main" id="{D2C3CAA0-8198-49E7-8509-01AA0F7E54B9}"/>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82" name="Line 81">
              <a:extLst>
                <a:ext uri="{FF2B5EF4-FFF2-40B4-BE49-F238E27FC236}">
                  <a16:creationId xmlns:a16="http://schemas.microsoft.com/office/drawing/2014/main" id="{BCFF0B67-8084-490A-81A0-0BBBB677BF45}"/>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5083" name="Line 85">
              <a:extLst>
                <a:ext uri="{FF2B5EF4-FFF2-40B4-BE49-F238E27FC236}">
                  <a16:creationId xmlns:a16="http://schemas.microsoft.com/office/drawing/2014/main" id="{5949D2BC-AF44-438E-AC8D-F41F2A635831}"/>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45064" name="AutoShape 88">
            <a:extLst>
              <a:ext uri="{FF2B5EF4-FFF2-40B4-BE49-F238E27FC236}">
                <a16:creationId xmlns:a16="http://schemas.microsoft.com/office/drawing/2014/main" id="{6ED1E3E7-D5F7-40D2-AC2F-4B84A8EC08A1}"/>
              </a:ext>
            </a:extLst>
          </p:cNvPr>
          <p:cNvSpPr>
            <a:spLocks noChangeArrowheads="1"/>
          </p:cNvSpPr>
          <p:nvPr/>
        </p:nvSpPr>
        <p:spPr bwMode="auto">
          <a:xfrm>
            <a:off x="6886959" y="3058858"/>
            <a:ext cx="361183" cy="584966"/>
          </a:xfrm>
          <a:prstGeom prst="downArrow">
            <a:avLst>
              <a:gd name="adj1" fmla="val 50000"/>
              <a:gd name="adj2" fmla="val 68125"/>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graphicFrame>
        <p:nvGraphicFramePr>
          <p:cNvPr id="2" name="表格 1"/>
          <p:cNvGraphicFramePr>
            <a:graphicFrameLocks noGrp="1"/>
          </p:cNvGraphicFramePr>
          <p:nvPr>
            <p:extLst>
              <p:ext uri="{D42A27DB-BD31-4B8C-83A1-F6EECF244321}">
                <p14:modId xmlns:p14="http://schemas.microsoft.com/office/powerpoint/2010/main" val="2153587786"/>
              </p:ext>
            </p:extLst>
          </p:nvPr>
        </p:nvGraphicFramePr>
        <p:xfrm>
          <a:off x="769221" y="2037684"/>
          <a:ext cx="3030486" cy="457200"/>
        </p:xfrm>
        <a:graphic>
          <a:graphicData uri="http://schemas.openxmlformats.org/drawingml/2006/table">
            <a:tbl>
              <a:tblPr firstRow="1" bandRow="1">
                <a:tableStyleId>{5C22544A-7EE6-4342-B048-85BDC9FD1C3A}</a:tableStyleId>
              </a:tblPr>
              <a:tblGrid>
                <a:gridCol w="1010162">
                  <a:extLst>
                    <a:ext uri="{9D8B030D-6E8A-4147-A177-3AD203B41FA5}">
                      <a16:colId xmlns:a16="http://schemas.microsoft.com/office/drawing/2014/main" val="2384924823"/>
                    </a:ext>
                  </a:extLst>
                </a:gridCol>
                <a:gridCol w="1010162">
                  <a:extLst>
                    <a:ext uri="{9D8B030D-6E8A-4147-A177-3AD203B41FA5}">
                      <a16:colId xmlns:a16="http://schemas.microsoft.com/office/drawing/2014/main" val="2031680887"/>
                    </a:ext>
                  </a:extLst>
                </a:gridCol>
                <a:gridCol w="1010162">
                  <a:extLst>
                    <a:ext uri="{9D8B030D-6E8A-4147-A177-3AD203B41FA5}">
                      <a16:colId xmlns:a16="http://schemas.microsoft.com/office/drawing/2014/main" val="209630053"/>
                    </a:ext>
                  </a:extLst>
                </a:gridCol>
              </a:tblGrid>
              <a:tr h="299772">
                <a:tc>
                  <a:txBody>
                    <a:bodyPr/>
                    <a:lstStyle/>
                    <a:p>
                      <a:pPr algn="ctr"/>
                      <a:r>
                        <a:rPr lang="en-US" altLang="zh-CN" sz="2400" dirty="0" err="1">
                          <a:solidFill>
                            <a:schemeClr val="tx1"/>
                          </a:solidFill>
                        </a:rPr>
                        <a:t>lchild</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a:solidFill>
                            <a:schemeClr val="tx1"/>
                          </a:solidFill>
                        </a:rPr>
                        <a:t>data</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dirty="0" err="1">
                          <a:solidFill>
                            <a:schemeClr val="tx1"/>
                          </a:solidFill>
                        </a:rPr>
                        <a:t>rchild</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060789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7">
            <a:extLst>
              <a:ext uri="{FF2B5EF4-FFF2-40B4-BE49-F238E27FC236}">
                <a16:creationId xmlns:a16="http://schemas.microsoft.com/office/drawing/2014/main" id="{7A1CB3BA-3A0B-490A-9947-C47A42570739}"/>
              </a:ext>
            </a:extLst>
          </p:cNvPr>
          <p:cNvSpPr txBox="1">
            <a:spLocks noChangeArrowheads="1"/>
          </p:cNvSpPr>
          <p:nvPr/>
        </p:nvSpPr>
        <p:spPr bwMode="auto">
          <a:xfrm>
            <a:off x="2051720" y="1196752"/>
            <a:ext cx="4809691" cy="501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dirty="0"/>
              <a:t>BTREE </a:t>
            </a:r>
            <a:r>
              <a:rPr lang="en-US" altLang="zh-CN" b="1" dirty="0" err="1"/>
              <a:t>CreateBT</a:t>
            </a:r>
            <a:r>
              <a:rPr lang="en-US" altLang="zh-CN" b="1" dirty="0"/>
              <a:t>(v , </a:t>
            </a:r>
            <a:r>
              <a:rPr lang="en-US" altLang="zh-CN" b="1" dirty="0" err="1"/>
              <a:t>ltree</a:t>
            </a:r>
            <a:r>
              <a:rPr lang="en-US" altLang="zh-CN" b="1" dirty="0"/>
              <a:t> ,  </a:t>
            </a:r>
            <a:r>
              <a:rPr lang="en-US" altLang="zh-CN" b="1" dirty="0" err="1"/>
              <a:t>rtree</a:t>
            </a:r>
            <a:r>
              <a:rPr lang="en-US" altLang="zh-CN" b="1" dirty="0"/>
              <a:t> )</a:t>
            </a:r>
          </a:p>
          <a:p>
            <a:pPr eaLnBrk="1" hangingPunct="1">
              <a:lnSpc>
                <a:spcPct val="150000"/>
              </a:lnSpc>
            </a:pPr>
            <a:r>
              <a:rPr lang="en-US" altLang="zh-CN" b="1" dirty="0"/>
              <a:t>datatype   v ; BTREE  </a:t>
            </a:r>
            <a:r>
              <a:rPr lang="en-US" altLang="zh-CN" b="1" dirty="0" err="1"/>
              <a:t>ltree</a:t>
            </a:r>
            <a:r>
              <a:rPr lang="en-US" altLang="zh-CN" b="1" dirty="0"/>
              <a:t> , </a:t>
            </a:r>
            <a:r>
              <a:rPr lang="en-US" altLang="zh-CN" b="1" dirty="0" err="1"/>
              <a:t>rtree</a:t>
            </a:r>
            <a:r>
              <a:rPr lang="en-US" altLang="zh-CN" b="1" dirty="0"/>
              <a:t> ;</a:t>
            </a:r>
          </a:p>
          <a:p>
            <a:pPr eaLnBrk="1" hangingPunct="1">
              <a:lnSpc>
                <a:spcPct val="150000"/>
              </a:lnSpc>
            </a:pPr>
            <a:r>
              <a:rPr lang="en-US" altLang="zh-CN" b="1" dirty="0"/>
              <a:t>{  BTREE  root ;</a:t>
            </a:r>
          </a:p>
          <a:p>
            <a:pPr eaLnBrk="1" hangingPunct="1">
              <a:lnSpc>
                <a:spcPct val="150000"/>
              </a:lnSpc>
            </a:pPr>
            <a:r>
              <a:rPr lang="en-US" altLang="zh-CN" b="1" dirty="0"/>
              <a:t>    root = New Node ;</a:t>
            </a:r>
          </a:p>
          <a:p>
            <a:pPr eaLnBrk="1" hangingPunct="1">
              <a:lnSpc>
                <a:spcPct val="150000"/>
              </a:lnSpc>
            </a:pPr>
            <a:r>
              <a:rPr lang="en-US" altLang="zh-CN" b="1" dirty="0"/>
              <a:t>    root-&gt;data = v ;   </a:t>
            </a:r>
          </a:p>
          <a:p>
            <a:pPr eaLnBrk="1" hangingPunct="1">
              <a:lnSpc>
                <a:spcPct val="150000"/>
              </a:lnSpc>
            </a:pPr>
            <a:r>
              <a:rPr lang="en-US" altLang="zh-CN" b="1" dirty="0"/>
              <a:t>    root-&gt;</a:t>
            </a:r>
            <a:r>
              <a:rPr lang="en-US" altLang="zh-CN" b="1" dirty="0" err="1"/>
              <a:t>lchild</a:t>
            </a:r>
            <a:r>
              <a:rPr lang="en-US" altLang="zh-CN" b="1" dirty="0"/>
              <a:t> = </a:t>
            </a:r>
            <a:r>
              <a:rPr lang="en-US" altLang="zh-CN" b="1" dirty="0" err="1"/>
              <a:t>ltree</a:t>
            </a:r>
            <a:r>
              <a:rPr lang="en-US" altLang="zh-CN" b="1" dirty="0"/>
              <a:t> ;  </a:t>
            </a:r>
          </a:p>
          <a:p>
            <a:pPr eaLnBrk="1" hangingPunct="1">
              <a:lnSpc>
                <a:spcPct val="150000"/>
              </a:lnSpc>
            </a:pPr>
            <a:r>
              <a:rPr lang="en-US" altLang="zh-CN" b="1" dirty="0"/>
              <a:t>    root-&gt;</a:t>
            </a:r>
            <a:r>
              <a:rPr lang="en-US" altLang="zh-CN" b="1" dirty="0" err="1"/>
              <a:t>rchild</a:t>
            </a:r>
            <a:r>
              <a:rPr lang="en-US" altLang="zh-CN" b="1" dirty="0"/>
              <a:t> = </a:t>
            </a:r>
            <a:r>
              <a:rPr lang="en-US" altLang="zh-CN" b="1" dirty="0" err="1"/>
              <a:t>rtree</a:t>
            </a:r>
            <a:r>
              <a:rPr lang="en-US" altLang="zh-CN" b="1" dirty="0"/>
              <a:t> ;</a:t>
            </a:r>
          </a:p>
          <a:p>
            <a:pPr eaLnBrk="1" hangingPunct="1">
              <a:lnSpc>
                <a:spcPct val="150000"/>
              </a:lnSpc>
            </a:pPr>
            <a:r>
              <a:rPr lang="en-US" altLang="zh-CN" b="1" dirty="0"/>
              <a:t>    return  root ;  </a:t>
            </a:r>
            <a:br>
              <a:rPr lang="en-US" altLang="zh-CN" b="1" dirty="0"/>
            </a:br>
            <a:r>
              <a:rPr lang="en-US" altLang="zh-CN" b="1" dirty="0"/>
              <a:t>} </a:t>
            </a:r>
          </a:p>
        </p:txBody>
      </p:sp>
      <p:sp>
        <p:nvSpPr>
          <p:cNvPr id="3" name="文本框 2">
            <a:extLst>
              <a:ext uri="{FF2B5EF4-FFF2-40B4-BE49-F238E27FC236}">
                <a16:creationId xmlns:a16="http://schemas.microsoft.com/office/drawing/2014/main" id="{EBC51703-F907-4EF0-95AD-963312FBD139}"/>
              </a:ext>
            </a:extLst>
          </p:cNvPr>
          <p:cNvSpPr txBox="1"/>
          <p:nvPr/>
        </p:nvSpPr>
        <p:spPr>
          <a:xfrm>
            <a:off x="539552" y="735087"/>
            <a:ext cx="1008112" cy="523220"/>
          </a:xfrm>
          <a:prstGeom prst="rect">
            <a:avLst/>
          </a:prstGeom>
          <a:noFill/>
        </p:spPr>
        <p:txBody>
          <a:bodyPr wrap="square" rtlCol="0">
            <a:spAutoFit/>
          </a:bodyPr>
          <a:lstStyle/>
          <a:p>
            <a:pPr algn="ctr"/>
            <a:r>
              <a:rPr lang="en-US" altLang="zh-CN" sz="2800" b="1" dirty="0"/>
              <a:t>ADT</a:t>
            </a:r>
            <a:endParaRPr lang="zh-CN" altLang="en-US" sz="2800" b="1" dirty="0"/>
          </a:p>
        </p:txBody>
      </p:sp>
    </p:spTree>
    <p:extLst>
      <p:ext uri="{BB962C8B-B14F-4D97-AF65-F5344CB8AC3E}">
        <p14:creationId xmlns:p14="http://schemas.microsoft.com/office/powerpoint/2010/main" val="2632752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a:extLst>
              <a:ext uri="{FF2B5EF4-FFF2-40B4-BE49-F238E27FC236}">
                <a16:creationId xmlns:a16="http://schemas.microsoft.com/office/drawing/2014/main" id="{A893C0BF-23E4-4920-80C6-1C0A93D9C80D}"/>
              </a:ext>
            </a:extLst>
          </p:cNvPr>
          <p:cNvSpPr txBox="1">
            <a:spLocks noChangeArrowheads="1"/>
          </p:cNvSpPr>
          <p:nvPr/>
        </p:nvSpPr>
        <p:spPr bwMode="auto">
          <a:xfrm>
            <a:off x="837406" y="998904"/>
            <a:ext cx="762302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证明：</a:t>
            </a:r>
            <a:r>
              <a:rPr lang="en-US" altLang="zh-CN" b="1" dirty="0">
                <a:solidFill>
                  <a:srgbClr val="0000CC"/>
                </a:solidFill>
              </a:rPr>
              <a:t>n </a:t>
            </a:r>
            <a:r>
              <a:rPr lang="zh-CN" altLang="en-US" b="1" dirty="0">
                <a:solidFill>
                  <a:srgbClr val="0000CC"/>
                </a:solidFill>
              </a:rPr>
              <a:t>个结点的二叉树中，共有 </a:t>
            </a:r>
            <a:r>
              <a:rPr lang="en-US" altLang="zh-CN" b="1" dirty="0">
                <a:solidFill>
                  <a:srgbClr val="0000CC"/>
                </a:solidFill>
              </a:rPr>
              <a:t>n+1 </a:t>
            </a:r>
            <a:r>
              <a:rPr lang="zh-CN" altLang="en-US" b="1" dirty="0">
                <a:solidFill>
                  <a:srgbClr val="0000CC"/>
                </a:solidFill>
              </a:rPr>
              <a:t>个空链接域。</a:t>
            </a:r>
          </a:p>
        </p:txBody>
      </p:sp>
      <p:sp>
        <p:nvSpPr>
          <p:cNvPr id="52228" name="Text Box 4">
            <a:extLst>
              <a:ext uri="{FF2B5EF4-FFF2-40B4-BE49-F238E27FC236}">
                <a16:creationId xmlns:a16="http://schemas.microsoft.com/office/drawing/2014/main" id="{9BD2AC06-25CB-4E92-8BCB-B7B3B2E6BC07}"/>
              </a:ext>
            </a:extLst>
          </p:cNvPr>
          <p:cNvSpPr txBox="1">
            <a:spLocks noChangeArrowheads="1"/>
          </p:cNvSpPr>
          <p:nvPr/>
        </p:nvSpPr>
        <p:spPr bwMode="auto">
          <a:xfrm>
            <a:off x="4587081" y="1940272"/>
            <a:ext cx="3363913"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zh-CN" altLang="en-US" b="1" dirty="0"/>
              <a:t>证：设其空链域数为 </a:t>
            </a:r>
            <a:r>
              <a:rPr lang="en-US" altLang="zh-CN" b="1" dirty="0"/>
              <a:t>x</a:t>
            </a:r>
          </a:p>
          <a:p>
            <a:pPr eaLnBrk="1" hangingPunct="1">
              <a:lnSpc>
                <a:spcPct val="160000"/>
              </a:lnSpc>
            </a:pPr>
            <a:r>
              <a:rPr lang="en-US" altLang="zh-CN" b="1" dirty="0"/>
              <a:t>         </a:t>
            </a:r>
            <a:r>
              <a:rPr lang="zh-CN" altLang="en-US" b="1" dirty="0"/>
              <a:t>分支数 </a:t>
            </a:r>
            <a:r>
              <a:rPr lang="en-US" altLang="zh-CN" b="1" dirty="0"/>
              <a:t>B</a:t>
            </a:r>
            <a:r>
              <a:rPr lang="zh-CN" altLang="en-US" b="1" baseline="-25000" dirty="0"/>
              <a:t>入</a:t>
            </a:r>
            <a:r>
              <a:rPr lang="zh-CN" altLang="en-US" b="1" dirty="0"/>
              <a:t> </a:t>
            </a:r>
            <a:r>
              <a:rPr lang="en-US" altLang="zh-CN" b="1" dirty="0"/>
              <a:t>= n –1</a:t>
            </a:r>
          </a:p>
          <a:p>
            <a:pPr eaLnBrk="1" hangingPunct="1">
              <a:lnSpc>
                <a:spcPct val="160000"/>
              </a:lnSpc>
            </a:pPr>
            <a:r>
              <a:rPr lang="en-US" altLang="zh-CN" b="1" dirty="0"/>
              <a:t>         B</a:t>
            </a:r>
            <a:r>
              <a:rPr lang="zh-CN" altLang="en-US" b="1" baseline="-25000" dirty="0"/>
              <a:t>出</a:t>
            </a:r>
            <a:r>
              <a:rPr lang="en-US" altLang="zh-CN" b="1" dirty="0"/>
              <a:t>=2× n – x</a:t>
            </a:r>
          </a:p>
          <a:p>
            <a:pPr eaLnBrk="1" hangingPunct="1">
              <a:lnSpc>
                <a:spcPct val="160000"/>
              </a:lnSpc>
            </a:pPr>
            <a:r>
              <a:rPr lang="en-US" altLang="zh-CN" b="1" dirty="0"/>
              <a:t>         ∵  B</a:t>
            </a:r>
            <a:r>
              <a:rPr lang="zh-CN" altLang="en-US" b="1" baseline="-25000" dirty="0"/>
              <a:t>入</a:t>
            </a:r>
            <a:r>
              <a:rPr lang="zh-CN" altLang="en-US" b="1" dirty="0"/>
              <a:t> </a:t>
            </a:r>
            <a:r>
              <a:rPr lang="en-US" altLang="zh-CN" b="1" dirty="0"/>
              <a:t>= B</a:t>
            </a:r>
            <a:r>
              <a:rPr lang="zh-CN" altLang="en-US" b="1" baseline="-25000" dirty="0"/>
              <a:t>出</a:t>
            </a:r>
          </a:p>
          <a:p>
            <a:pPr eaLnBrk="1" hangingPunct="1">
              <a:lnSpc>
                <a:spcPct val="160000"/>
              </a:lnSpc>
            </a:pPr>
            <a:r>
              <a:rPr lang="zh-CN" altLang="en-US" b="1" dirty="0"/>
              <a:t>         ∴ </a:t>
            </a:r>
            <a:r>
              <a:rPr lang="en-US" altLang="zh-CN" b="1" dirty="0"/>
              <a:t>n – 1 = 2×n – x </a:t>
            </a:r>
          </a:p>
          <a:p>
            <a:pPr eaLnBrk="1" hangingPunct="1">
              <a:lnSpc>
                <a:spcPct val="160000"/>
              </a:lnSpc>
            </a:pPr>
            <a:r>
              <a:rPr lang="en-US" altLang="zh-CN" b="1" dirty="0"/>
              <a:t>         </a:t>
            </a:r>
            <a:r>
              <a:rPr lang="zh-CN" altLang="en-US" b="1" dirty="0"/>
              <a:t>得出 </a:t>
            </a:r>
            <a:r>
              <a:rPr lang="en-US" altLang="zh-CN" b="1" dirty="0"/>
              <a:t>x = n + 1 </a:t>
            </a:r>
          </a:p>
        </p:txBody>
      </p:sp>
      <p:grpSp>
        <p:nvGrpSpPr>
          <p:cNvPr id="47109" name="Group 5">
            <a:extLst>
              <a:ext uri="{FF2B5EF4-FFF2-40B4-BE49-F238E27FC236}">
                <a16:creationId xmlns:a16="http://schemas.microsoft.com/office/drawing/2014/main" id="{9E131491-34D6-40B9-9229-378E06A1FEF0}"/>
              </a:ext>
            </a:extLst>
          </p:cNvPr>
          <p:cNvGrpSpPr>
            <a:grpSpLocks/>
          </p:cNvGrpSpPr>
          <p:nvPr/>
        </p:nvGrpSpPr>
        <p:grpSpPr bwMode="auto">
          <a:xfrm>
            <a:off x="1170781" y="2183160"/>
            <a:ext cx="2413000" cy="2133600"/>
            <a:chOff x="296" y="2784"/>
            <a:chExt cx="1520" cy="1344"/>
          </a:xfrm>
        </p:grpSpPr>
        <p:sp>
          <p:nvSpPr>
            <p:cNvPr id="47111" name="Oval 6">
              <a:extLst>
                <a:ext uri="{FF2B5EF4-FFF2-40B4-BE49-F238E27FC236}">
                  <a16:creationId xmlns:a16="http://schemas.microsoft.com/office/drawing/2014/main" id="{145437E9-4FDC-4323-B826-1D553FB5BE14}"/>
                </a:ext>
              </a:extLst>
            </p:cNvPr>
            <p:cNvSpPr>
              <a:spLocks noChangeArrowheads="1"/>
            </p:cNvSpPr>
            <p:nvPr/>
          </p:nvSpPr>
          <p:spPr bwMode="auto">
            <a:xfrm>
              <a:off x="824" y="2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47112" name="Oval 7">
              <a:extLst>
                <a:ext uri="{FF2B5EF4-FFF2-40B4-BE49-F238E27FC236}">
                  <a16:creationId xmlns:a16="http://schemas.microsoft.com/office/drawing/2014/main" id="{9CA291CE-F0AD-4E35-B8EC-0001372ADC14}"/>
                </a:ext>
              </a:extLst>
            </p:cNvPr>
            <p:cNvSpPr>
              <a:spLocks noChangeArrowheads="1"/>
            </p:cNvSpPr>
            <p:nvPr/>
          </p:nvSpPr>
          <p:spPr bwMode="auto">
            <a:xfrm>
              <a:off x="621"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47113" name="Oval 8">
              <a:extLst>
                <a:ext uri="{FF2B5EF4-FFF2-40B4-BE49-F238E27FC236}">
                  <a16:creationId xmlns:a16="http://schemas.microsoft.com/office/drawing/2014/main" id="{C78671CC-86A2-4412-B08A-FFF624A91C1A}"/>
                </a:ext>
              </a:extLst>
            </p:cNvPr>
            <p:cNvSpPr>
              <a:spLocks noChangeArrowheads="1"/>
            </p:cNvSpPr>
            <p:nvPr/>
          </p:nvSpPr>
          <p:spPr bwMode="auto">
            <a:xfrm>
              <a:off x="1008"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t>C</a:t>
              </a:r>
            </a:p>
          </p:txBody>
        </p:sp>
        <p:sp>
          <p:nvSpPr>
            <p:cNvPr id="47114" name="Oval 9">
              <a:extLst>
                <a:ext uri="{FF2B5EF4-FFF2-40B4-BE49-F238E27FC236}">
                  <a16:creationId xmlns:a16="http://schemas.microsoft.com/office/drawing/2014/main" id="{6376081A-B742-49DB-A131-2BC8F4B8AF90}"/>
                </a:ext>
              </a:extLst>
            </p:cNvPr>
            <p:cNvSpPr>
              <a:spLocks noChangeArrowheads="1"/>
            </p:cNvSpPr>
            <p:nvPr/>
          </p:nvSpPr>
          <p:spPr bwMode="auto">
            <a:xfrm>
              <a:off x="44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47115" name="Oval 10">
              <a:extLst>
                <a:ext uri="{FF2B5EF4-FFF2-40B4-BE49-F238E27FC236}">
                  <a16:creationId xmlns:a16="http://schemas.microsoft.com/office/drawing/2014/main" id="{DB6EA6C9-49BD-4D64-A098-6085F73FD34A}"/>
                </a:ext>
              </a:extLst>
            </p:cNvPr>
            <p:cNvSpPr>
              <a:spLocks noChangeArrowheads="1"/>
            </p:cNvSpPr>
            <p:nvPr/>
          </p:nvSpPr>
          <p:spPr bwMode="auto">
            <a:xfrm>
              <a:off x="768"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47116" name="Oval 11">
              <a:extLst>
                <a:ext uri="{FF2B5EF4-FFF2-40B4-BE49-F238E27FC236}">
                  <a16:creationId xmlns:a16="http://schemas.microsoft.com/office/drawing/2014/main" id="{266D0D44-7D4D-4CF2-9D45-C77F0F0E8243}"/>
                </a:ext>
              </a:extLst>
            </p:cNvPr>
            <p:cNvSpPr>
              <a:spLocks noChangeArrowheads="1"/>
            </p:cNvSpPr>
            <p:nvPr/>
          </p:nvSpPr>
          <p:spPr bwMode="auto">
            <a:xfrm>
              <a:off x="96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47117" name="Oval 12">
              <a:extLst>
                <a:ext uri="{FF2B5EF4-FFF2-40B4-BE49-F238E27FC236}">
                  <a16:creationId xmlns:a16="http://schemas.microsoft.com/office/drawing/2014/main" id="{93EE4235-61DE-4561-9B9D-93763DC40FF9}"/>
                </a:ext>
              </a:extLst>
            </p:cNvPr>
            <p:cNvSpPr>
              <a:spLocks noChangeArrowheads="1"/>
            </p:cNvSpPr>
            <p:nvPr/>
          </p:nvSpPr>
          <p:spPr bwMode="auto">
            <a:xfrm>
              <a:off x="1256" y="33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47118" name="Oval 13">
              <a:extLst>
                <a:ext uri="{FF2B5EF4-FFF2-40B4-BE49-F238E27FC236}">
                  <a16:creationId xmlns:a16="http://schemas.microsoft.com/office/drawing/2014/main" id="{1734E408-D7F3-4A1E-9524-1827F78C5F3B}"/>
                </a:ext>
              </a:extLst>
            </p:cNvPr>
            <p:cNvSpPr>
              <a:spLocks noChangeArrowheads="1"/>
            </p:cNvSpPr>
            <p:nvPr/>
          </p:nvSpPr>
          <p:spPr bwMode="auto">
            <a:xfrm>
              <a:off x="62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H</a:t>
              </a:r>
            </a:p>
          </p:txBody>
        </p:sp>
        <p:sp>
          <p:nvSpPr>
            <p:cNvPr id="47119" name="Oval 14">
              <a:extLst>
                <a:ext uri="{FF2B5EF4-FFF2-40B4-BE49-F238E27FC236}">
                  <a16:creationId xmlns:a16="http://schemas.microsoft.com/office/drawing/2014/main" id="{98B8DD0C-E0D7-4A6B-8FD5-E23FBC02F9C9}"/>
                </a:ext>
              </a:extLst>
            </p:cNvPr>
            <p:cNvSpPr>
              <a:spLocks noChangeArrowheads="1"/>
            </p:cNvSpPr>
            <p:nvPr/>
          </p:nvSpPr>
          <p:spPr bwMode="auto">
            <a:xfrm>
              <a:off x="110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47120" name="Oval 15">
              <a:extLst>
                <a:ext uri="{FF2B5EF4-FFF2-40B4-BE49-F238E27FC236}">
                  <a16:creationId xmlns:a16="http://schemas.microsoft.com/office/drawing/2014/main" id="{F0AA6681-AD64-4CC8-A5B0-4E29CD3FA25A}"/>
                </a:ext>
              </a:extLst>
            </p:cNvPr>
            <p:cNvSpPr>
              <a:spLocks noChangeArrowheads="1"/>
            </p:cNvSpPr>
            <p:nvPr/>
          </p:nvSpPr>
          <p:spPr bwMode="auto">
            <a:xfrm>
              <a:off x="296"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47121" name="Oval 16">
              <a:extLst>
                <a:ext uri="{FF2B5EF4-FFF2-40B4-BE49-F238E27FC236}">
                  <a16:creationId xmlns:a16="http://schemas.microsoft.com/office/drawing/2014/main" id="{D1CE1A15-D015-42E6-A3D7-AEE2023EBDB6}"/>
                </a:ext>
              </a:extLst>
            </p:cNvPr>
            <p:cNvSpPr>
              <a:spLocks noChangeArrowheads="1"/>
            </p:cNvSpPr>
            <p:nvPr/>
          </p:nvSpPr>
          <p:spPr bwMode="auto">
            <a:xfrm>
              <a:off x="1488" y="36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K</a:t>
              </a:r>
            </a:p>
          </p:txBody>
        </p:sp>
        <p:sp>
          <p:nvSpPr>
            <p:cNvPr id="47122" name="Oval 17">
              <a:extLst>
                <a:ext uri="{FF2B5EF4-FFF2-40B4-BE49-F238E27FC236}">
                  <a16:creationId xmlns:a16="http://schemas.microsoft.com/office/drawing/2014/main" id="{A2D1C8D1-A21D-4495-A39F-B4BBFC0A92B2}"/>
                </a:ext>
              </a:extLst>
            </p:cNvPr>
            <p:cNvSpPr>
              <a:spLocks noChangeArrowheads="1"/>
            </p:cNvSpPr>
            <p:nvPr/>
          </p:nvSpPr>
          <p:spPr bwMode="auto">
            <a:xfrm>
              <a:off x="1296"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L</a:t>
              </a:r>
            </a:p>
          </p:txBody>
        </p:sp>
        <p:sp>
          <p:nvSpPr>
            <p:cNvPr id="47123" name="Oval 18">
              <a:extLst>
                <a:ext uri="{FF2B5EF4-FFF2-40B4-BE49-F238E27FC236}">
                  <a16:creationId xmlns:a16="http://schemas.microsoft.com/office/drawing/2014/main" id="{F4E2695B-9CAE-407A-92B4-21DEB156D643}"/>
                </a:ext>
              </a:extLst>
            </p:cNvPr>
            <p:cNvSpPr>
              <a:spLocks noChangeArrowheads="1"/>
            </p:cNvSpPr>
            <p:nvPr/>
          </p:nvSpPr>
          <p:spPr bwMode="auto">
            <a:xfrm>
              <a:off x="1680"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M</a:t>
              </a:r>
            </a:p>
          </p:txBody>
        </p:sp>
        <p:sp>
          <p:nvSpPr>
            <p:cNvPr id="47124" name="Line 19">
              <a:extLst>
                <a:ext uri="{FF2B5EF4-FFF2-40B4-BE49-F238E27FC236}">
                  <a16:creationId xmlns:a16="http://schemas.microsoft.com/office/drawing/2014/main" id="{24B35B36-AD3C-411D-B833-4670032095A1}"/>
                </a:ext>
              </a:extLst>
            </p:cNvPr>
            <p:cNvSpPr>
              <a:spLocks noChangeShapeType="1"/>
            </p:cNvSpPr>
            <p:nvPr/>
          </p:nvSpPr>
          <p:spPr bwMode="auto">
            <a:xfrm flipH="1">
              <a:off x="720"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25" name="Line 20">
              <a:extLst>
                <a:ext uri="{FF2B5EF4-FFF2-40B4-BE49-F238E27FC236}">
                  <a16:creationId xmlns:a16="http://schemas.microsoft.com/office/drawing/2014/main" id="{9198E293-795D-4AB3-9BF6-4131C0705C72}"/>
                </a:ext>
              </a:extLst>
            </p:cNvPr>
            <p:cNvSpPr>
              <a:spLocks noChangeShapeType="1"/>
            </p:cNvSpPr>
            <p:nvPr/>
          </p:nvSpPr>
          <p:spPr bwMode="auto">
            <a:xfrm>
              <a:off x="912"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7126" name="Line 21">
              <a:extLst>
                <a:ext uri="{FF2B5EF4-FFF2-40B4-BE49-F238E27FC236}">
                  <a16:creationId xmlns:a16="http://schemas.microsoft.com/office/drawing/2014/main" id="{378542B5-9872-4203-A5EF-3A6C8E43B534}"/>
                </a:ext>
              </a:extLst>
            </p:cNvPr>
            <p:cNvSpPr>
              <a:spLocks noChangeShapeType="1"/>
            </p:cNvSpPr>
            <p:nvPr/>
          </p:nvSpPr>
          <p:spPr bwMode="auto">
            <a:xfrm flipH="1">
              <a:off x="528" y="316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27" name="Line 22">
              <a:extLst>
                <a:ext uri="{FF2B5EF4-FFF2-40B4-BE49-F238E27FC236}">
                  <a16:creationId xmlns:a16="http://schemas.microsoft.com/office/drawing/2014/main" id="{914779CA-64D6-499F-9B8A-FA32BB553720}"/>
                </a:ext>
              </a:extLst>
            </p:cNvPr>
            <p:cNvSpPr>
              <a:spLocks noChangeShapeType="1"/>
            </p:cNvSpPr>
            <p:nvPr/>
          </p:nvSpPr>
          <p:spPr bwMode="auto">
            <a:xfrm>
              <a:off x="720" y="316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28" name="Line 23">
              <a:extLst>
                <a:ext uri="{FF2B5EF4-FFF2-40B4-BE49-F238E27FC236}">
                  <a16:creationId xmlns:a16="http://schemas.microsoft.com/office/drawing/2014/main" id="{DB37605D-B201-4494-8BF8-47C0E4D2F92C}"/>
                </a:ext>
              </a:extLst>
            </p:cNvPr>
            <p:cNvSpPr>
              <a:spLocks noChangeShapeType="1"/>
            </p:cNvSpPr>
            <p:nvPr/>
          </p:nvSpPr>
          <p:spPr bwMode="auto">
            <a:xfrm flipH="1">
              <a:off x="1008" y="3168"/>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29" name="Line 24">
              <a:extLst>
                <a:ext uri="{FF2B5EF4-FFF2-40B4-BE49-F238E27FC236}">
                  <a16:creationId xmlns:a16="http://schemas.microsoft.com/office/drawing/2014/main" id="{E2BCB9C2-DEC8-4074-B600-97F90AE4E6F9}"/>
                </a:ext>
              </a:extLst>
            </p:cNvPr>
            <p:cNvSpPr>
              <a:spLocks noChangeShapeType="1"/>
            </p:cNvSpPr>
            <p:nvPr/>
          </p:nvSpPr>
          <p:spPr bwMode="auto">
            <a:xfrm>
              <a:off x="1104" y="316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0" name="Line 25">
              <a:extLst>
                <a:ext uri="{FF2B5EF4-FFF2-40B4-BE49-F238E27FC236}">
                  <a16:creationId xmlns:a16="http://schemas.microsoft.com/office/drawing/2014/main" id="{FF5B88FC-0CC3-4A71-97F1-9835E4DFD271}"/>
                </a:ext>
              </a:extLst>
            </p:cNvPr>
            <p:cNvSpPr>
              <a:spLocks noChangeShapeType="1"/>
            </p:cNvSpPr>
            <p:nvPr/>
          </p:nvSpPr>
          <p:spPr bwMode="auto">
            <a:xfrm flipH="1">
              <a:off x="384"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1" name="Line 26">
              <a:extLst>
                <a:ext uri="{FF2B5EF4-FFF2-40B4-BE49-F238E27FC236}">
                  <a16:creationId xmlns:a16="http://schemas.microsoft.com/office/drawing/2014/main" id="{FD1CBD82-CE77-4F7A-ADD5-26ED3F5FA815}"/>
                </a:ext>
              </a:extLst>
            </p:cNvPr>
            <p:cNvSpPr>
              <a:spLocks noChangeShapeType="1"/>
            </p:cNvSpPr>
            <p:nvPr/>
          </p:nvSpPr>
          <p:spPr bwMode="auto">
            <a:xfrm>
              <a:off x="528" y="350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2" name="Line 27">
              <a:extLst>
                <a:ext uri="{FF2B5EF4-FFF2-40B4-BE49-F238E27FC236}">
                  <a16:creationId xmlns:a16="http://schemas.microsoft.com/office/drawing/2014/main" id="{E2E8BC46-536D-4140-BC6F-38C1ACE26677}"/>
                </a:ext>
              </a:extLst>
            </p:cNvPr>
            <p:cNvSpPr>
              <a:spLocks noChangeShapeType="1"/>
            </p:cNvSpPr>
            <p:nvPr/>
          </p:nvSpPr>
          <p:spPr bwMode="auto">
            <a:xfrm>
              <a:off x="1344" y="350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3" name="Line 28">
              <a:extLst>
                <a:ext uri="{FF2B5EF4-FFF2-40B4-BE49-F238E27FC236}">
                  <a16:creationId xmlns:a16="http://schemas.microsoft.com/office/drawing/2014/main" id="{51ECD450-501D-4BD9-B372-ACE505D25D08}"/>
                </a:ext>
              </a:extLst>
            </p:cNvPr>
            <p:cNvSpPr>
              <a:spLocks noChangeShapeType="1"/>
            </p:cNvSpPr>
            <p:nvPr/>
          </p:nvSpPr>
          <p:spPr bwMode="auto">
            <a:xfrm flipH="1">
              <a:off x="1392"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4" name="Line 29">
              <a:extLst>
                <a:ext uri="{FF2B5EF4-FFF2-40B4-BE49-F238E27FC236}">
                  <a16:creationId xmlns:a16="http://schemas.microsoft.com/office/drawing/2014/main" id="{346A70D9-53A7-43BB-9161-E00266358A62}"/>
                </a:ext>
              </a:extLst>
            </p:cNvPr>
            <p:cNvSpPr>
              <a:spLocks noChangeShapeType="1"/>
            </p:cNvSpPr>
            <p:nvPr/>
          </p:nvSpPr>
          <p:spPr bwMode="auto">
            <a:xfrm>
              <a:off x="1584"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7135" name="Line 30">
              <a:extLst>
                <a:ext uri="{FF2B5EF4-FFF2-40B4-BE49-F238E27FC236}">
                  <a16:creationId xmlns:a16="http://schemas.microsoft.com/office/drawing/2014/main" id="{C0FA4137-3F15-43FD-8D3A-58CAD17418D9}"/>
                </a:ext>
              </a:extLst>
            </p:cNvPr>
            <p:cNvSpPr>
              <a:spLocks noChangeShapeType="1"/>
            </p:cNvSpPr>
            <p:nvPr/>
          </p:nvSpPr>
          <p:spPr bwMode="auto">
            <a:xfrm>
              <a:off x="1056"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47110" name="Text Box 31">
            <a:extLst>
              <a:ext uri="{FF2B5EF4-FFF2-40B4-BE49-F238E27FC236}">
                <a16:creationId xmlns:a16="http://schemas.microsoft.com/office/drawing/2014/main" id="{B0FB243F-791F-4B4E-A86C-7A360BBF5BF5}"/>
              </a:ext>
            </a:extLst>
          </p:cNvPr>
          <p:cNvSpPr txBox="1">
            <a:spLocks noChangeArrowheads="1"/>
          </p:cNvSpPr>
          <p:nvPr/>
        </p:nvSpPr>
        <p:spPr bwMode="auto">
          <a:xfrm>
            <a:off x="1080294" y="4650135"/>
            <a:ext cx="2643970" cy="106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a:t>结点总数：</a:t>
            </a:r>
            <a:r>
              <a:rPr lang="en-US" altLang="zh-CN" b="1"/>
              <a:t>13</a:t>
            </a:r>
          </a:p>
          <a:p>
            <a:pPr eaLnBrk="1" hangingPunct="1">
              <a:lnSpc>
                <a:spcPct val="140000"/>
              </a:lnSpc>
            </a:pPr>
            <a:r>
              <a:rPr lang="zh-CN" altLang="en-US" b="1"/>
              <a:t>空链域的个数：</a:t>
            </a:r>
            <a:r>
              <a:rPr lang="en-US" altLang="zh-CN" b="1"/>
              <a:t>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additive="base">
                                        <p:cTn id="7" dur="500" fill="hold"/>
                                        <p:tgtEl>
                                          <p:spTgt spid="52228"/>
                                        </p:tgtEl>
                                        <p:attrNameLst>
                                          <p:attrName>ppt_x</p:attrName>
                                        </p:attrNameLst>
                                      </p:cBhvr>
                                      <p:tavLst>
                                        <p:tav tm="0">
                                          <p:val>
                                            <p:strVal val="0-#ppt_w/2"/>
                                          </p:val>
                                        </p:tav>
                                        <p:tav tm="100000">
                                          <p:val>
                                            <p:strVal val="#ppt_x"/>
                                          </p:val>
                                        </p:tav>
                                      </p:tavLst>
                                    </p:anim>
                                    <p:anim calcmode="lin" valueType="num">
                                      <p:cBhvr additive="base">
                                        <p:cTn id="8" dur="500" fill="hold"/>
                                        <p:tgtEl>
                                          <p:spTgt spid="52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3">
            <a:extLst>
              <a:ext uri="{FF2B5EF4-FFF2-40B4-BE49-F238E27FC236}">
                <a16:creationId xmlns:a16="http://schemas.microsoft.com/office/drawing/2014/main" id="{783DCFA9-EAF2-454F-9132-390720126726}"/>
              </a:ext>
            </a:extLst>
          </p:cNvPr>
          <p:cNvSpPr txBox="1">
            <a:spLocks noChangeArrowheads="1"/>
          </p:cNvSpPr>
          <p:nvPr/>
        </p:nvSpPr>
        <p:spPr bwMode="auto">
          <a:xfrm>
            <a:off x="198253" y="506841"/>
            <a:ext cx="7020743" cy="267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3-4】</a:t>
            </a:r>
            <a:r>
              <a:rPr lang="zh-CN" altLang="en-US" b="1" dirty="0"/>
              <a:t>二叉树建立方法之一</a:t>
            </a:r>
          </a:p>
          <a:p>
            <a:pPr eaLnBrk="1" hangingPunct="1">
              <a:lnSpc>
                <a:spcPct val="140000"/>
              </a:lnSpc>
            </a:pPr>
            <a:r>
              <a:rPr lang="zh-CN" altLang="en-US" b="1" dirty="0"/>
              <a:t>         按先序序列建立二叉树的左右链结构。</a:t>
            </a:r>
            <a:endParaRPr lang="en-US" altLang="zh-CN" b="1" dirty="0"/>
          </a:p>
          <a:p>
            <a:pPr eaLnBrk="1" hangingPunct="1">
              <a:lnSpc>
                <a:spcPct val="140000"/>
              </a:lnSpc>
            </a:pPr>
            <a:r>
              <a:rPr lang="zh-CN" altLang="en-US" b="1" dirty="0"/>
              <a:t>         如下图所示二叉树</a:t>
            </a:r>
            <a:r>
              <a:rPr lang="en-US" altLang="zh-CN" b="1" dirty="0"/>
              <a:t>,   </a:t>
            </a:r>
            <a:r>
              <a:rPr lang="zh-CN" altLang="en-US" b="1" dirty="0"/>
              <a:t>输入</a:t>
            </a:r>
            <a:r>
              <a:rPr lang="en-US" altLang="zh-CN" b="1" dirty="0"/>
              <a:t>:</a:t>
            </a:r>
          </a:p>
          <a:p>
            <a:pPr eaLnBrk="1" hangingPunct="1">
              <a:lnSpc>
                <a:spcPct val="140000"/>
              </a:lnSpc>
            </a:pPr>
            <a:r>
              <a:rPr lang="en-US" altLang="zh-CN" b="1" dirty="0"/>
              <a:t>         ABDH##I##E##CF#J</a:t>
            </a:r>
            <a:r>
              <a:rPr lang="en-US" altLang="zh-CN" b="1" i="1" dirty="0"/>
              <a:t>##</a:t>
            </a:r>
            <a:r>
              <a:rPr lang="en-US" altLang="zh-CN" b="1" dirty="0"/>
              <a:t>G</a:t>
            </a:r>
            <a:r>
              <a:rPr lang="en-US" altLang="zh-CN" b="1" i="1" dirty="0"/>
              <a:t>##</a:t>
            </a:r>
          </a:p>
          <a:p>
            <a:pPr eaLnBrk="1" hangingPunct="1">
              <a:lnSpc>
                <a:spcPct val="140000"/>
              </a:lnSpc>
            </a:pPr>
            <a:r>
              <a:rPr lang="zh-CN" altLang="en-US" b="1" dirty="0"/>
              <a:t>         其中</a:t>
            </a:r>
            <a:r>
              <a:rPr lang="en-US" altLang="zh-CN" b="1" dirty="0"/>
              <a:t>:#</a:t>
            </a:r>
            <a:r>
              <a:rPr lang="zh-CN" altLang="en-US" b="1" dirty="0"/>
              <a:t>表示空</a:t>
            </a:r>
          </a:p>
        </p:txBody>
      </p:sp>
      <p:grpSp>
        <p:nvGrpSpPr>
          <p:cNvPr id="49155" name="Group 4">
            <a:extLst>
              <a:ext uri="{FF2B5EF4-FFF2-40B4-BE49-F238E27FC236}">
                <a16:creationId xmlns:a16="http://schemas.microsoft.com/office/drawing/2014/main" id="{DB934E8B-C5D7-42AD-8F25-F8CE4FF85127}"/>
              </a:ext>
            </a:extLst>
          </p:cNvPr>
          <p:cNvGrpSpPr>
            <a:grpSpLocks/>
          </p:cNvGrpSpPr>
          <p:nvPr/>
        </p:nvGrpSpPr>
        <p:grpSpPr bwMode="auto">
          <a:xfrm>
            <a:off x="900113" y="3654127"/>
            <a:ext cx="2879725" cy="2324100"/>
            <a:chOff x="3888" y="1968"/>
            <a:chExt cx="1096" cy="1056"/>
          </a:xfrm>
        </p:grpSpPr>
        <p:sp>
          <p:nvSpPr>
            <p:cNvPr id="49157" name="Oval 5">
              <a:extLst>
                <a:ext uri="{FF2B5EF4-FFF2-40B4-BE49-F238E27FC236}">
                  <a16:creationId xmlns:a16="http://schemas.microsoft.com/office/drawing/2014/main" id="{A07B34D2-1AB3-4F42-BD65-98DE9712EFD9}"/>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49158" name="Oval 6">
              <a:extLst>
                <a:ext uri="{FF2B5EF4-FFF2-40B4-BE49-F238E27FC236}">
                  <a16:creationId xmlns:a16="http://schemas.microsoft.com/office/drawing/2014/main" id="{9D7CE7A6-BA13-496F-AA89-EE9DCC5B55B6}"/>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49159" name="Oval 7">
              <a:extLst>
                <a:ext uri="{FF2B5EF4-FFF2-40B4-BE49-F238E27FC236}">
                  <a16:creationId xmlns:a16="http://schemas.microsoft.com/office/drawing/2014/main" id="{D97C756F-E46C-4443-AD86-F94FEC056A18}"/>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49160" name="Oval 8">
              <a:extLst>
                <a:ext uri="{FF2B5EF4-FFF2-40B4-BE49-F238E27FC236}">
                  <a16:creationId xmlns:a16="http://schemas.microsoft.com/office/drawing/2014/main" id="{979F2697-213B-4449-AF05-3EACCFC604BD}"/>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49161" name="Oval 9">
              <a:extLst>
                <a:ext uri="{FF2B5EF4-FFF2-40B4-BE49-F238E27FC236}">
                  <a16:creationId xmlns:a16="http://schemas.microsoft.com/office/drawing/2014/main" id="{826FA922-9408-4CAA-9FB1-20E40B6479D1}"/>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49162" name="Oval 10">
              <a:extLst>
                <a:ext uri="{FF2B5EF4-FFF2-40B4-BE49-F238E27FC236}">
                  <a16:creationId xmlns:a16="http://schemas.microsoft.com/office/drawing/2014/main" id="{A6B24849-5397-4E20-AAE4-A7F66AA3E954}"/>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49163" name="Oval 11">
              <a:extLst>
                <a:ext uri="{FF2B5EF4-FFF2-40B4-BE49-F238E27FC236}">
                  <a16:creationId xmlns:a16="http://schemas.microsoft.com/office/drawing/2014/main" id="{C610676E-C817-4443-A22E-42CE88066007}"/>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49164" name="Oval 12">
              <a:extLst>
                <a:ext uri="{FF2B5EF4-FFF2-40B4-BE49-F238E27FC236}">
                  <a16:creationId xmlns:a16="http://schemas.microsoft.com/office/drawing/2014/main" id="{549C4487-00AA-401F-9DF9-461435C27CF3}"/>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49165" name="Oval 13">
              <a:extLst>
                <a:ext uri="{FF2B5EF4-FFF2-40B4-BE49-F238E27FC236}">
                  <a16:creationId xmlns:a16="http://schemas.microsoft.com/office/drawing/2014/main" id="{86846814-5BF2-4F23-8240-7BEE7B2D434D}"/>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49166" name="Oval 14">
              <a:extLst>
                <a:ext uri="{FF2B5EF4-FFF2-40B4-BE49-F238E27FC236}">
                  <a16:creationId xmlns:a16="http://schemas.microsoft.com/office/drawing/2014/main" id="{96F4F772-BA66-42AD-9874-B0C745C508FE}"/>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49167" name="Line 15">
              <a:extLst>
                <a:ext uri="{FF2B5EF4-FFF2-40B4-BE49-F238E27FC236}">
                  <a16:creationId xmlns:a16="http://schemas.microsoft.com/office/drawing/2014/main" id="{974A49E9-9338-4FEB-922E-917897A308D6}"/>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68" name="Line 16">
              <a:extLst>
                <a:ext uri="{FF2B5EF4-FFF2-40B4-BE49-F238E27FC236}">
                  <a16:creationId xmlns:a16="http://schemas.microsoft.com/office/drawing/2014/main" id="{A6978E85-7DE0-49C5-A694-9D36E25C3742}"/>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49169" name="Line 17">
              <a:extLst>
                <a:ext uri="{FF2B5EF4-FFF2-40B4-BE49-F238E27FC236}">
                  <a16:creationId xmlns:a16="http://schemas.microsoft.com/office/drawing/2014/main" id="{09C0E277-9404-4D53-8568-B631AF28C4C9}"/>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0" name="Line 18">
              <a:extLst>
                <a:ext uri="{FF2B5EF4-FFF2-40B4-BE49-F238E27FC236}">
                  <a16:creationId xmlns:a16="http://schemas.microsoft.com/office/drawing/2014/main" id="{478DE206-8D52-4292-B116-7CC11F7A3123}"/>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1" name="Line 19">
              <a:extLst>
                <a:ext uri="{FF2B5EF4-FFF2-40B4-BE49-F238E27FC236}">
                  <a16:creationId xmlns:a16="http://schemas.microsoft.com/office/drawing/2014/main" id="{433951A8-A124-4432-BC6D-7A1762A29BEA}"/>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2" name="Line 20">
              <a:extLst>
                <a:ext uri="{FF2B5EF4-FFF2-40B4-BE49-F238E27FC236}">
                  <a16:creationId xmlns:a16="http://schemas.microsoft.com/office/drawing/2014/main" id="{166666E3-BD9A-45DC-9EB3-A4D964E9ED10}"/>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3" name="Line 21">
              <a:extLst>
                <a:ext uri="{FF2B5EF4-FFF2-40B4-BE49-F238E27FC236}">
                  <a16:creationId xmlns:a16="http://schemas.microsoft.com/office/drawing/2014/main" id="{D50E7DDB-1478-441B-B99F-9D9D58C21381}"/>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4" name="Line 22">
              <a:extLst>
                <a:ext uri="{FF2B5EF4-FFF2-40B4-BE49-F238E27FC236}">
                  <a16:creationId xmlns:a16="http://schemas.microsoft.com/office/drawing/2014/main" id="{B6114E9E-BE06-4710-9905-B9782E4F06D7}"/>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49175" name="Line 23">
              <a:extLst>
                <a:ext uri="{FF2B5EF4-FFF2-40B4-BE49-F238E27FC236}">
                  <a16:creationId xmlns:a16="http://schemas.microsoft.com/office/drawing/2014/main" id="{C91BBD57-5181-478B-ABFF-B056AF75F275}"/>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49156" name="Rectangle 25">
            <a:extLst>
              <a:ext uri="{FF2B5EF4-FFF2-40B4-BE49-F238E27FC236}">
                <a16:creationId xmlns:a16="http://schemas.microsoft.com/office/drawing/2014/main" id="{F4D03B7E-CD6A-4106-BFA6-806A5C5B39CF}"/>
              </a:ext>
            </a:extLst>
          </p:cNvPr>
          <p:cNvSpPr>
            <a:spLocks noChangeArrowheads="1"/>
          </p:cNvSpPr>
          <p:nvPr/>
        </p:nvSpPr>
        <p:spPr bwMode="auto">
          <a:xfrm>
            <a:off x="5314290" y="1553582"/>
            <a:ext cx="3688990" cy="5018939"/>
          </a:xfrm>
          <a:prstGeom prst="rect">
            <a:avLst/>
          </a:prstGeom>
          <a:solidFill>
            <a:schemeClr val="accent1">
              <a:lumMod val="20000"/>
              <a:lumOff val="80000"/>
            </a:schemeClr>
          </a:solidFill>
          <a:ln>
            <a:noFill/>
          </a:ln>
          <a:effectLs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BTREE *CreateTree1() </a:t>
            </a:r>
          </a:p>
          <a:p>
            <a:r>
              <a:rPr lang="en-US" altLang="zh-CN" sz="2000" b="1" dirty="0"/>
              <a:t>{   BTREE *</a:t>
            </a:r>
            <a:r>
              <a:rPr lang="en-US" altLang="zh-CN" sz="2000" b="1" dirty="0" err="1"/>
              <a:t>bt</a:t>
            </a:r>
            <a:r>
              <a:rPr lang="en-US" altLang="zh-CN" sz="2000" b="1" dirty="0"/>
              <a:t>;       </a:t>
            </a:r>
          </a:p>
          <a:p>
            <a:r>
              <a:rPr lang="en-US" altLang="zh-CN" sz="2000" b="1" dirty="0"/>
              <a:t>     char </a:t>
            </a:r>
            <a:r>
              <a:rPr lang="en-US" altLang="zh-CN" sz="2000" b="1" dirty="0" err="1"/>
              <a:t>ch</a:t>
            </a:r>
            <a:r>
              <a:rPr lang="en-US" altLang="zh-CN" sz="2000" b="1" dirty="0"/>
              <a:t>;</a:t>
            </a:r>
          </a:p>
          <a:p>
            <a:r>
              <a:rPr lang="en-US" altLang="zh-CN" sz="2000" b="1" dirty="0"/>
              <a:t>     </a:t>
            </a:r>
            <a:r>
              <a:rPr lang="en-US" altLang="zh-CN" sz="2000" b="1" dirty="0" err="1">
                <a:solidFill>
                  <a:srgbClr val="FF0000"/>
                </a:solidFill>
              </a:rPr>
              <a:t>fflush</a:t>
            </a:r>
            <a:r>
              <a:rPr lang="en-US" altLang="zh-CN" sz="2000" b="1" dirty="0">
                <a:solidFill>
                  <a:srgbClr val="FF0000"/>
                </a:solidFill>
              </a:rPr>
              <a:t>(stdin);  </a:t>
            </a:r>
          </a:p>
          <a:p>
            <a:r>
              <a:rPr lang="en-US" altLang="zh-CN" sz="2000" b="1" dirty="0">
                <a:solidFill>
                  <a:srgbClr val="FF0000"/>
                </a:solidFill>
              </a:rPr>
              <a:t>     </a:t>
            </a:r>
            <a:r>
              <a:rPr lang="en-US" altLang="zh-CN" sz="2000" b="1" dirty="0" err="1"/>
              <a:t>scanf</a:t>
            </a:r>
            <a:r>
              <a:rPr lang="en-US" altLang="zh-CN" sz="2000" b="1" dirty="0"/>
              <a:t>("%c",&amp;</a:t>
            </a:r>
            <a:r>
              <a:rPr lang="en-US" altLang="zh-CN" sz="2000" b="1" dirty="0" err="1"/>
              <a:t>ch</a:t>
            </a:r>
            <a:r>
              <a:rPr lang="en-US" altLang="zh-CN" sz="2000" b="1" dirty="0"/>
              <a:t>);</a:t>
            </a:r>
          </a:p>
          <a:p>
            <a:r>
              <a:rPr lang="en-US" altLang="zh-CN" sz="2000" b="1" dirty="0"/>
              <a:t>     if(</a:t>
            </a:r>
            <a:r>
              <a:rPr lang="en-US" altLang="zh-CN" sz="2000" b="1" dirty="0" err="1"/>
              <a:t>ch</a:t>
            </a:r>
            <a:r>
              <a:rPr lang="en-US" altLang="zh-CN" sz="2000" b="1" dirty="0"/>
              <a:t>=='#')</a:t>
            </a:r>
          </a:p>
          <a:p>
            <a:r>
              <a:rPr lang="en-US" altLang="zh-CN" sz="2000" b="1" dirty="0"/>
              <a:t>	  </a:t>
            </a:r>
            <a:r>
              <a:rPr lang="en-US" altLang="zh-CN" sz="2000" b="1" dirty="0" err="1"/>
              <a:t>bt</a:t>
            </a:r>
            <a:r>
              <a:rPr lang="en-US" altLang="zh-CN" sz="2000" b="1" dirty="0"/>
              <a:t>=Null;</a:t>
            </a:r>
          </a:p>
          <a:p>
            <a:r>
              <a:rPr lang="en-US" altLang="zh-CN" sz="2000" b="1" dirty="0"/>
              <a:t>     else</a:t>
            </a:r>
          </a:p>
          <a:p>
            <a:r>
              <a:rPr lang="en-US" altLang="zh-CN" sz="2000" b="1" dirty="0"/>
              <a:t>     { </a:t>
            </a:r>
            <a:r>
              <a:rPr lang="en-US" altLang="zh-CN" sz="2000" b="1" dirty="0" err="1"/>
              <a:t>bt</a:t>
            </a:r>
            <a:r>
              <a:rPr lang="en-US" altLang="zh-CN" sz="2000" b="1" dirty="0"/>
              <a:t>=New BNODE;</a:t>
            </a:r>
          </a:p>
          <a:p>
            <a:r>
              <a:rPr lang="en-US" altLang="zh-CN" sz="2000" b="1" dirty="0"/>
              <a:t>        if(!</a:t>
            </a:r>
            <a:r>
              <a:rPr lang="en-US" altLang="zh-CN" sz="2000" b="1" dirty="0" err="1"/>
              <a:t>bt</a:t>
            </a:r>
            <a:r>
              <a:rPr lang="en-US" altLang="zh-CN" sz="2000" b="1" dirty="0"/>
              <a:t>) exit(0);</a:t>
            </a:r>
          </a:p>
          <a:p>
            <a:r>
              <a:rPr lang="en-US" altLang="zh-CN" sz="2000" b="1" dirty="0"/>
              <a:t>        </a:t>
            </a:r>
            <a:r>
              <a:rPr lang="en-US" altLang="zh-CN" sz="2000" b="1" dirty="0" err="1"/>
              <a:t>bt</a:t>
            </a:r>
            <a:r>
              <a:rPr lang="en-US" altLang="zh-CN" sz="2000" b="1" dirty="0"/>
              <a:t>-&gt;data=</a:t>
            </a:r>
            <a:r>
              <a:rPr lang="en-US" altLang="zh-CN" sz="2000" b="1" dirty="0" err="1"/>
              <a:t>ch</a:t>
            </a:r>
            <a:r>
              <a:rPr lang="en-US" altLang="zh-CN" sz="2000" b="1" dirty="0"/>
              <a:t>;</a:t>
            </a:r>
          </a:p>
          <a:p>
            <a:r>
              <a:rPr lang="en-US" altLang="zh-CN" sz="2000" b="1" dirty="0"/>
              <a:t>        </a:t>
            </a:r>
            <a:r>
              <a:rPr lang="en-US" altLang="zh-CN" sz="2000" b="1" dirty="0" err="1"/>
              <a:t>bt</a:t>
            </a:r>
            <a:r>
              <a:rPr lang="en-US" altLang="zh-CN" sz="2000" b="1" dirty="0"/>
              <a:t>-&gt;</a:t>
            </a:r>
            <a:r>
              <a:rPr lang="en-US" altLang="zh-CN" sz="2000" b="1" dirty="0" err="1"/>
              <a:t>lchild</a:t>
            </a:r>
            <a:r>
              <a:rPr lang="en-US" altLang="zh-CN" sz="2000" b="1" dirty="0"/>
              <a:t>= CreateTree1();</a:t>
            </a:r>
          </a:p>
          <a:p>
            <a:r>
              <a:rPr lang="en-US" altLang="zh-CN" sz="2000" b="1" dirty="0"/>
              <a:t>        </a:t>
            </a:r>
            <a:r>
              <a:rPr lang="en-US" altLang="zh-CN" sz="2000" b="1" dirty="0" err="1"/>
              <a:t>bt</a:t>
            </a:r>
            <a:r>
              <a:rPr lang="en-US" altLang="zh-CN" sz="2000" b="1" dirty="0"/>
              <a:t>-&gt;</a:t>
            </a:r>
            <a:r>
              <a:rPr lang="en-US" altLang="zh-CN" sz="2000" b="1" dirty="0" err="1"/>
              <a:t>rchild</a:t>
            </a:r>
            <a:r>
              <a:rPr lang="en-US" altLang="zh-CN" sz="2000" b="1" dirty="0"/>
              <a:t>= CreateTree1();      </a:t>
            </a:r>
          </a:p>
          <a:p>
            <a:r>
              <a:rPr lang="en-US" altLang="zh-CN" sz="2000" b="1" dirty="0"/>
              <a:t>      }</a:t>
            </a:r>
          </a:p>
          <a:p>
            <a:r>
              <a:rPr lang="en-US" altLang="zh-CN" sz="2000" b="1" dirty="0"/>
              <a:t>      return(</a:t>
            </a:r>
            <a:r>
              <a:rPr lang="en-US" altLang="zh-CN" sz="2000" b="1" dirty="0" err="1"/>
              <a:t>bt</a:t>
            </a:r>
            <a:r>
              <a:rPr lang="en-US" altLang="zh-CN" sz="2000" b="1" dirty="0"/>
              <a:t>);</a:t>
            </a:r>
          </a:p>
          <a:p>
            <a:r>
              <a:rPr lang="en-US" altLang="zh-CN" sz="2000" b="1" dirty="0"/>
              <a:t>}</a:t>
            </a:r>
            <a:endParaRPr lang="zh-CN" altLang="en-US" sz="20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0C6F25-198B-4960-903E-FF4811E5775C}"/>
              </a:ext>
            </a:extLst>
          </p:cNvPr>
          <p:cNvSpPr txBox="1"/>
          <p:nvPr/>
        </p:nvSpPr>
        <p:spPr>
          <a:xfrm>
            <a:off x="539552" y="683775"/>
            <a:ext cx="6066084" cy="461665"/>
          </a:xfrm>
          <a:prstGeom prst="rect">
            <a:avLst/>
          </a:prstGeom>
          <a:noFill/>
        </p:spPr>
        <p:txBody>
          <a:bodyPr wrap="none" rtlCol="0">
            <a:spAutoFit/>
          </a:bodyPr>
          <a:lstStyle/>
          <a:p>
            <a:r>
              <a:rPr lang="en-US" altLang="zh-CN" b="1" dirty="0">
                <a:solidFill>
                  <a:schemeClr val="accent2"/>
                </a:solidFill>
                <a:latin typeface="+mn-ea"/>
                <a:ea typeface="+mn-ea"/>
              </a:rPr>
              <a:t>【</a:t>
            </a:r>
            <a:r>
              <a:rPr lang="zh-CN" altLang="en-US" b="1" dirty="0">
                <a:solidFill>
                  <a:schemeClr val="accent2"/>
                </a:solidFill>
                <a:latin typeface="+mn-ea"/>
                <a:ea typeface="+mn-ea"/>
              </a:rPr>
              <a:t>例</a:t>
            </a:r>
            <a:r>
              <a:rPr lang="en-US" altLang="zh-CN" b="1" dirty="0">
                <a:solidFill>
                  <a:schemeClr val="accent2"/>
                </a:solidFill>
                <a:latin typeface="+mn-ea"/>
                <a:ea typeface="+mn-ea"/>
              </a:rPr>
              <a:t>3-5】</a:t>
            </a:r>
            <a:r>
              <a:rPr lang="zh-CN" altLang="en-US" b="1" dirty="0">
                <a:latin typeface="+mn-ea"/>
                <a:ea typeface="+mn-ea"/>
              </a:rPr>
              <a:t>二叉树的遍历（二叉链表结构）</a:t>
            </a:r>
          </a:p>
        </p:txBody>
      </p:sp>
      <p:sp>
        <p:nvSpPr>
          <p:cNvPr id="3" name="文本框 2">
            <a:extLst>
              <a:ext uri="{FF2B5EF4-FFF2-40B4-BE49-F238E27FC236}">
                <a16:creationId xmlns:a16="http://schemas.microsoft.com/office/drawing/2014/main" id="{17F2DD2B-603D-46C9-BE39-12877A550296}"/>
              </a:ext>
            </a:extLst>
          </p:cNvPr>
          <p:cNvSpPr txBox="1"/>
          <p:nvPr/>
        </p:nvSpPr>
        <p:spPr>
          <a:xfrm>
            <a:off x="807102" y="1449000"/>
            <a:ext cx="3620881" cy="2554545"/>
          </a:xfrm>
          <a:prstGeom prst="rect">
            <a:avLst/>
          </a:prstGeom>
          <a:noFill/>
          <a:ln>
            <a:solidFill>
              <a:schemeClr val="accent2"/>
            </a:solidFill>
          </a:ln>
        </p:spPr>
        <p:txBody>
          <a:bodyPr wrap="squar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Void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PreOrder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BTREE</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visit(T-&gt;data);</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PreOrder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PreOrder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rchild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FBEBBBBD-1A88-40D4-86C0-F97B5CDD30C0}"/>
              </a:ext>
            </a:extLst>
          </p:cNvPr>
          <p:cNvSpPr txBox="1"/>
          <p:nvPr/>
        </p:nvSpPr>
        <p:spPr>
          <a:xfrm>
            <a:off x="4709123" y="1449000"/>
            <a:ext cx="3494898" cy="2554545"/>
          </a:xfrm>
          <a:prstGeom prst="rect">
            <a:avLst/>
          </a:prstGeom>
          <a:noFill/>
          <a:ln>
            <a:solidFill>
              <a:schemeClr val="accent2"/>
            </a:solidFill>
          </a:ln>
        </p:spPr>
        <p:txBody>
          <a:bodyPr wrap="squar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Void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InOrder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BTREE</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InOrder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visit(T-&gt;data);</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InOrder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rchild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91F9EB0B-2866-4559-B15F-51F7ABABDBE0}"/>
              </a:ext>
            </a:extLst>
          </p:cNvPr>
          <p:cNvSpPr txBox="1"/>
          <p:nvPr/>
        </p:nvSpPr>
        <p:spPr>
          <a:xfrm>
            <a:off x="807103" y="4149000"/>
            <a:ext cx="7396918" cy="2246769"/>
          </a:xfrm>
          <a:prstGeom prst="rect">
            <a:avLst/>
          </a:prstGeom>
          <a:noFill/>
          <a:ln>
            <a:solidFill>
              <a:schemeClr val="accent2"/>
            </a:solidFill>
          </a:ln>
        </p:spPr>
        <p:txBody>
          <a:bodyPr wrap="squar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Void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PostOrder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BTREE</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PostOrder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PostOrder</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(T-&gt;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rchild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visit(T-&gt;data);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2552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3919" y="772107"/>
            <a:ext cx="6533205" cy="1569660"/>
          </a:xfrm>
          <a:prstGeom prst="rect">
            <a:avLst/>
          </a:prstGeom>
          <a:noFill/>
        </p:spPr>
        <p:txBody>
          <a:bodyPr wrap="square" rtlCol="0">
            <a:spAutoFit/>
          </a:bodyPr>
          <a:lstStyle/>
          <a:p>
            <a:r>
              <a:rPr lang="en-US" altLang="zh-CN" b="1" dirty="0">
                <a:solidFill>
                  <a:schemeClr val="accent2"/>
                </a:solidFill>
                <a:latin typeface="+mn-lt"/>
                <a:ea typeface="+mn-ea"/>
              </a:rPr>
              <a:t>【</a:t>
            </a:r>
            <a:r>
              <a:rPr lang="zh-CN" altLang="en-US" b="1" dirty="0">
                <a:solidFill>
                  <a:schemeClr val="accent2"/>
                </a:solidFill>
                <a:latin typeface="+mn-lt"/>
                <a:ea typeface="+mn-ea"/>
              </a:rPr>
              <a:t>例</a:t>
            </a:r>
            <a:r>
              <a:rPr lang="en-US" altLang="zh-CN" b="1" dirty="0">
                <a:solidFill>
                  <a:schemeClr val="accent2"/>
                </a:solidFill>
                <a:latin typeface="+mn-lt"/>
                <a:ea typeface="+mn-ea"/>
              </a:rPr>
              <a:t>3-6】</a:t>
            </a:r>
            <a:r>
              <a:rPr lang="zh-CN" altLang="en-US" b="1" dirty="0">
                <a:latin typeface="+mn-lt"/>
                <a:ea typeface="+mn-ea"/>
              </a:rPr>
              <a:t>按层序遍历二叉树（二叉链表结构）</a:t>
            </a:r>
            <a:endParaRPr lang="en-US" altLang="zh-CN" b="1" dirty="0">
              <a:latin typeface="+mn-lt"/>
              <a:ea typeface="+mn-ea"/>
            </a:endParaRPr>
          </a:p>
          <a:p>
            <a:r>
              <a:rPr lang="en-US" altLang="zh-CN" sz="2000" b="1" dirty="0">
                <a:latin typeface="+mn-lt"/>
                <a:ea typeface="+mn-ea"/>
              </a:rPr>
              <a:t>          </a:t>
            </a:r>
            <a:r>
              <a:rPr lang="zh-CN" altLang="en-US" b="1" dirty="0">
                <a:latin typeface="+mn-lt"/>
                <a:ea typeface="+mn-ea"/>
              </a:rPr>
              <a:t>从二叉树的第一层开始，直到最后一层，每层从左到右访问每一个结点，是的每个结点只能被访问一次。</a:t>
            </a:r>
            <a:endParaRPr lang="zh-CN" altLang="en-US" sz="2000" b="1" dirty="0">
              <a:latin typeface="+mn-lt"/>
              <a:ea typeface="+mn-ea"/>
            </a:endParaRPr>
          </a:p>
        </p:txBody>
      </p:sp>
      <p:grpSp>
        <p:nvGrpSpPr>
          <p:cNvPr id="3" name="Group 86">
            <a:extLst>
              <a:ext uri="{FF2B5EF4-FFF2-40B4-BE49-F238E27FC236}">
                <a16:creationId xmlns:a16="http://schemas.microsoft.com/office/drawing/2014/main" id="{29BE1EF7-7690-4895-9BF9-FA146EC6B961}"/>
              </a:ext>
            </a:extLst>
          </p:cNvPr>
          <p:cNvGrpSpPr>
            <a:grpSpLocks/>
          </p:cNvGrpSpPr>
          <p:nvPr/>
        </p:nvGrpSpPr>
        <p:grpSpPr bwMode="auto">
          <a:xfrm>
            <a:off x="6856738" y="1043523"/>
            <a:ext cx="1739900" cy="1676400"/>
            <a:chOff x="3888" y="1968"/>
            <a:chExt cx="1096" cy="1056"/>
          </a:xfrm>
        </p:grpSpPr>
        <p:sp>
          <p:nvSpPr>
            <p:cNvPr id="4" name="Oval 61">
              <a:extLst>
                <a:ext uri="{FF2B5EF4-FFF2-40B4-BE49-F238E27FC236}">
                  <a16:creationId xmlns:a16="http://schemas.microsoft.com/office/drawing/2014/main" id="{4C019266-D480-4144-A30C-DCE3BB462DEC}"/>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A</a:t>
              </a:r>
            </a:p>
          </p:txBody>
        </p:sp>
        <p:sp>
          <p:nvSpPr>
            <p:cNvPr id="5" name="Oval 62">
              <a:extLst>
                <a:ext uri="{FF2B5EF4-FFF2-40B4-BE49-F238E27FC236}">
                  <a16:creationId xmlns:a16="http://schemas.microsoft.com/office/drawing/2014/main" id="{C64387E0-E6E2-4CEA-8796-33DBA2689210}"/>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600" b="1">
                  <a:latin typeface="+mn-lt"/>
                  <a:ea typeface="+mn-ea"/>
                  <a:cs typeface="Times New Roman" panose="02020603050405020304" pitchFamily="18" charset="0"/>
                </a:rPr>
                <a:t>B</a:t>
              </a:r>
            </a:p>
          </p:txBody>
        </p:sp>
        <p:sp>
          <p:nvSpPr>
            <p:cNvPr id="6" name="Oval 63">
              <a:extLst>
                <a:ext uri="{FF2B5EF4-FFF2-40B4-BE49-F238E27FC236}">
                  <a16:creationId xmlns:a16="http://schemas.microsoft.com/office/drawing/2014/main" id="{5879D03E-27C2-41E7-94D0-22C1B8047084}"/>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dirty="0">
                  <a:latin typeface="+mn-lt"/>
                  <a:ea typeface="+mn-ea"/>
                  <a:cs typeface="Times New Roman" panose="02020603050405020304" pitchFamily="18" charset="0"/>
                </a:rPr>
                <a:t>C</a:t>
              </a:r>
            </a:p>
          </p:txBody>
        </p:sp>
        <p:sp>
          <p:nvSpPr>
            <p:cNvPr id="7" name="Oval 64">
              <a:extLst>
                <a:ext uri="{FF2B5EF4-FFF2-40B4-BE49-F238E27FC236}">
                  <a16:creationId xmlns:a16="http://schemas.microsoft.com/office/drawing/2014/main" id="{5092C7D4-3DAD-4603-A43C-D29AEF336EB0}"/>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600" b="1">
                  <a:latin typeface="+mn-lt"/>
                  <a:ea typeface="+mn-ea"/>
                  <a:cs typeface="Times New Roman" panose="02020603050405020304" pitchFamily="18" charset="0"/>
                </a:rPr>
                <a:t>D</a:t>
              </a:r>
            </a:p>
          </p:txBody>
        </p:sp>
        <p:sp>
          <p:nvSpPr>
            <p:cNvPr id="8" name="Oval 65">
              <a:extLst>
                <a:ext uri="{FF2B5EF4-FFF2-40B4-BE49-F238E27FC236}">
                  <a16:creationId xmlns:a16="http://schemas.microsoft.com/office/drawing/2014/main" id="{5EC1F0C7-EB72-4CD7-9361-F468A0765616}"/>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600" b="1">
                  <a:latin typeface="+mn-lt"/>
                  <a:ea typeface="+mn-ea"/>
                  <a:cs typeface="Times New Roman" panose="02020603050405020304" pitchFamily="18" charset="0"/>
                </a:rPr>
                <a:t>E</a:t>
              </a:r>
            </a:p>
          </p:txBody>
        </p:sp>
        <p:sp>
          <p:nvSpPr>
            <p:cNvPr id="9" name="Oval 66">
              <a:extLst>
                <a:ext uri="{FF2B5EF4-FFF2-40B4-BE49-F238E27FC236}">
                  <a16:creationId xmlns:a16="http://schemas.microsoft.com/office/drawing/2014/main" id="{F9B15A1B-81B7-42D5-8560-578A89247643}"/>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F</a:t>
              </a:r>
            </a:p>
          </p:txBody>
        </p:sp>
        <p:sp>
          <p:nvSpPr>
            <p:cNvPr id="10" name="Oval 67">
              <a:extLst>
                <a:ext uri="{FF2B5EF4-FFF2-40B4-BE49-F238E27FC236}">
                  <a16:creationId xmlns:a16="http://schemas.microsoft.com/office/drawing/2014/main" id="{538549C4-B972-49B7-9281-482C72D5A7E1}"/>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G</a:t>
              </a:r>
            </a:p>
          </p:txBody>
        </p:sp>
        <p:sp>
          <p:nvSpPr>
            <p:cNvPr id="11" name="Oval 68">
              <a:extLst>
                <a:ext uri="{FF2B5EF4-FFF2-40B4-BE49-F238E27FC236}">
                  <a16:creationId xmlns:a16="http://schemas.microsoft.com/office/drawing/2014/main" id="{7F9394E3-29A5-40E1-93CC-A0CC1D4CA1BF}"/>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I</a:t>
              </a:r>
            </a:p>
          </p:txBody>
        </p:sp>
        <p:sp>
          <p:nvSpPr>
            <p:cNvPr id="12" name="Oval 69">
              <a:extLst>
                <a:ext uri="{FF2B5EF4-FFF2-40B4-BE49-F238E27FC236}">
                  <a16:creationId xmlns:a16="http://schemas.microsoft.com/office/drawing/2014/main" id="{A5050C4B-7B47-4AF6-9F86-8778F003E44D}"/>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J</a:t>
              </a:r>
            </a:p>
          </p:txBody>
        </p:sp>
        <p:sp>
          <p:nvSpPr>
            <p:cNvPr id="13" name="Oval 70">
              <a:extLst>
                <a:ext uri="{FF2B5EF4-FFF2-40B4-BE49-F238E27FC236}">
                  <a16:creationId xmlns:a16="http://schemas.microsoft.com/office/drawing/2014/main" id="{9241F002-BB7E-4E0D-B8CB-0D9ECB038E7D}"/>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a:latin typeface="+mn-lt"/>
                  <a:ea typeface="+mn-ea"/>
                  <a:cs typeface="Times New Roman" panose="02020603050405020304" pitchFamily="18" charset="0"/>
                </a:rPr>
                <a:t>H</a:t>
              </a:r>
            </a:p>
          </p:txBody>
        </p:sp>
        <p:sp>
          <p:nvSpPr>
            <p:cNvPr id="14" name="Line 74">
              <a:extLst>
                <a:ext uri="{FF2B5EF4-FFF2-40B4-BE49-F238E27FC236}">
                  <a16:creationId xmlns:a16="http://schemas.microsoft.com/office/drawing/2014/main" id="{37E3F09D-AAE5-456D-AE3E-BF5B9A95E250}"/>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15" name="Line 75">
              <a:extLst>
                <a:ext uri="{FF2B5EF4-FFF2-40B4-BE49-F238E27FC236}">
                  <a16:creationId xmlns:a16="http://schemas.microsoft.com/office/drawing/2014/main" id="{BE0E58D8-81A3-4ED3-827A-CD28539FA6BA}"/>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600" b="1">
                <a:latin typeface="+mn-lt"/>
                <a:ea typeface="+mn-ea"/>
                <a:cs typeface="Times New Roman" panose="02020603050405020304" pitchFamily="18" charset="0"/>
              </a:endParaRPr>
            </a:p>
          </p:txBody>
        </p:sp>
        <p:sp>
          <p:nvSpPr>
            <p:cNvPr id="16" name="Line 76">
              <a:extLst>
                <a:ext uri="{FF2B5EF4-FFF2-40B4-BE49-F238E27FC236}">
                  <a16:creationId xmlns:a16="http://schemas.microsoft.com/office/drawing/2014/main" id="{4EB5B721-CA85-4F3D-9269-E99960B6D90A}"/>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17" name="Line 77">
              <a:extLst>
                <a:ext uri="{FF2B5EF4-FFF2-40B4-BE49-F238E27FC236}">
                  <a16:creationId xmlns:a16="http://schemas.microsoft.com/office/drawing/2014/main" id="{DD3FDDA5-3CFB-4D1C-8047-E27B2D030FAE}"/>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18" name="Line 78">
              <a:extLst>
                <a:ext uri="{FF2B5EF4-FFF2-40B4-BE49-F238E27FC236}">
                  <a16:creationId xmlns:a16="http://schemas.microsoft.com/office/drawing/2014/main" id="{2288F845-5155-49E8-8A63-B5A4EA875112}"/>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19" name="Line 79">
              <a:extLst>
                <a:ext uri="{FF2B5EF4-FFF2-40B4-BE49-F238E27FC236}">
                  <a16:creationId xmlns:a16="http://schemas.microsoft.com/office/drawing/2014/main" id="{B0385852-9890-44E8-886A-B4BF9BEC7D53}"/>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20" name="Line 80">
              <a:extLst>
                <a:ext uri="{FF2B5EF4-FFF2-40B4-BE49-F238E27FC236}">
                  <a16:creationId xmlns:a16="http://schemas.microsoft.com/office/drawing/2014/main" id="{D2C3CAA0-8198-49E7-8509-01AA0F7E54B9}"/>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21" name="Line 81">
              <a:extLst>
                <a:ext uri="{FF2B5EF4-FFF2-40B4-BE49-F238E27FC236}">
                  <a16:creationId xmlns:a16="http://schemas.microsoft.com/office/drawing/2014/main" id="{BCFF0B67-8084-490A-81A0-0BBBB677BF45}"/>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sp>
          <p:nvSpPr>
            <p:cNvPr id="22" name="Line 85">
              <a:extLst>
                <a:ext uri="{FF2B5EF4-FFF2-40B4-BE49-F238E27FC236}">
                  <a16:creationId xmlns:a16="http://schemas.microsoft.com/office/drawing/2014/main" id="{5949D2BC-AF44-438E-AC8D-F41F2A635831}"/>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600" b="1">
                <a:latin typeface="+mn-lt"/>
                <a:ea typeface="+mn-ea"/>
                <a:cs typeface="Times New Roman" panose="02020603050405020304" pitchFamily="18" charset="0"/>
              </a:endParaRPr>
            </a:p>
          </p:txBody>
        </p:sp>
      </p:grpSp>
      <p:sp>
        <p:nvSpPr>
          <p:cNvPr id="23" name="文本框 22"/>
          <p:cNvSpPr txBox="1"/>
          <p:nvPr/>
        </p:nvSpPr>
        <p:spPr>
          <a:xfrm>
            <a:off x="533338" y="2801412"/>
            <a:ext cx="7366760" cy="461665"/>
          </a:xfrm>
          <a:prstGeom prst="rect">
            <a:avLst/>
          </a:prstGeom>
          <a:noFill/>
        </p:spPr>
        <p:txBody>
          <a:bodyPr wrap="none" rtlCol="0">
            <a:spAutoFit/>
          </a:bodyPr>
          <a:lstStyle/>
          <a:p>
            <a:r>
              <a:rPr lang="zh-CN" altLang="en-US" b="1" dirty="0">
                <a:latin typeface="+mn-lt"/>
                <a:ea typeface="+mn-ea"/>
                <a:cs typeface="Times New Roman" panose="02020603050405020304" pitchFamily="18" charset="0"/>
              </a:rPr>
              <a:t>右图所示二叉树按层序遍历结果为：</a:t>
            </a:r>
            <a:r>
              <a:rPr lang="en-US" altLang="zh-CN" b="1" dirty="0">
                <a:latin typeface="+mn-lt"/>
                <a:ea typeface="+mn-ea"/>
                <a:cs typeface="Times New Roman" panose="02020603050405020304" pitchFamily="18" charset="0"/>
              </a:rPr>
              <a:t> ABCDEFGHIJ</a:t>
            </a:r>
            <a:endParaRPr lang="zh-CN" altLang="en-US" b="1" dirty="0">
              <a:latin typeface="+mn-lt"/>
              <a:ea typeface="+mn-ea"/>
              <a:cs typeface="Times New Roman" panose="02020603050405020304" pitchFamily="18" charset="0"/>
            </a:endParaRPr>
          </a:p>
        </p:txBody>
      </p:sp>
      <p:sp>
        <p:nvSpPr>
          <p:cNvPr id="24" name="文本框 23"/>
          <p:cNvSpPr txBox="1"/>
          <p:nvPr/>
        </p:nvSpPr>
        <p:spPr>
          <a:xfrm>
            <a:off x="533338" y="3336317"/>
            <a:ext cx="8222500" cy="2308324"/>
          </a:xfrm>
          <a:prstGeom prst="rect">
            <a:avLst/>
          </a:prstGeom>
          <a:noFill/>
        </p:spPr>
        <p:txBody>
          <a:bodyPr wrap="square" rtlCol="0">
            <a:spAutoFit/>
          </a:bodyPr>
          <a:lstStyle/>
          <a:p>
            <a:r>
              <a:rPr lang="zh-CN" altLang="en-US" b="1" dirty="0">
                <a:solidFill>
                  <a:srgbClr val="FF0000"/>
                </a:solidFill>
                <a:latin typeface="+mn-lt"/>
                <a:ea typeface="+mn-ea"/>
              </a:rPr>
              <a:t>算法思想：</a:t>
            </a:r>
            <a:endParaRPr lang="en-US" altLang="zh-CN" b="1" dirty="0">
              <a:solidFill>
                <a:srgbClr val="FF0000"/>
              </a:solidFill>
              <a:latin typeface="+mn-lt"/>
              <a:ea typeface="+mn-ea"/>
            </a:endParaRPr>
          </a:p>
          <a:p>
            <a:r>
              <a:rPr lang="en-US" altLang="zh-CN" b="1" dirty="0">
                <a:latin typeface="+mn-lt"/>
                <a:ea typeface="+mn-ea"/>
              </a:rPr>
              <a:t>        </a:t>
            </a:r>
            <a:r>
              <a:rPr lang="zh-CN" altLang="en-US" b="1" dirty="0">
                <a:latin typeface="+mn-lt"/>
                <a:ea typeface="+mn-ea"/>
              </a:rPr>
              <a:t>设立一个队列，队列元素为结点的指针；</a:t>
            </a:r>
            <a:endParaRPr lang="en-US" altLang="zh-CN" b="1" dirty="0">
              <a:latin typeface="+mn-lt"/>
              <a:ea typeface="+mn-ea"/>
            </a:endParaRPr>
          </a:p>
          <a:p>
            <a:r>
              <a:rPr lang="zh-CN" altLang="en-US" b="1" dirty="0">
                <a:latin typeface="+mn-lt"/>
                <a:ea typeface="+mn-ea"/>
              </a:rPr>
              <a:t>        首先将根结点指针排队；当队列非空时，从队首删除一个结点并</a:t>
            </a:r>
            <a:r>
              <a:rPr lang="zh-CN" altLang="en-US" b="1" dirty="0">
                <a:solidFill>
                  <a:srgbClr val="FF0000"/>
                </a:solidFill>
                <a:latin typeface="+mn-lt"/>
                <a:ea typeface="+mn-ea"/>
              </a:rPr>
              <a:t>访问</a:t>
            </a:r>
            <a:r>
              <a:rPr lang="zh-CN" altLang="en-US" b="1" dirty="0">
                <a:latin typeface="+mn-lt"/>
                <a:ea typeface="+mn-ea"/>
              </a:rPr>
              <a:t>这个结点，如果该结点的左子树非空，则其左孩子结点指针排队；如果该结点的右子树非空，则其右孩子结点指针排队；重复上述过程，直到队列为空。</a:t>
            </a:r>
            <a:endParaRPr lang="zh-CN" altLang="en-US" sz="2000" b="1" dirty="0">
              <a:latin typeface="+mn-lt"/>
              <a:ea typeface="+mn-ea"/>
            </a:endParaRPr>
          </a:p>
        </p:txBody>
      </p:sp>
      <p:graphicFrame>
        <p:nvGraphicFramePr>
          <p:cNvPr id="25" name="表格 24"/>
          <p:cNvGraphicFramePr>
            <a:graphicFrameLocks noGrp="1"/>
          </p:cNvGraphicFramePr>
          <p:nvPr>
            <p:extLst>
              <p:ext uri="{D42A27DB-BD31-4B8C-83A1-F6EECF244321}">
                <p14:modId xmlns:p14="http://schemas.microsoft.com/office/powerpoint/2010/main" val="2317730348"/>
              </p:ext>
            </p:extLst>
          </p:nvPr>
        </p:nvGraphicFramePr>
        <p:xfrm>
          <a:off x="1287795" y="5817498"/>
          <a:ext cx="6096002" cy="33528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366384661"/>
                    </a:ext>
                  </a:extLst>
                </a:gridCol>
                <a:gridCol w="554182">
                  <a:extLst>
                    <a:ext uri="{9D8B030D-6E8A-4147-A177-3AD203B41FA5}">
                      <a16:colId xmlns:a16="http://schemas.microsoft.com/office/drawing/2014/main" val="420031472"/>
                    </a:ext>
                  </a:extLst>
                </a:gridCol>
                <a:gridCol w="554182">
                  <a:extLst>
                    <a:ext uri="{9D8B030D-6E8A-4147-A177-3AD203B41FA5}">
                      <a16:colId xmlns:a16="http://schemas.microsoft.com/office/drawing/2014/main" val="1268560549"/>
                    </a:ext>
                  </a:extLst>
                </a:gridCol>
                <a:gridCol w="554182">
                  <a:extLst>
                    <a:ext uri="{9D8B030D-6E8A-4147-A177-3AD203B41FA5}">
                      <a16:colId xmlns:a16="http://schemas.microsoft.com/office/drawing/2014/main" val="1736029016"/>
                    </a:ext>
                  </a:extLst>
                </a:gridCol>
                <a:gridCol w="554182">
                  <a:extLst>
                    <a:ext uri="{9D8B030D-6E8A-4147-A177-3AD203B41FA5}">
                      <a16:colId xmlns:a16="http://schemas.microsoft.com/office/drawing/2014/main" val="4268728857"/>
                    </a:ext>
                  </a:extLst>
                </a:gridCol>
                <a:gridCol w="554182">
                  <a:extLst>
                    <a:ext uri="{9D8B030D-6E8A-4147-A177-3AD203B41FA5}">
                      <a16:colId xmlns:a16="http://schemas.microsoft.com/office/drawing/2014/main" val="1461510854"/>
                    </a:ext>
                  </a:extLst>
                </a:gridCol>
                <a:gridCol w="554182">
                  <a:extLst>
                    <a:ext uri="{9D8B030D-6E8A-4147-A177-3AD203B41FA5}">
                      <a16:colId xmlns:a16="http://schemas.microsoft.com/office/drawing/2014/main" val="508040476"/>
                    </a:ext>
                  </a:extLst>
                </a:gridCol>
                <a:gridCol w="554182">
                  <a:extLst>
                    <a:ext uri="{9D8B030D-6E8A-4147-A177-3AD203B41FA5}">
                      <a16:colId xmlns:a16="http://schemas.microsoft.com/office/drawing/2014/main" val="3389803966"/>
                    </a:ext>
                  </a:extLst>
                </a:gridCol>
                <a:gridCol w="554182">
                  <a:extLst>
                    <a:ext uri="{9D8B030D-6E8A-4147-A177-3AD203B41FA5}">
                      <a16:colId xmlns:a16="http://schemas.microsoft.com/office/drawing/2014/main" val="2672138830"/>
                    </a:ext>
                  </a:extLst>
                </a:gridCol>
                <a:gridCol w="554182">
                  <a:extLst>
                    <a:ext uri="{9D8B030D-6E8A-4147-A177-3AD203B41FA5}">
                      <a16:colId xmlns:a16="http://schemas.microsoft.com/office/drawing/2014/main" val="3718092717"/>
                    </a:ext>
                  </a:extLst>
                </a:gridCol>
                <a:gridCol w="554182">
                  <a:extLst>
                    <a:ext uri="{9D8B030D-6E8A-4147-A177-3AD203B41FA5}">
                      <a16:colId xmlns:a16="http://schemas.microsoft.com/office/drawing/2014/main" val="659902256"/>
                    </a:ext>
                  </a:extLst>
                </a:gridCol>
              </a:tblGrid>
              <a:tr h="238735">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B^</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C^</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D^</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E^</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F^</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G^</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H^</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I^</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J^</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6973698"/>
                  </a:ext>
                </a:extLst>
              </a:tr>
            </a:tbl>
          </a:graphicData>
        </a:graphic>
      </p:graphicFrame>
      <p:sp>
        <p:nvSpPr>
          <p:cNvPr id="26" name="文本框 25"/>
          <p:cNvSpPr txBox="1"/>
          <p:nvPr/>
        </p:nvSpPr>
        <p:spPr>
          <a:xfrm>
            <a:off x="974889" y="5723793"/>
            <a:ext cx="383438" cy="400110"/>
          </a:xfrm>
          <a:prstGeom prst="rect">
            <a:avLst/>
          </a:prstGeom>
          <a:noFill/>
        </p:spPr>
        <p:txBody>
          <a:bodyPr wrap="none" rtlCol="0">
            <a:spAutoFit/>
          </a:bodyPr>
          <a:lstStyle/>
          <a:p>
            <a:r>
              <a:rPr lang="en-US" altLang="zh-CN" sz="2000" b="1" dirty="0">
                <a:latin typeface="+mn-lt"/>
                <a:ea typeface="+mn-ea"/>
              </a:rPr>
              <a:t>Q</a:t>
            </a:r>
            <a:endParaRPr lang="zh-CN" altLang="en-US" sz="2000" b="1" dirty="0">
              <a:latin typeface="+mn-lt"/>
              <a:ea typeface="+mn-ea"/>
            </a:endParaRPr>
          </a:p>
        </p:txBody>
      </p:sp>
      <p:cxnSp>
        <p:nvCxnSpPr>
          <p:cNvPr id="28" name="直接箭头连接符 27"/>
          <p:cNvCxnSpPr/>
          <p:nvPr/>
        </p:nvCxnSpPr>
        <p:spPr>
          <a:xfrm flipV="1">
            <a:off x="4307245" y="6152778"/>
            <a:ext cx="0" cy="236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539003" y="6172889"/>
            <a:ext cx="0" cy="2362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295403" y="6197242"/>
            <a:ext cx="734688" cy="400110"/>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front</a:t>
            </a:r>
            <a:endParaRPr lang="zh-CN" altLang="en-US" sz="2000" b="1" dirty="0">
              <a:latin typeface="+mn-lt"/>
              <a:ea typeface="+mn-ea"/>
              <a:cs typeface="Times New Roman" panose="02020603050405020304" pitchFamily="18" charset="0"/>
            </a:endParaRPr>
          </a:p>
        </p:txBody>
      </p:sp>
      <p:sp>
        <p:nvSpPr>
          <p:cNvPr id="33" name="文本框 32"/>
          <p:cNvSpPr txBox="1"/>
          <p:nvPr/>
        </p:nvSpPr>
        <p:spPr>
          <a:xfrm>
            <a:off x="6506773" y="6187862"/>
            <a:ext cx="649730" cy="400110"/>
          </a:xfrm>
          <a:prstGeom prst="rect">
            <a:avLst/>
          </a:prstGeom>
          <a:noFill/>
        </p:spPr>
        <p:txBody>
          <a:bodyPr wrap="none" rtlCol="0">
            <a:spAutoFit/>
          </a:bodyPr>
          <a:lstStyle/>
          <a:p>
            <a:r>
              <a:rPr lang="en-US" altLang="zh-CN" sz="2000" b="1" dirty="0">
                <a:latin typeface="+mn-lt"/>
                <a:ea typeface="+mn-ea"/>
                <a:cs typeface="Times New Roman" panose="02020603050405020304" pitchFamily="18" charset="0"/>
              </a:rPr>
              <a:t>rear</a:t>
            </a:r>
            <a:endParaRPr lang="zh-CN" altLang="en-US" sz="2000"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2983862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7">
            <a:extLst>
              <a:ext uri="{FF2B5EF4-FFF2-40B4-BE49-F238E27FC236}">
                <a16:creationId xmlns:a16="http://schemas.microsoft.com/office/drawing/2014/main" id="{42371844-9AAB-4978-8C09-5923BD6BB83E}"/>
              </a:ext>
            </a:extLst>
          </p:cNvPr>
          <p:cNvSpPr txBox="1">
            <a:spLocks noChangeArrowheads="1"/>
          </p:cNvSpPr>
          <p:nvPr/>
        </p:nvSpPr>
        <p:spPr bwMode="auto">
          <a:xfrm>
            <a:off x="352853" y="1017502"/>
            <a:ext cx="4155497"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ln w="0"/>
                <a:effectLst>
                  <a:outerShdw blurRad="38100" dist="19050" dir="2700000" algn="tl" rotWithShape="0">
                    <a:schemeClr val="dk1">
                      <a:alpha val="40000"/>
                    </a:schemeClr>
                  </a:outerShdw>
                </a:effectLst>
                <a:ea typeface="仿宋" panose="02010609060101010101" pitchFamily="49" charset="-122"/>
                <a:cs typeface="Times New Roman" panose="02020603050405020304" pitchFamily="18" charset="0"/>
              </a:rPr>
              <a:t>Struct</a:t>
            </a:r>
            <a:r>
              <a:rPr lang="en-US" altLang="zh-CN" sz="2000" b="1" dirty="0">
                <a:ea typeface="仿宋" panose="02010609060101010101" pitchFamily="49" charset="-122"/>
                <a:cs typeface="Times New Roman" panose="02020603050405020304" pitchFamily="18" charset="0"/>
              </a:rPr>
              <a:t>  node  {</a:t>
            </a:r>
          </a:p>
          <a:p>
            <a:pPr eaLnBrk="1" hangingPunct="1"/>
            <a:r>
              <a:rPr lang="en-US" altLang="zh-CN" sz="2000" b="1" dirty="0">
                <a:ea typeface="仿宋" panose="02010609060101010101" pitchFamily="49" charset="-122"/>
                <a:cs typeface="Times New Roman" panose="02020603050405020304" pitchFamily="18" charset="0"/>
              </a:rPr>
              <a:t>     Struct  node  *</a:t>
            </a:r>
            <a:r>
              <a:rPr lang="en-US" altLang="zh-CN" sz="2000" b="1" dirty="0" err="1">
                <a:ea typeface="仿宋" panose="02010609060101010101" pitchFamily="49" charset="-122"/>
                <a:cs typeface="Times New Roman" panose="02020603050405020304" pitchFamily="18" charset="0"/>
              </a:rPr>
              <a:t>lchild</a:t>
            </a:r>
            <a:r>
              <a:rPr lang="en-US" altLang="zh-CN" sz="2000" b="1" dirty="0">
                <a:ea typeface="仿宋" panose="02010609060101010101" pitchFamily="49" charset="-122"/>
                <a:cs typeface="Times New Roman" panose="02020603050405020304" pitchFamily="18" charset="0"/>
              </a:rPr>
              <a:t> ;</a:t>
            </a:r>
          </a:p>
          <a:p>
            <a:pPr eaLnBrk="1" hangingPunct="1"/>
            <a:r>
              <a:rPr lang="en-US" altLang="zh-CN" sz="2000" b="1" dirty="0">
                <a:ea typeface="仿宋" panose="02010609060101010101" pitchFamily="49" charset="-122"/>
                <a:cs typeface="Times New Roman" panose="02020603050405020304" pitchFamily="18" charset="0"/>
              </a:rPr>
              <a:t>     Struct  node  *</a:t>
            </a:r>
            <a:r>
              <a:rPr lang="en-US" altLang="zh-CN" sz="2000" b="1" dirty="0" err="1">
                <a:ea typeface="仿宋" panose="02010609060101010101" pitchFamily="49" charset="-122"/>
                <a:cs typeface="Times New Roman" panose="02020603050405020304" pitchFamily="18" charset="0"/>
              </a:rPr>
              <a:t>rchild</a:t>
            </a:r>
            <a:r>
              <a:rPr lang="en-US" altLang="zh-CN" sz="2000" b="1" dirty="0">
                <a:ea typeface="仿宋" panose="02010609060101010101" pitchFamily="49" charset="-122"/>
                <a:cs typeface="Times New Roman" panose="02020603050405020304" pitchFamily="18" charset="0"/>
              </a:rPr>
              <a:t> ;</a:t>
            </a:r>
          </a:p>
          <a:p>
            <a:pPr eaLnBrk="1" hangingPunct="1"/>
            <a:r>
              <a:rPr lang="en-US" altLang="zh-CN" sz="2000" b="1" dirty="0">
                <a:ea typeface="仿宋" panose="02010609060101010101" pitchFamily="49" charset="-122"/>
                <a:cs typeface="Times New Roman" panose="02020603050405020304" pitchFamily="18" charset="0"/>
              </a:rPr>
              <a:t>              datatype  data ;  </a:t>
            </a:r>
          </a:p>
          <a:p>
            <a:pPr eaLnBrk="1" hangingPunct="1"/>
            <a:r>
              <a:rPr lang="en-US" altLang="zh-CN" sz="2000" b="1" dirty="0">
                <a:ea typeface="仿宋" panose="02010609060101010101" pitchFamily="49" charset="-122"/>
                <a:cs typeface="Times New Roman" panose="02020603050405020304" pitchFamily="18" charset="0"/>
              </a:rPr>
              <a:t>} ;</a:t>
            </a:r>
          </a:p>
          <a:p>
            <a:pPr eaLnBrk="1" hangingPunct="1"/>
            <a:r>
              <a:rPr lang="en-US" altLang="zh-CN" sz="2000" b="1" dirty="0">
                <a:ea typeface="仿宋" panose="02010609060101010101" pitchFamily="49" charset="-122"/>
                <a:cs typeface="Times New Roman" panose="02020603050405020304" pitchFamily="18" charset="0"/>
              </a:rPr>
              <a:t>Typedef  struct   node    * BTREE ;</a:t>
            </a:r>
          </a:p>
        </p:txBody>
      </p:sp>
      <p:sp>
        <p:nvSpPr>
          <p:cNvPr id="5" name="文本框 4"/>
          <p:cNvSpPr txBox="1"/>
          <p:nvPr/>
        </p:nvSpPr>
        <p:spPr>
          <a:xfrm>
            <a:off x="4616880" y="639418"/>
            <a:ext cx="4155497" cy="4708981"/>
          </a:xfrm>
          <a:prstGeom prst="rect">
            <a:avLst/>
          </a:prstGeom>
          <a:solidFill>
            <a:schemeClr val="accent3">
              <a:lumMod val="95000"/>
            </a:schemeClr>
          </a:solidFill>
          <a:ln>
            <a:solidFill>
              <a:schemeClr val="accent2"/>
            </a:solidFill>
          </a:ln>
        </p:spPr>
        <p:txBody>
          <a:bodyPr wrap="none" rtlCol="0">
            <a:spAutoFit/>
          </a:bodyPr>
          <a:lstStyle/>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Void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LeverList</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(BTREE 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QUEUE Q</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仿宋" panose="02010609060101010101" pitchFamily="49" charset="-122"/>
              <a:cs typeface="Times New Roman" panose="02020603050405020304" pitchFamily="18" charset="0"/>
            </a:endParaRP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BTREE p=T;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MakeNull</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(Q)</a:t>
            </a:r>
            <a:r>
              <a:rPr lang="zh-CN" altLang="en-US" sz="2000" b="1"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000" b="1" dirty="0">
              <a:latin typeface="Times New Roman" panose="02020603050405020304" pitchFamily="18" charset="0"/>
              <a:ea typeface="仿宋" panose="02010609060101010101" pitchFamily="49" charset="-122"/>
              <a:cs typeface="Times New Roman" panose="02020603050405020304" pitchFamily="18" charset="0"/>
            </a:endParaRP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if(T) {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EnQueue</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(p, Q);</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while(!Empty(Q))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  p=</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DeQueue</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(Q);</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visit(P-data);</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if(p-&gt;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EnQueue</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(p-&gt;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lchild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if(p-&gt;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rchild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EnQueue</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(p-&gt;</a:t>
            </a:r>
            <a:r>
              <a:rPr lang="en-US" altLang="zh-CN" sz="2000" b="1" dirty="0" err="1">
                <a:latin typeface="Times New Roman" panose="02020603050405020304" pitchFamily="18" charset="0"/>
                <a:ea typeface="仿宋" panose="02010609060101010101" pitchFamily="49" charset="-122"/>
                <a:cs typeface="Times New Roman" panose="02020603050405020304" pitchFamily="18" charset="0"/>
              </a:rPr>
              <a:t>rchild</a:t>
            </a:r>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                 }</a:t>
            </a:r>
          </a:p>
          <a:p>
            <a:r>
              <a:rPr lang="en-US" altLang="zh-CN" sz="2000" b="1" dirty="0">
                <a:latin typeface="Times New Roman" panose="02020603050405020304" pitchFamily="18" charset="0"/>
                <a:ea typeface="仿宋"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6" name="Text Box 5"/>
          <p:cNvSpPr txBox="1">
            <a:spLocks noChangeArrowheads="1"/>
          </p:cNvSpPr>
          <p:nvPr/>
        </p:nvSpPr>
        <p:spPr bwMode="auto">
          <a:xfrm>
            <a:off x="293172" y="3429000"/>
            <a:ext cx="4155497"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ea typeface="仿宋" panose="02010609060101010101" pitchFamily="49" charset="-122"/>
                <a:cs typeface="Times New Roman" panose="02020603050405020304" pitchFamily="18" charset="0"/>
              </a:rPr>
              <a:t>Struct</a:t>
            </a:r>
            <a:r>
              <a:rPr lang="en-US" altLang="zh-CN" sz="2000" dirty="0">
                <a:ea typeface="仿宋" panose="02010609060101010101" pitchFamily="49" charset="-122"/>
                <a:cs typeface="Times New Roman" panose="02020603050405020304" pitchFamily="18" charset="0"/>
              </a:rPr>
              <a:t>  QUEUE {</a:t>
            </a:r>
          </a:p>
          <a:p>
            <a:r>
              <a:rPr lang="en-US" altLang="zh-CN" sz="2000" dirty="0">
                <a:ea typeface="仿宋" panose="02010609060101010101" pitchFamily="49" charset="-122"/>
                <a:cs typeface="Times New Roman" panose="02020603050405020304" pitchFamily="18" charset="0"/>
              </a:rPr>
              <a:t>      </a:t>
            </a:r>
            <a:r>
              <a:rPr lang="en-US" altLang="zh-CN" sz="2000" dirty="0" err="1">
                <a:ea typeface="仿宋" panose="02010609060101010101" pitchFamily="49" charset="-122"/>
                <a:cs typeface="Times New Roman" panose="02020603050405020304" pitchFamily="18" charset="0"/>
              </a:rPr>
              <a:t>Struct</a:t>
            </a:r>
            <a:r>
              <a:rPr lang="en-US" altLang="zh-CN" sz="2000" dirty="0">
                <a:ea typeface="仿宋" panose="02010609060101010101" pitchFamily="49" charset="-122"/>
                <a:cs typeface="Times New Roman" panose="02020603050405020304" pitchFamily="18" charset="0"/>
              </a:rPr>
              <a:t>  node  * data[</a:t>
            </a:r>
            <a:r>
              <a:rPr lang="en-US" altLang="zh-CN" sz="2000" dirty="0" err="1">
                <a:ea typeface="仿宋" panose="02010609060101010101" pitchFamily="49" charset="-122"/>
                <a:cs typeface="Times New Roman" panose="02020603050405020304" pitchFamily="18" charset="0"/>
              </a:rPr>
              <a:t>maxlength</a:t>
            </a:r>
            <a:r>
              <a:rPr lang="en-US" altLang="zh-CN" sz="2000" dirty="0">
                <a:ea typeface="仿宋" panose="02010609060101010101" pitchFamily="49" charset="-122"/>
                <a:cs typeface="Times New Roman" panose="02020603050405020304" pitchFamily="18" charset="0"/>
              </a:rPr>
              <a:t>] ;</a:t>
            </a:r>
          </a:p>
          <a:p>
            <a:pPr eaLnBrk="1" hangingPunct="1"/>
            <a:r>
              <a:rPr lang="en-US" altLang="zh-CN" sz="2000" dirty="0">
                <a:ea typeface="仿宋" panose="02010609060101010101" pitchFamily="49" charset="-122"/>
                <a:cs typeface="Times New Roman" panose="02020603050405020304" pitchFamily="18" charset="0"/>
              </a:rPr>
              <a:t>      </a:t>
            </a:r>
            <a:r>
              <a:rPr lang="en-US" altLang="zh-CN" sz="2000" dirty="0" err="1">
                <a:ea typeface="仿宋" panose="02010609060101010101" pitchFamily="49" charset="-122"/>
                <a:cs typeface="Times New Roman" panose="02020603050405020304" pitchFamily="18" charset="0"/>
              </a:rPr>
              <a:t>int</a:t>
            </a:r>
            <a:r>
              <a:rPr lang="en-US" altLang="zh-CN" sz="2000" dirty="0">
                <a:ea typeface="仿宋" panose="02010609060101010101" pitchFamily="49" charset="-122"/>
                <a:cs typeface="Times New Roman" panose="02020603050405020304" pitchFamily="18" charset="0"/>
              </a:rPr>
              <a:t>   front </a:t>
            </a:r>
            <a:r>
              <a:rPr lang="zh-CN" altLang="en-US" sz="2000" dirty="0">
                <a:ea typeface="仿宋" panose="02010609060101010101" pitchFamily="49" charset="-122"/>
                <a:cs typeface="Times New Roman" panose="02020603050405020304" pitchFamily="18" charset="0"/>
              </a:rPr>
              <a:t>；</a:t>
            </a:r>
          </a:p>
          <a:p>
            <a:pPr eaLnBrk="1" hangingPunct="1"/>
            <a:r>
              <a:rPr lang="zh-CN" altLang="en-US" sz="2000" dirty="0">
                <a:ea typeface="仿宋" panose="02010609060101010101" pitchFamily="49" charset="-122"/>
                <a:cs typeface="Times New Roman" panose="02020603050405020304" pitchFamily="18" charset="0"/>
              </a:rPr>
              <a:t>      </a:t>
            </a:r>
            <a:r>
              <a:rPr lang="en-US" altLang="zh-CN" sz="2000" dirty="0" err="1">
                <a:ea typeface="仿宋" panose="02010609060101010101" pitchFamily="49" charset="-122"/>
                <a:cs typeface="Times New Roman" panose="02020603050405020304" pitchFamily="18" charset="0"/>
              </a:rPr>
              <a:t>int</a:t>
            </a:r>
            <a:r>
              <a:rPr lang="en-US" altLang="zh-CN" sz="2000" dirty="0">
                <a:ea typeface="仿宋" panose="02010609060101010101" pitchFamily="49" charset="-122"/>
                <a:cs typeface="Times New Roman" panose="02020603050405020304" pitchFamily="18" charset="0"/>
              </a:rPr>
              <a:t>   rear </a:t>
            </a:r>
            <a:r>
              <a:rPr lang="zh-CN" altLang="en-US" sz="2000" dirty="0">
                <a:ea typeface="仿宋" panose="02010609060101010101" pitchFamily="49" charset="-122"/>
                <a:cs typeface="Times New Roman" panose="02020603050405020304" pitchFamily="18" charset="0"/>
              </a:rPr>
              <a:t>；</a:t>
            </a:r>
          </a:p>
          <a:p>
            <a:pPr eaLnBrk="1" hangingPunct="1"/>
            <a:r>
              <a:rPr lang="en-US" altLang="zh-CN" sz="2000" dirty="0">
                <a:ea typeface="仿宋" panose="02010609060101010101" pitchFamily="49" charset="-122"/>
                <a:cs typeface="Times New Roman" panose="02020603050405020304" pitchFamily="18" charset="0"/>
              </a:rPr>
              <a:t>}</a:t>
            </a:r>
            <a:r>
              <a:rPr lang="zh-CN" altLang="en-US" sz="2000" dirty="0">
                <a:ea typeface="仿宋" panose="02010609060101010101" pitchFamily="49" charset="-122"/>
                <a:cs typeface="Times New Roman" panose="02020603050405020304" pitchFamily="18" charset="0"/>
              </a:rPr>
              <a:t>；</a:t>
            </a:r>
            <a:endParaRPr lang="en-US" altLang="zh-CN" sz="2000" dirty="0">
              <a:ea typeface="仿宋" panose="02010609060101010101" pitchFamily="49"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87E1FB43-B1DA-4F2B-989A-2CEF82E3FA1C}"/>
              </a:ext>
            </a:extLst>
          </p:cNvPr>
          <p:cNvGraphicFramePr>
            <a:graphicFrameLocks noGrp="1"/>
          </p:cNvGraphicFramePr>
          <p:nvPr>
            <p:extLst>
              <p:ext uri="{D42A27DB-BD31-4B8C-83A1-F6EECF244321}">
                <p14:modId xmlns:p14="http://schemas.microsoft.com/office/powerpoint/2010/main" val="3858903950"/>
              </p:ext>
            </p:extLst>
          </p:nvPr>
        </p:nvGraphicFramePr>
        <p:xfrm>
          <a:off x="1259632" y="5840498"/>
          <a:ext cx="6096002" cy="335280"/>
        </p:xfrm>
        <a:graphic>
          <a:graphicData uri="http://schemas.openxmlformats.org/drawingml/2006/table">
            <a:tbl>
              <a:tblPr firstRow="1" bandRow="1">
                <a:tableStyleId>{5C22544A-7EE6-4342-B048-85BDC9FD1C3A}</a:tableStyleId>
              </a:tblPr>
              <a:tblGrid>
                <a:gridCol w="554182">
                  <a:extLst>
                    <a:ext uri="{9D8B030D-6E8A-4147-A177-3AD203B41FA5}">
                      <a16:colId xmlns:a16="http://schemas.microsoft.com/office/drawing/2014/main" val="366384661"/>
                    </a:ext>
                  </a:extLst>
                </a:gridCol>
                <a:gridCol w="554182">
                  <a:extLst>
                    <a:ext uri="{9D8B030D-6E8A-4147-A177-3AD203B41FA5}">
                      <a16:colId xmlns:a16="http://schemas.microsoft.com/office/drawing/2014/main" val="420031472"/>
                    </a:ext>
                  </a:extLst>
                </a:gridCol>
                <a:gridCol w="554182">
                  <a:extLst>
                    <a:ext uri="{9D8B030D-6E8A-4147-A177-3AD203B41FA5}">
                      <a16:colId xmlns:a16="http://schemas.microsoft.com/office/drawing/2014/main" val="1268560549"/>
                    </a:ext>
                  </a:extLst>
                </a:gridCol>
                <a:gridCol w="554182">
                  <a:extLst>
                    <a:ext uri="{9D8B030D-6E8A-4147-A177-3AD203B41FA5}">
                      <a16:colId xmlns:a16="http://schemas.microsoft.com/office/drawing/2014/main" val="1736029016"/>
                    </a:ext>
                  </a:extLst>
                </a:gridCol>
                <a:gridCol w="554182">
                  <a:extLst>
                    <a:ext uri="{9D8B030D-6E8A-4147-A177-3AD203B41FA5}">
                      <a16:colId xmlns:a16="http://schemas.microsoft.com/office/drawing/2014/main" val="4268728857"/>
                    </a:ext>
                  </a:extLst>
                </a:gridCol>
                <a:gridCol w="554182">
                  <a:extLst>
                    <a:ext uri="{9D8B030D-6E8A-4147-A177-3AD203B41FA5}">
                      <a16:colId xmlns:a16="http://schemas.microsoft.com/office/drawing/2014/main" val="1461510854"/>
                    </a:ext>
                  </a:extLst>
                </a:gridCol>
                <a:gridCol w="554182">
                  <a:extLst>
                    <a:ext uri="{9D8B030D-6E8A-4147-A177-3AD203B41FA5}">
                      <a16:colId xmlns:a16="http://schemas.microsoft.com/office/drawing/2014/main" val="508040476"/>
                    </a:ext>
                  </a:extLst>
                </a:gridCol>
                <a:gridCol w="554182">
                  <a:extLst>
                    <a:ext uri="{9D8B030D-6E8A-4147-A177-3AD203B41FA5}">
                      <a16:colId xmlns:a16="http://schemas.microsoft.com/office/drawing/2014/main" val="3389803966"/>
                    </a:ext>
                  </a:extLst>
                </a:gridCol>
                <a:gridCol w="554182">
                  <a:extLst>
                    <a:ext uri="{9D8B030D-6E8A-4147-A177-3AD203B41FA5}">
                      <a16:colId xmlns:a16="http://schemas.microsoft.com/office/drawing/2014/main" val="2672138830"/>
                    </a:ext>
                  </a:extLst>
                </a:gridCol>
                <a:gridCol w="554182">
                  <a:extLst>
                    <a:ext uri="{9D8B030D-6E8A-4147-A177-3AD203B41FA5}">
                      <a16:colId xmlns:a16="http://schemas.microsoft.com/office/drawing/2014/main" val="3718092717"/>
                    </a:ext>
                  </a:extLst>
                </a:gridCol>
                <a:gridCol w="554182">
                  <a:extLst>
                    <a:ext uri="{9D8B030D-6E8A-4147-A177-3AD203B41FA5}">
                      <a16:colId xmlns:a16="http://schemas.microsoft.com/office/drawing/2014/main" val="659902256"/>
                    </a:ext>
                  </a:extLst>
                </a:gridCol>
              </a:tblGrid>
              <a:tr h="238735">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6973698"/>
                  </a:ext>
                </a:extLst>
              </a:tr>
            </a:tbl>
          </a:graphicData>
        </a:graphic>
      </p:graphicFrame>
      <p:sp>
        <p:nvSpPr>
          <p:cNvPr id="8" name="文本框 7">
            <a:extLst>
              <a:ext uri="{FF2B5EF4-FFF2-40B4-BE49-F238E27FC236}">
                <a16:creationId xmlns:a16="http://schemas.microsoft.com/office/drawing/2014/main" id="{E2B84DDF-7EFB-4706-AB83-CE3940AB4C96}"/>
              </a:ext>
            </a:extLst>
          </p:cNvPr>
          <p:cNvSpPr txBox="1"/>
          <p:nvPr/>
        </p:nvSpPr>
        <p:spPr>
          <a:xfrm>
            <a:off x="946726" y="5746793"/>
            <a:ext cx="383438" cy="400110"/>
          </a:xfrm>
          <a:prstGeom prst="rect">
            <a:avLst/>
          </a:prstGeom>
          <a:noFill/>
        </p:spPr>
        <p:txBody>
          <a:bodyPr wrap="none" rtlCol="0">
            <a:spAutoFit/>
          </a:bodyPr>
          <a:lstStyle/>
          <a:p>
            <a:r>
              <a:rPr lang="en-US" altLang="zh-CN" sz="2000" b="1" dirty="0">
                <a:latin typeface="+mn-lt"/>
                <a:ea typeface="+mn-ea"/>
              </a:rPr>
              <a:t>Q</a:t>
            </a:r>
            <a:endParaRPr lang="zh-CN" altLang="en-US" sz="2000" b="1" dirty="0">
              <a:latin typeface="+mn-lt"/>
              <a:ea typeface="+mn-ea"/>
            </a:endParaRPr>
          </a:p>
        </p:txBody>
      </p:sp>
    </p:spTree>
    <p:extLst>
      <p:ext uri="{BB962C8B-B14F-4D97-AF65-F5344CB8AC3E}">
        <p14:creationId xmlns:p14="http://schemas.microsoft.com/office/powerpoint/2010/main" val="2752613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B31FDF8-C473-4C89-9E6F-2263D4702AC3}"/>
              </a:ext>
            </a:extLst>
          </p:cNvPr>
          <p:cNvGraphicFramePr>
            <a:graphicFrameLocks noGrp="1"/>
          </p:cNvGraphicFramePr>
          <p:nvPr>
            <p:extLst>
              <p:ext uri="{D42A27DB-BD31-4B8C-83A1-F6EECF244321}">
                <p14:modId xmlns:p14="http://schemas.microsoft.com/office/powerpoint/2010/main" val="954970123"/>
              </p:ext>
            </p:extLst>
          </p:nvPr>
        </p:nvGraphicFramePr>
        <p:xfrm>
          <a:off x="1100044" y="3691509"/>
          <a:ext cx="7187235" cy="2225040"/>
        </p:xfrm>
        <a:graphic>
          <a:graphicData uri="http://schemas.openxmlformats.org/drawingml/2006/table">
            <a:tbl>
              <a:tblPr firstRow="1" bandRow="1">
                <a:tableStyleId>{5C22544A-7EE6-4342-B048-85BDC9FD1C3A}</a:tableStyleId>
              </a:tblPr>
              <a:tblGrid>
                <a:gridCol w="653385">
                  <a:extLst>
                    <a:ext uri="{9D8B030D-6E8A-4147-A177-3AD203B41FA5}">
                      <a16:colId xmlns:a16="http://schemas.microsoft.com/office/drawing/2014/main" val="2088274555"/>
                    </a:ext>
                  </a:extLst>
                </a:gridCol>
                <a:gridCol w="653385">
                  <a:extLst>
                    <a:ext uri="{9D8B030D-6E8A-4147-A177-3AD203B41FA5}">
                      <a16:colId xmlns:a16="http://schemas.microsoft.com/office/drawing/2014/main" val="3003246881"/>
                    </a:ext>
                  </a:extLst>
                </a:gridCol>
                <a:gridCol w="653385">
                  <a:extLst>
                    <a:ext uri="{9D8B030D-6E8A-4147-A177-3AD203B41FA5}">
                      <a16:colId xmlns:a16="http://schemas.microsoft.com/office/drawing/2014/main" val="1502274251"/>
                    </a:ext>
                  </a:extLst>
                </a:gridCol>
                <a:gridCol w="653385">
                  <a:extLst>
                    <a:ext uri="{9D8B030D-6E8A-4147-A177-3AD203B41FA5}">
                      <a16:colId xmlns:a16="http://schemas.microsoft.com/office/drawing/2014/main" val="476219592"/>
                    </a:ext>
                  </a:extLst>
                </a:gridCol>
                <a:gridCol w="653385">
                  <a:extLst>
                    <a:ext uri="{9D8B030D-6E8A-4147-A177-3AD203B41FA5}">
                      <a16:colId xmlns:a16="http://schemas.microsoft.com/office/drawing/2014/main" val="497241445"/>
                    </a:ext>
                  </a:extLst>
                </a:gridCol>
                <a:gridCol w="653385">
                  <a:extLst>
                    <a:ext uri="{9D8B030D-6E8A-4147-A177-3AD203B41FA5}">
                      <a16:colId xmlns:a16="http://schemas.microsoft.com/office/drawing/2014/main" val="3970524643"/>
                    </a:ext>
                  </a:extLst>
                </a:gridCol>
                <a:gridCol w="653385">
                  <a:extLst>
                    <a:ext uri="{9D8B030D-6E8A-4147-A177-3AD203B41FA5}">
                      <a16:colId xmlns:a16="http://schemas.microsoft.com/office/drawing/2014/main" val="3637725948"/>
                    </a:ext>
                  </a:extLst>
                </a:gridCol>
                <a:gridCol w="653385">
                  <a:extLst>
                    <a:ext uri="{9D8B030D-6E8A-4147-A177-3AD203B41FA5}">
                      <a16:colId xmlns:a16="http://schemas.microsoft.com/office/drawing/2014/main" val="3401290301"/>
                    </a:ext>
                  </a:extLst>
                </a:gridCol>
                <a:gridCol w="653385">
                  <a:extLst>
                    <a:ext uri="{9D8B030D-6E8A-4147-A177-3AD203B41FA5}">
                      <a16:colId xmlns:a16="http://schemas.microsoft.com/office/drawing/2014/main" val="2795529591"/>
                    </a:ext>
                  </a:extLst>
                </a:gridCol>
                <a:gridCol w="653385">
                  <a:extLst>
                    <a:ext uri="{9D8B030D-6E8A-4147-A177-3AD203B41FA5}">
                      <a16:colId xmlns:a16="http://schemas.microsoft.com/office/drawing/2014/main" val="3961597784"/>
                    </a:ext>
                  </a:extLst>
                </a:gridCol>
                <a:gridCol w="653385">
                  <a:extLst>
                    <a:ext uri="{9D8B030D-6E8A-4147-A177-3AD203B41FA5}">
                      <a16:colId xmlns:a16="http://schemas.microsoft.com/office/drawing/2014/main" val="4082754704"/>
                    </a:ext>
                  </a:extLst>
                </a:gridCol>
              </a:tblGrid>
              <a:tr h="370840">
                <a:tc>
                  <a:txBody>
                    <a:bodyPr/>
                    <a:lstStyle/>
                    <a:p>
                      <a:pPr algn="ct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D^</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E^</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F^</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G^</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H^</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I^</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chemeClr val="tx1"/>
                          </a:solidFill>
                        </a:rPr>
                        <a:t>J^</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0994266"/>
                  </a:ext>
                </a:extLst>
              </a:tr>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613820"/>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8976504"/>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9256130"/>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567181"/>
                  </a:ext>
                </a:extLst>
              </a:tr>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009673"/>
                  </a:ext>
                </a:extLst>
              </a:tr>
            </a:tbl>
          </a:graphicData>
        </a:graphic>
      </p:graphicFrame>
      <p:sp>
        <p:nvSpPr>
          <p:cNvPr id="23" name="椭圆 22">
            <a:extLst>
              <a:ext uri="{FF2B5EF4-FFF2-40B4-BE49-F238E27FC236}">
                <a16:creationId xmlns:a16="http://schemas.microsoft.com/office/drawing/2014/main" id="{983B3352-8697-4215-9006-60548455DBD1}"/>
              </a:ext>
            </a:extLst>
          </p:cNvPr>
          <p:cNvSpPr/>
          <p:nvPr/>
        </p:nvSpPr>
        <p:spPr bwMode="auto">
          <a:xfrm>
            <a:off x="4363091" y="508659"/>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A</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4" name="椭圆 23">
            <a:extLst>
              <a:ext uri="{FF2B5EF4-FFF2-40B4-BE49-F238E27FC236}">
                <a16:creationId xmlns:a16="http://schemas.microsoft.com/office/drawing/2014/main" id="{7D763385-0101-490D-8DF7-148168448E52}"/>
              </a:ext>
            </a:extLst>
          </p:cNvPr>
          <p:cNvSpPr/>
          <p:nvPr/>
        </p:nvSpPr>
        <p:spPr bwMode="auto">
          <a:xfrm>
            <a:off x="3508955" y="1323344"/>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B</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EF1E0B40-9755-4481-8458-64A179613279}"/>
              </a:ext>
            </a:extLst>
          </p:cNvPr>
          <p:cNvSpPr/>
          <p:nvPr/>
        </p:nvSpPr>
        <p:spPr bwMode="auto">
          <a:xfrm>
            <a:off x="5340811" y="1276221"/>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C</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7EBD5D5D-C22F-4141-A5B8-3F9A0A28E5D9}"/>
              </a:ext>
            </a:extLst>
          </p:cNvPr>
          <p:cNvSpPr/>
          <p:nvPr/>
        </p:nvSpPr>
        <p:spPr bwMode="auto">
          <a:xfrm>
            <a:off x="3001998" y="2186998"/>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D</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7" name="椭圆 26">
            <a:extLst>
              <a:ext uri="{FF2B5EF4-FFF2-40B4-BE49-F238E27FC236}">
                <a16:creationId xmlns:a16="http://schemas.microsoft.com/office/drawing/2014/main" id="{FFAE7AC0-7944-43CD-9272-743DEEE35840}"/>
              </a:ext>
            </a:extLst>
          </p:cNvPr>
          <p:cNvSpPr/>
          <p:nvPr/>
        </p:nvSpPr>
        <p:spPr bwMode="auto">
          <a:xfrm>
            <a:off x="4046333" y="2186998"/>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E</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8" name="椭圆 27">
            <a:extLst>
              <a:ext uri="{FF2B5EF4-FFF2-40B4-BE49-F238E27FC236}">
                <a16:creationId xmlns:a16="http://schemas.microsoft.com/office/drawing/2014/main" id="{DA359AF3-2AF9-492A-BCDC-E6775A9C6295}"/>
              </a:ext>
            </a:extLst>
          </p:cNvPr>
          <p:cNvSpPr/>
          <p:nvPr/>
        </p:nvSpPr>
        <p:spPr bwMode="auto">
          <a:xfrm>
            <a:off x="4840139" y="2109883"/>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F</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8B1443B3-AF90-46D7-99ED-B7D8F1DF737F}"/>
              </a:ext>
            </a:extLst>
          </p:cNvPr>
          <p:cNvSpPr/>
          <p:nvPr/>
        </p:nvSpPr>
        <p:spPr bwMode="auto">
          <a:xfrm>
            <a:off x="5972006" y="2107439"/>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G</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0" name="椭圆 29">
            <a:extLst>
              <a:ext uri="{FF2B5EF4-FFF2-40B4-BE49-F238E27FC236}">
                <a16:creationId xmlns:a16="http://schemas.microsoft.com/office/drawing/2014/main" id="{4FAA4E81-B03D-4A2D-BF3C-6CC4BB26A645}"/>
              </a:ext>
            </a:extLst>
          </p:cNvPr>
          <p:cNvSpPr/>
          <p:nvPr/>
        </p:nvSpPr>
        <p:spPr bwMode="auto">
          <a:xfrm>
            <a:off x="2568454" y="2996208"/>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H</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BA250B54-9DD4-46B1-932A-2DEAFE9E2E31}"/>
              </a:ext>
            </a:extLst>
          </p:cNvPr>
          <p:cNvSpPr/>
          <p:nvPr/>
        </p:nvSpPr>
        <p:spPr bwMode="auto">
          <a:xfrm>
            <a:off x="3562859" y="2996208"/>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I</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4EDE875A-D8C8-4FF8-B3DE-75F9C69E3BBF}"/>
              </a:ext>
            </a:extLst>
          </p:cNvPr>
          <p:cNvSpPr/>
          <p:nvPr/>
        </p:nvSpPr>
        <p:spPr bwMode="auto">
          <a:xfrm>
            <a:off x="5340811" y="2994600"/>
            <a:ext cx="417818" cy="432792"/>
          </a:xfrm>
          <a:prstGeom prst="ellipse">
            <a:avLst/>
          </a:prstGeom>
          <a:noFill/>
          <a:ln w="28575" cap="flat" cmpd="sng" algn="ctr">
            <a:solidFill>
              <a:schemeClr val="tx1"/>
            </a:solidFill>
            <a:prstDash val="solid"/>
            <a:round/>
            <a:headEnd type="none" w="med" len="med"/>
            <a:tailEnd type="triangle" w="med" len="med"/>
          </a:ln>
          <a:effectLst/>
          <a:ex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J</a:t>
            </a:r>
            <a:endParaRPr kumimoji="1" lang="zh-CN" altLang="en-US" sz="2000" b="0"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34" name="直接连接符 33">
            <a:extLst>
              <a:ext uri="{FF2B5EF4-FFF2-40B4-BE49-F238E27FC236}">
                <a16:creationId xmlns:a16="http://schemas.microsoft.com/office/drawing/2014/main" id="{CCE463DF-BD86-4651-AEBC-3FE6FD805E86}"/>
              </a:ext>
            </a:extLst>
          </p:cNvPr>
          <p:cNvCxnSpPr>
            <a:cxnSpLocks/>
            <a:stCxn id="23" idx="4"/>
            <a:endCxn id="24" idx="0"/>
          </p:cNvCxnSpPr>
          <p:nvPr/>
        </p:nvCxnSpPr>
        <p:spPr bwMode="auto">
          <a:xfrm flipH="1">
            <a:off x="3717864" y="941451"/>
            <a:ext cx="854136" cy="381893"/>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a:extLst>
              <a:ext uri="{FF2B5EF4-FFF2-40B4-BE49-F238E27FC236}">
                <a16:creationId xmlns:a16="http://schemas.microsoft.com/office/drawing/2014/main" id="{81260332-1156-49F5-8051-4229387A3FA3}"/>
              </a:ext>
            </a:extLst>
          </p:cNvPr>
          <p:cNvCxnSpPr>
            <a:cxnSpLocks/>
            <a:stCxn id="23" idx="4"/>
            <a:endCxn id="25" idx="0"/>
          </p:cNvCxnSpPr>
          <p:nvPr/>
        </p:nvCxnSpPr>
        <p:spPr bwMode="auto">
          <a:xfrm>
            <a:off x="4572000" y="941451"/>
            <a:ext cx="977720" cy="3347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a:extLst>
              <a:ext uri="{FF2B5EF4-FFF2-40B4-BE49-F238E27FC236}">
                <a16:creationId xmlns:a16="http://schemas.microsoft.com/office/drawing/2014/main" id="{0C37A881-67E6-4EB1-8663-5E26D5FC1E0B}"/>
              </a:ext>
            </a:extLst>
          </p:cNvPr>
          <p:cNvCxnSpPr>
            <a:cxnSpLocks/>
            <a:stCxn id="24" idx="4"/>
            <a:endCxn id="26" idx="0"/>
          </p:cNvCxnSpPr>
          <p:nvPr/>
        </p:nvCxnSpPr>
        <p:spPr bwMode="auto">
          <a:xfrm flipH="1">
            <a:off x="3210907" y="1756136"/>
            <a:ext cx="506957" cy="43086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a:extLst>
              <a:ext uri="{FF2B5EF4-FFF2-40B4-BE49-F238E27FC236}">
                <a16:creationId xmlns:a16="http://schemas.microsoft.com/office/drawing/2014/main" id="{1A322E4D-5489-418F-8B40-7DB2A6AC08D5}"/>
              </a:ext>
            </a:extLst>
          </p:cNvPr>
          <p:cNvCxnSpPr>
            <a:cxnSpLocks/>
            <a:stCxn id="27" idx="0"/>
            <a:endCxn id="24" idx="4"/>
          </p:cNvCxnSpPr>
          <p:nvPr/>
        </p:nvCxnSpPr>
        <p:spPr bwMode="auto">
          <a:xfrm flipH="1" flipV="1">
            <a:off x="3717864" y="1756136"/>
            <a:ext cx="537378" cy="430862"/>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a:extLst>
              <a:ext uri="{FF2B5EF4-FFF2-40B4-BE49-F238E27FC236}">
                <a16:creationId xmlns:a16="http://schemas.microsoft.com/office/drawing/2014/main" id="{0DBA6573-F5AC-4E52-B8EF-C1F8F0A523E2}"/>
              </a:ext>
            </a:extLst>
          </p:cNvPr>
          <p:cNvCxnSpPr>
            <a:cxnSpLocks/>
            <a:stCxn id="25" idx="4"/>
            <a:endCxn id="28" idx="0"/>
          </p:cNvCxnSpPr>
          <p:nvPr/>
        </p:nvCxnSpPr>
        <p:spPr bwMode="auto">
          <a:xfrm flipH="1">
            <a:off x="5049048" y="1709013"/>
            <a:ext cx="500672" cy="4008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a:extLst>
              <a:ext uri="{FF2B5EF4-FFF2-40B4-BE49-F238E27FC236}">
                <a16:creationId xmlns:a16="http://schemas.microsoft.com/office/drawing/2014/main" id="{F2F002F9-C0D9-447A-A576-21F67D14F2A2}"/>
              </a:ext>
            </a:extLst>
          </p:cNvPr>
          <p:cNvCxnSpPr>
            <a:cxnSpLocks/>
            <a:stCxn id="29" idx="0"/>
            <a:endCxn id="25" idx="4"/>
          </p:cNvCxnSpPr>
          <p:nvPr/>
        </p:nvCxnSpPr>
        <p:spPr bwMode="auto">
          <a:xfrm flipH="1" flipV="1">
            <a:off x="5549720" y="1709013"/>
            <a:ext cx="631195" cy="39842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a:extLst>
              <a:ext uri="{FF2B5EF4-FFF2-40B4-BE49-F238E27FC236}">
                <a16:creationId xmlns:a16="http://schemas.microsoft.com/office/drawing/2014/main" id="{A246BA9A-4026-4311-B3BA-27EB87D108A3}"/>
              </a:ext>
            </a:extLst>
          </p:cNvPr>
          <p:cNvCxnSpPr>
            <a:cxnSpLocks/>
            <a:stCxn id="26" idx="4"/>
            <a:endCxn id="30" idx="0"/>
          </p:cNvCxnSpPr>
          <p:nvPr/>
        </p:nvCxnSpPr>
        <p:spPr bwMode="auto">
          <a:xfrm flipH="1">
            <a:off x="2777363" y="2619790"/>
            <a:ext cx="433544" cy="37641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a:extLst>
              <a:ext uri="{FF2B5EF4-FFF2-40B4-BE49-F238E27FC236}">
                <a16:creationId xmlns:a16="http://schemas.microsoft.com/office/drawing/2014/main" id="{3622EBE8-E881-47FB-A424-A11E074824EB}"/>
              </a:ext>
            </a:extLst>
          </p:cNvPr>
          <p:cNvCxnSpPr>
            <a:cxnSpLocks/>
            <a:stCxn id="31" idx="0"/>
            <a:endCxn id="26" idx="4"/>
          </p:cNvCxnSpPr>
          <p:nvPr/>
        </p:nvCxnSpPr>
        <p:spPr bwMode="auto">
          <a:xfrm flipH="1" flipV="1">
            <a:off x="3210907" y="2619790"/>
            <a:ext cx="560861" cy="37641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a:extLst>
              <a:ext uri="{FF2B5EF4-FFF2-40B4-BE49-F238E27FC236}">
                <a16:creationId xmlns:a16="http://schemas.microsoft.com/office/drawing/2014/main" id="{37CD58AE-15E2-4199-85CE-2A3F8A7BE119}"/>
              </a:ext>
            </a:extLst>
          </p:cNvPr>
          <p:cNvCxnSpPr>
            <a:cxnSpLocks/>
            <a:stCxn id="32" idx="0"/>
            <a:endCxn id="28" idx="4"/>
          </p:cNvCxnSpPr>
          <p:nvPr/>
        </p:nvCxnSpPr>
        <p:spPr bwMode="auto">
          <a:xfrm flipH="1" flipV="1">
            <a:off x="5049048" y="2542675"/>
            <a:ext cx="500672" cy="45192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91498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8A00D6A0-EE4C-4459-83AB-7D71BC3977E8}"/>
              </a:ext>
            </a:extLst>
          </p:cNvPr>
          <p:cNvSpPr>
            <a:spLocks noChangeArrowheads="1"/>
          </p:cNvSpPr>
          <p:nvPr/>
        </p:nvSpPr>
        <p:spPr bwMode="auto">
          <a:xfrm>
            <a:off x="-8420" y="783853"/>
            <a:ext cx="8820472"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b="1" dirty="0">
                <a:solidFill>
                  <a:srgbClr val="0000CC"/>
                </a:solidFill>
              </a:rPr>
              <a:t>   【</a:t>
            </a:r>
            <a:r>
              <a:rPr lang="zh-CN" altLang="en-US" b="1" dirty="0">
                <a:solidFill>
                  <a:srgbClr val="0000CC"/>
                </a:solidFill>
              </a:rPr>
              <a:t>例</a:t>
            </a:r>
            <a:r>
              <a:rPr lang="en-US" altLang="zh-CN" b="1" dirty="0">
                <a:solidFill>
                  <a:srgbClr val="0000CC"/>
                </a:solidFill>
              </a:rPr>
              <a:t>3-7】</a:t>
            </a:r>
            <a:r>
              <a:rPr lang="zh-CN" altLang="en-US" b="1" dirty="0"/>
              <a:t>一棵二叉树的先序、中序和后序序列分别如下，其中一部分未显示出来，试求出空格处的内容，并画出该二叉树。</a:t>
            </a:r>
          </a:p>
          <a:p>
            <a:pPr eaLnBrk="1" hangingPunct="1">
              <a:spcBef>
                <a:spcPct val="20000"/>
              </a:spcBef>
            </a:pPr>
            <a:r>
              <a:rPr lang="zh-CN" altLang="en-US" b="1" dirty="0"/>
              <a:t>      先序：</a:t>
            </a:r>
            <a:r>
              <a:rPr lang="en-US" altLang="zh-CN" b="1" dirty="0"/>
              <a:t>_B_F_ICEH_G</a:t>
            </a:r>
            <a:r>
              <a:rPr lang="zh-CN" altLang="en-US" b="1" dirty="0"/>
              <a:t>；</a:t>
            </a:r>
            <a:endParaRPr lang="en-US" altLang="zh-CN" b="1" dirty="0"/>
          </a:p>
          <a:p>
            <a:pPr eaLnBrk="1" hangingPunct="1">
              <a:spcBef>
                <a:spcPct val="20000"/>
              </a:spcBef>
            </a:pPr>
            <a:r>
              <a:rPr lang="en-US" altLang="zh-CN" b="1" dirty="0"/>
              <a:t>      </a:t>
            </a:r>
            <a:r>
              <a:rPr lang="zh-CN" altLang="en-US" b="1" dirty="0"/>
              <a:t>中序：</a:t>
            </a:r>
            <a:r>
              <a:rPr lang="en-US" altLang="zh-CN" b="1" dirty="0"/>
              <a:t>D_KFIA_EJC_</a:t>
            </a:r>
            <a:r>
              <a:rPr lang="zh-CN" altLang="en-US" b="1" dirty="0"/>
              <a:t>；</a:t>
            </a:r>
            <a:endParaRPr lang="en-US" altLang="zh-CN" b="1" dirty="0"/>
          </a:p>
          <a:p>
            <a:pPr eaLnBrk="1" hangingPunct="1">
              <a:spcBef>
                <a:spcPct val="20000"/>
              </a:spcBef>
            </a:pPr>
            <a:r>
              <a:rPr lang="en-US" altLang="zh-CN" b="1" dirty="0"/>
              <a:t>      </a:t>
            </a:r>
            <a:r>
              <a:rPr lang="zh-CN" altLang="en-US" b="1" dirty="0"/>
              <a:t>后序：</a:t>
            </a:r>
            <a:r>
              <a:rPr lang="en-US" altLang="zh-CN" b="1" dirty="0"/>
              <a:t>_K_FBHJ_G_A</a:t>
            </a:r>
            <a:r>
              <a:rPr lang="zh-CN" altLang="en-US" b="1" dirty="0"/>
              <a:t>；</a:t>
            </a:r>
            <a:endParaRPr lang="en-US" altLang="zh-CN" b="1" dirty="0"/>
          </a:p>
        </p:txBody>
      </p:sp>
      <p:grpSp>
        <p:nvGrpSpPr>
          <p:cNvPr id="130053" name="Group 5">
            <a:extLst>
              <a:ext uri="{FF2B5EF4-FFF2-40B4-BE49-F238E27FC236}">
                <a16:creationId xmlns:a16="http://schemas.microsoft.com/office/drawing/2014/main" id="{55468C23-FD2A-4FEA-B7EB-BA13070E2D94}"/>
              </a:ext>
            </a:extLst>
          </p:cNvPr>
          <p:cNvGrpSpPr>
            <a:grpSpLocks/>
          </p:cNvGrpSpPr>
          <p:nvPr/>
        </p:nvGrpSpPr>
        <p:grpSpPr bwMode="auto">
          <a:xfrm>
            <a:off x="571500" y="2780928"/>
            <a:ext cx="8001000" cy="3030538"/>
            <a:chOff x="336" y="2016"/>
            <a:chExt cx="5040" cy="1909"/>
          </a:xfrm>
        </p:grpSpPr>
        <p:sp>
          <p:nvSpPr>
            <p:cNvPr id="51204" name="Rectangle 6">
              <a:extLst>
                <a:ext uri="{FF2B5EF4-FFF2-40B4-BE49-F238E27FC236}">
                  <a16:creationId xmlns:a16="http://schemas.microsoft.com/office/drawing/2014/main" id="{F23CEEEA-1EAC-44E2-8BD4-F7E936756C9B}"/>
                </a:ext>
              </a:extLst>
            </p:cNvPr>
            <p:cNvSpPr>
              <a:spLocks noChangeArrowheads="1"/>
            </p:cNvSpPr>
            <p:nvPr/>
          </p:nvSpPr>
          <p:spPr bwMode="auto">
            <a:xfrm>
              <a:off x="336" y="2784"/>
              <a:ext cx="2880" cy="1141"/>
            </a:xfrm>
            <a:prstGeom prst="rect">
              <a:avLst/>
            </a:prstGeom>
            <a:solidFill>
              <a:srgbClr val="E4E4E4"/>
            </a:solidFill>
            <a:ln w="9525">
              <a:solidFill>
                <a:srgbClr val="DEDED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t>      </a:t>
              </a:r>
              <a:r>
                <a:rPr lang="zh-CN" altLang="en-US" sz="2800" dirty="0"/>
                <a:t>先序：</a:t>
              </a:r>
              <a:r>
                <a:rPr lang="en-US" altLang="zh-CN" sz="2800" u="sng" dirty="0">
                  <a:solidFill>
                    <a:srgbClr val="FF0000"/>
                  </a:solidFill>
                </a:rPr>
                <a:t>A</a:t>
              </a:r>
              <a:r>
                <a:rPr lang="en-US" altLang="zh-CN" sz="2800" dirty="0"/>
                <a:t>B</a:t>
              </a:r>
              <a:r>
                <a:rPr lang="en-US" altLang="zh-CN" sz="2800" u="sng" dirty="0">
                  <a:solidFill>
                    <a:srgbClr val="FF0000"/>
                  </a:solidFill>
                </a:rPr>
                <a:t>D</a:t>
              </a:r>
              <a:r>
                <a:rPr lang="en-US" altLang="zh-CN" sz="2800" dirty="0"/>
                <a:t>F</a:t>
              </a:r>
              <a:r>
                <a:rPr lang="en-US" altLang="zh-CN" sz="2800" u="sng" dirty="0">
                  <a:solidFill>
                    <a:srgbClr val="FF0000"/>
                  </a:solidFill>
                </a:rPr>
                <a:t>K</a:t>
              </a:r>
              <a:r>
                <a:rPr lang="en-US" altLang="zh-CN" sz="2800" dirty="0"/>
                <a:t>ICEH</a:t>
              </a:r>
              <a:r>
                <a:rPr lang="en-US" altLang="zh-CN" sz="2800" u="sng" dirty="0">
                  <a:solidFill>
                    <a:srgbClr val="FF0000"/>
                  </a:solidFill>
                </a:rPr>
                <a:t>J</a:t>
              </a:r>
              <a:r>
                <a:rPr lang="en-US" altLang="zh-CN" sz="2800" dirty="0"/>
                <a:t>G</a:t>
              </a:r>
            </a:p>
            <a:p>
              <a:pPr eaLnBrk="1" hangingPunct="1">
                <a:spcBef>
                  <a:spcPct val="50000"/>
                </a:spcBef>
              </a:pPr>
              <a:r>
                <a:rPr lang="en-US" altLang="zh-CN" sz="2800" dirty="0"/>
                <a:t>      </a:t>
              </a:r>
              <a:r>
                <a:rPr lang="zh-CN" altLang="en-US" sz="2800" dirty="0"/>
                <a:t>中序：</a:t>
              </a:r>
              <a:r>
                <a:rPr lang="en-US" altLang="zh-CN" sz="2800" dirty="0"/>
                <a:t>D</a:t>
              </a:r>
              <a:r>
                <a:rPr lang="en-US" altLang="zh-CN" sz="2800" u="sng" dirty="0">
                  <a:solidFill>
                    <a:srgbClr val="FF0000"/>
                  </a:solidFill>
                </a:rPr>
                <a:t>B</a:t>
              </a:r>
              <a:r>
                <a:rPr lang="en-US" altLang="zh-CN" sz="2800" dirty="0"/>
                <a:t>KFIA</a:t>
              </a:r>
              <a:r>
                <a:rPr lang="en-US" altLang="zh-CN" sz="2800" u="sng" dirty="0">
                  <a:solidFill>
                    <a:srgbClr val="FF0000"/>
                  </a:solidFill>
                </a:rPr>
                <a:t>H</a:t>
              </a:r>
              <a:r>
                <a:rPr lang="en-US" altLang="zh-CN" sz="2800" dirty="0"/>
                <a:t>EJC</a:t>
              </a:r>
              <a:r>
                <a:rPr lang="en-US" altLang="zh-CN" sz="2800" u="sng" dirty="0">
                  <a:solidFill>
                    <a:srgbClr val="FF0000"/>
                  </a:solidFill>
                </a:rPr>
                <a:t>G</a:t>
              </a:r>
            </a:p>
            <a:p>
              <a:pPr eaLnBrk="1" hangingPunct="1">
                <a:spcBef>
                  <a:spcPct val="50000"/>
                </a:spcBef>
              </a:pPr>
              <a:r>
                <a:rPr lang="en-US" altLang="zh-CN" sz="2800" dirty="0"/>
                <a:t>      </a:t>
              </a:r>
              <a:r>
                <a:rPr lang="zh-CN" altLang="en-US" sz="2800" dirty="0"/>
                <a:t>后序：</a:t>
              </a:r>
              <a:r>
                <a:rPr lang="en-US" altLang="zh-CN" sz="2800" u="sng" dirty="0">
                  <a:solidFill>
                    <a:srgbClr val="FF0000"/>
                  </a:solidFill>
                </a:rPr>
                <a:t>D</a:t>
              </a:r>
              <a:r>
                <a:rPr lang="en-US" altLang="zh-CN" sz="2800" dirty="0"/>
                <a:t>K</a:t>
              </a:r>
              <a:r>
                <a:rPr lang="en-US" altLang="zh-CN" sz="2800" u="sng" dirty="0">
                  <a:solidFill>
                    <a:srgbClr val="FF0000"/>
                  </a:solidFill>
                </a:rPr>
                <a:t>I</a:t>
              </a:r>
              <a:r>
                <a:rPr lang="en-US" altLang="zh-CN" sz="2800" dirty="0"/>
                <a:t>FBHJ</a:t>
              </a:r>
              <a:r>
                <a:rPr lang="en-US" altLang="zh-CN" sz="2800" u="sng" dirty="0">
                  <a:solidFill>
                    <a:srgbClr val="FF0000"/>
                  </a:solidFill>
                </a:rPr>
                <a:t>E</a:t>
              </a:r>
              <a:r>
                <a:rPr lang="en-US" altLang="zh-CN" sz="2800" dirty="0"/>
                <a:t>G</a:t>
              </a:r>
              <a:r>
                <a:rPr lang="en-US" altLang="zh-CN" sz="2800" u="sng" dirty="0">
                  <a:solidFill>
                    <a:srgbClr val="FF0000"/>
                  </a:solidFill>
                </a:rPr>
                <a:t>C</a:t>
              </a:r>
              <a:r>
                <a:rPr lang="en-US" altLang="zh-CN" sz="2800" dirty="0"/>
                <a:t>A     </a:t>
              </a:r>
              <a:endParaRPr lang="en-US" altLang="zh-CN" sz="2800" dirty="0">
                <a:solidFill>
                  <a:schemeClr val="accent1"/>
                </a:solidFill>
              </a:endParaRPr>
            </a:p>
          </p:txBody>
        </p:sp>
        <p:grpSp>
          <p:nvGrpSpPr>
            <p:cNvPr id="51205" name="Group 7">
              <a:extLst>
                <a:ext uri="{FF2B5EF4-FFF2-40B4-BE49-F238E27FC236}">
                  <a16:creationId xmlns:a16="http://schemas.microsoft.com/office/drawing/2014/main" id="{0EE5A758-E6F1-448C-AEF9-5E25F2C15390}"/>
                </a:ext>
              </a:extLst>
            </p:cNvPr>
            <p:cNvGrpSpPr>
              <a:grpSpLocks/>
            </p:cNvGrpSpPr>
            <p:nvPr/>
          </p:nvGrpSpPr>
          <p:grpSpPr bwMode="auto">
            <a:xfrm>
              <a:off x="3696" y="2016"/>
              <a:ext cx="1680" cy="1488"/>
              <a:chOff x="1344" y="1824"/>
              <a:chExt cx="1680" cy="1488"/>
            </a:xfrm>
          </p:grpSpPr>
          <p:sp>
            <p:nvSpPr>
              <p:cNvPr id="51206" name="Oval 8">
                <a:extLst>
                  <a:ext uri="{FF2B5EF4-FFF2-40B4-BE49-F238E27FC236}">
                    <a16:creationId xmlns:a16="http://schemas.microsoft.com/office/drawing/2014/main" id="{AFC59573-27EA-4F82-910F-39F060FEC30C}"/>
                  </a:ext>
                </a:extLst>
              </p:cNvPr>
              <p:cNvSpPr>
                <a:spLocks noChangeArrowheads="1"/>
              </p:cNvSpPr>
              <p:nvPr/>
            </p:nvSpPr>
            <p:spPr bwMode="auto">
              <a:xfrm>
                <a:off x="2064" y="1824"/>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A</a:t>
                </a:r>
              </a:p>
            </p:txBody>
          </p:sp>
          <p:sp>
            <p:nvSpPr>
              <p:cNvPr id="51207" name="Oval 9">
                <a:extLst>
                  <a:ext uri="{FF2B5EF4-FFF2-40B4-BE49-F238E27FC236}">
                    <a16:creationId xmlns:a16="http://schemas.microsoft.com/office/drawing/2014/main" id="{8CA6ED42-3609-4015-9AE1-2FB50470B848}"/>
                  </a:ext>
                </a:extLst>
              </p:cNvPr>
              <p:cNvSpPr>
                <a:spLocks noChangeArrowheads="1"/>
              </p:cNvSpPr>
              <p:nvPr/>
            </p:nvSpPr>
            <p:spPr bwMode="auto">
              <a:xfrm>
                <a:off x="1536" y="2208"/>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B</a:t>
                </a:r>
              </a:p>
            </p:txBody>
          </p:sp>
          <p:sp>
            <p:nvSpPr>
              <p:cNvPr id="51208" name="Oval 10">
                <a:extLst>
                  <a:ext uri="{FF2B5EF4-FFF2-40B4-BE49-F238E27FC236}">
                    <a16:creationId xmlns:a16="http://schemas.microsoft.com/office/drawing/2014/main" id="{F9395625-EFC6-4DC8-B661-C9B5AA1A57B2}"/>
                  </a:ext>
                </a:extLst>
              </p:cNvPr>
              <p:cNvSpPr>
                <a:spLocks noChangeArrowheads="1"/>
              </p:cNvSpPr>
              <p:nvPr/>
            </p:nvSpPr>
            <p:spPr bwMode="auto">
              <a:xfrm>
                <a:off x="2544" y="2208"/>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C</a:t>
                </a:r>
              </a:p>
            </p:txBody>
          </p:sp>
          <p:sp>
            <p:nvSpPr>
              <p:cNvPr id="51209" name="Oval 11">
                <a:extLst>
                  <a:ext uri="{FF2B5EF4-FFF2-40B4-BE49-F238E27FC236}">
                    <a16:creationId xmlns:a16="http://schemas.microsoft.com/office/drawing/2014/main" id="{EE60BE22-4F17-435F-9F8A-E632323F772C}"/>
                  </a:ext>
                </a:extLst>
              </p:cNvPr>
              <p:cNvSpPr>
                <a:spLocks noChangeArrowheads="1"/>
              </p:cNvSpPr>
              <p:nvPr/>
            </p:nvSpPr>
            <p:spPr bwMode="auto">
              <a:xfrm>
                <a:off x="1344" y="2640"/>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D</a:t>
                </a:r>
              </a:p>
            </p:txBody>
          </p:sp>
          <p:sp>
            <p:nvSpPr>
              <p:cNvPr id="51210" name="Oval 12">
                <a:extLst>
                  <a:ext uri="{FF2B5EF4-FFF2-40B4-BE49-F238E27FC236}">
                    <a16:creationId xmlns:a16="http://schemas.microsoft.com/office/drawing/2014/main" id="{56F5A627-D9E2-4D3A-9425-B2D2F287C96F}"/>
                  </a:ext>
                </a:extLst>
              </p:cNvPr>
              <p:cNvSpPr>
                <a:spLocks noChangeArrowheads="1"/>
              </p:cNvSpPr>
              <p:nvPr/>
            </p:nvSpPr>
            <p:spPr bwMode="auto">
              <a:xfrm>
                <a:off x="2352" y="2640"/>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E</a:t>
                </a:r>
              </a:p>
            </p:txBody>
          </p:sp>
          <p:sp>
            <p:nvSpPr>
              <p:cNvPr id="51211" name="Oval 13">
                <a:extLst>
                  <a:ext uri="{FF2B5EF4-FFF2-40B4-BE49-F238E27FC236}">
                    <a16:creationId xmlns:a16="http://schemas.microsoft.com/office/drawing/2014/main" id="{C3DF9AD9-7750-40B1-A0D0-9C8C09CC6701}"/>
                  </a:ext>
                </a:extLst>
              </p:cNvPr>
              <p:cNvSpPr>
                <a:spLocks noChangeArrowheads="1"/>
              </p:cNvSpPr>
              <p:nvPr/>
            </p:nvSpPr>
            <p:spPr bwMode="auto">
              <a:xfrm>
                <a:off x="1776" y="2640"/>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FF0000"/>
                    </a:solidFill>
                  </a:rPr>
                  <a:t>F</a:t>
                </a:r>
              </a:p>
            </p:txBody>
          </p:sp>
          <p:sp>
            <p:nvSpPr>
              <p:cNvPr id="51212" name="Oval 14">
                <a:extLst>
                  <a:ext uri="{FF2B5EF4-FFF2-40B4-BE49-F238E27FC236}">
                    <a16:creationId xmlns:a16="http://schemas.microsoft.com/office/drawing/2014/main" id="{2F6A53E0-2B1D-4677-B944-7C5F2AB8736B}"/>
                  </a:ext>
                </a:extLst>
              </p:cNvPr>
              <p:cNvSpPr>
                <a:spLocks noChangeArrowheads="1"/>
              </p:cNvSpPr>
              <p:nvPr/>
            </p:nvSpPr>
            <p:spPr bwMode="auto">
              <a:xfrm>
                <a:off x="2784" y="2640"/>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G</a:t>
                </a:r>
              </a:p>
            </p:txBody>
          </p:sp>
          <p:sp>
            <p:nvSpPr>
              <p:cNvPr id="51213" name="Oval 15">
                <a:extLst>
                  <a:ext uri="{FF2B5EF4-FFF2-40B4-BE49-F238E27FC236}">
                    <a16:creationId xmlns:a16="http://schemas.microsoft.com/office/drawing/2014/main" id="{783D89FA-E067-44ED-9952-E02C677AF45D}"/>
                  </a:ext>
                </a:extLst>
              </p:cNvPr>
              <p:cNvSpPr>
                <a:spLocks noChangeArrowheads="1"/>
              </p:cNvSpPr>
              <p:nvPr/>
            </p:nvSpPr>
            <p:spPr bwMode="auto">
              <a:xfrm>
                <a:off x="2208" y="307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H</a:t>
                </a:r>
              </a:p>
            </p:txBody>
          </p:sp>
          <p:sp>
            <p:nvSpPr>
              <p:cNvPr id="51214" name="Oval 16">
                <a:extLst>
                  <a:ext uri="{FF2B5EF4-FFF2-40B4-BE49-F238E27FC236}">
                    <a16:creationId xmlns:a16="http://schemas.microsoft.com/office/drawing/2014/main" id="{893CF9DB-BB04-4BA9-BA4F-CC7437C2CC48}"/>
                  </a:ext>
                </a:extLst>
              </p:cNvPr>
              <p:cNvSpPr>
                <a:spLocks noChangeArrowheads="1"/>
              </p:cNvSpPr>
              <p:nvPr/>
            </p:nvSpPr>
            <p:spPr bwMode="auto">
              <a:xfrm>
                <a:off x="1920" y="307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I</a:t>
                </a:r>
              </a:p>
            </p:txBody>
          </p:sp>
          <p:sp>
            <p:nvSpPr>
              <p:cNvPr id="51215" name="Oval 17">
                <a:extLst>
                  <a:ext uri="{FF2B5EF4-FFF2-40B4-BE49-F238E27FC236}">
                    <a16:creationId xmlns:a16="http://schemas.microsoft.com/office/drawing/2014/main" id="{AB362B0E-E9AF-4A12-A1B3-289B8F5579DA}"/>
                  </a:ext>
                </a:extLst>
              </p:cNvPr>
              <p:cNvSpPr>
                <a:spLocks noChangeArrowheads="1"/>
              </p:cNvSpPr>
              <p:nvPr/>
            </p:nvSpPr>
            <p:spPr bwMode="auto">
              <a:xfrm>
                <a:off x="2544" y="307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J</a:t>
                </a:r>
              </a:p>
            </p:txBody>
          </p:sp>
          <p:sp>
            <p:nvSpPr>
              <p:cNvPr id="51216" name="Oval 18">
                <a:extLst>
                  <a:ext uri="{FF2B5EF4-FFF2-40B4-BE49-F238E27FC236}">
                    <a16:creationId xmlns:a16="http://schemas.microsoft.com/office/drawing/2014/main" id="{AF8C0273-9553-4124-A190-47CAD507377E}"/>
                  </a:ext>
                </a:extLst>
              </p:cNvPr>
              <p:cNvSpPr>
                <a:spLocks noChangeArrowheads="1"/>
              </p:cNvSpPr>
              <p:nvPr/>
            </p:nvSpPr>
            <p:spPr bwMode="auto">
              <a:xfrm>
                <a:off x="1584" y="307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K</a:t>
                </a:r>
              </a:p>
            </p:txBody>
          </p:sp>
          <p:sp>
            <p:nvSpPr>
              <p:cNvPr id="51217" name="Line 19">
                <a:extLst>
                  <a:ext uri="{FF2B5EF4-FFF2-40B4-BE49-F238E27FC236}">
                    <a16:creationId xmlns:a16="http://schemas.microsoft.com/office/drawing/2014/main" id="{5505DE69-F95B-4CB6-B11D-90A954299B70}"/>
                  </a:ext>
                </a:extLst>
              </p:cNvPr>
              <p:cNvSpPr>
                <a:spLocks noChangeShapeType="1"/>
              </p:cNvSpPr>
              <p:nvPr/>
            </p:nvSpPr>
            <p:spPr bwMode="auto">
              <a:xfrm flipH="1">
                <a:off x="1728" y="2064"/>
                <a:ext cx="43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8" name="Line 20">
                <a:extLst>
                  <a:ext uri="{FF2B5EF4-FFF2-40B4-BE49-F238E27FC236}">
                    <a16:creationId xmlns:a16="http://schemas.microsoft.com/office/drawing/2014/main" id="{08ABE2B6-B4CD-4526-98D8-D600ED1F243B}"/>
                  </a:ext>
                </a:extLst>
              </p:cNvPr>
              <p:cNvSpPr>
                <a:spLocks noChangeShapeType="1"/>
              </p:cNvSpPr>
              <p:nvPr/>
            </p:nvSpPr>
            <p:spPr bwMode="auto">
              <a:xfrm>
                <a:off x="2208" y="2064"/>
                <a:ext cx="43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9" name="Line 21">
                <a:extLst>
                  <a:ext uri="{FF2B5EF4-FFF2-40B4-BE49-F238E27FC236}">
                    <a16:creationId xmlns:a16="http://schemas.microsoft.com/office/drawing/2014/main" id="{478DA071-CACC-45FA-8642-58E4ACB8CB3C}"/>
                  </a:ext>
                </a:extLst>
              </p:cNvPr>
              <p:cNvSpPr>
                <a:spLocks noChangeShapeType="1"/>
              </p:cNvSpPr>
              <p:nvPr/>
            </p:nvSpPr>
            <p:spPr bwMode="auto">
              <a:xfrm flipH="1">
                <a:off x="1536" y="244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0" name="Line 22">
                <a:extLst>
                  <a:ext uri="{FF2B5EF4-FFF2-40B4-BE49-F238E27FC236}">
                    <a16:creationId xmlns:a16="http://schemas.microsoft.com/office/drawing/2014/main" id="{32248B73-CAF6-4BDE-830F-CDA153887951}"/>
                  </a:ext>
                </a:extLst>
              </p:cNvPr>
              <p:cNvSpPr>
                <a:spLocks noChangeShapeType="1"/>
              </p:cNvSpPr>
              <p:nvPr/>
            </p:nvSpPr>
            <p:spPr bwMode="auto">
              <a:xfrm>
                <a:off x="1680" y="244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1" name="Line 23">
                <a:extLst>
                  <a:ext uri="{FF2B5EF4-FFF2-40B4-BE49-F238E27FC236}">
                    <a16:creationId xmlns:a16="http://schemas.microsoft.com/office/drawing/2014/main" id="{A87E46C7-E5D8-4278-8B52-1309D0DD5F2E}"/>
                  </a:ext>
                </a:extLst>
              </p:cNvPr>
              <p:cNvSpPr>
                <a:spLocks noChangeShapeType="1"/>
              </p:cNvSpPr>
              <p:nvPr/>
            </p:nvSpPr>
            <p:spPr bwMode="auto">
              <a:xfrm flipH="1">
                <a:off x="2496" y="244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2" name="Line 24">
                <a:extLst>
                  <a:ext uri="{FF2B5EF4-FFF2-40B4-BE49-F238E27FC236}">
                    <a16:creationId xmlns:a16="http://schemas.microsoft.com/office/drawing/2014/main" id="{1A93F0CD-8949-4E00-858A-42D9C7371D36}"/>
                  </a:ext>
                </a:extLst>
              </p:cNvPr>
              <p:cNvSpPr>
                <a:spLocks noChangeShapeType="1"/>
              </p:cNvSpPr>
              <p:nvPr/>
            </p:nvSpPr>
            <p:spPr bwMode="auto">
              <a:xfrm>
                <a:off x="2688"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3" name="Line 25">
                <a:extLst>
                  <a:ext uri="{FF2B5EF4-FFF2-40B4-BE49-F238E27FC236}">
                    <a16:creationId xmlns:a16="http://schemas.microsoft.com/office/drawing/2014/main" id="{96C72D1D-3BF7-4C6D-9FB9-FC9693A605CA}"/>
                  </a:ext>
                </a:extLst>
              </p:cNvPr>
              <p:cNvSpPr>
                <a:spLocks noChangeShapeType="1"/>
              </p:cNvSpPr>
              <p:nvPr/>
            </p:nvSpPr>
            <p:spPr bwMode="auto">
              <a:xfrm flipH="1">
                <a:off x="1728" y="2880"/>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4" name="Line 26">
                <a:extLst>
                  <a:ext uri="{FF2B5EF4-FFF2-40B4-BE49-F238E27FC236}">
                    <a16:creationId xmlns:a16="http://schemas.microsoft.com/office/drawing/2014/main" id="{471C4E2B-65AC-4225-A2FC-8FBD45E2142E}"/>
                  </a:ext>
                </a:extLst>
              </p:cNvPr>
              <p:cNvSpPr>
                <a:spLocks noChangeShapeType="1"/>
              </p:cNvSpPr>
              <p:nvPr/>
            </p:nvSpPr>
            <p:spPr bwMode="auto">
              <a:xfrm>
                <a:off x="1920" y="288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5" name="Line 27">
                <a:extLst>
                  <a:ext uri="{FF2B5EF4-FFF2-40B4-BE49-F238E27FC236}">
                    <a16:creationId xmlns:a16="http://schemas.microsoft.com/office/drawing/2014/main" id="{B126F27C-5489-4D7D-8819-453DF53ED722}"/>
                  </a:ext>
                </a:extLst>
              </p:cNvPr>
              <p:cNvSpPr>
                <a:spLocks noChangeShapeType="1"/>
              </p:cNvSpPr>
              <p:nvPr/>
            </p:nvSpPr>
            <p:spPr bwMode="auto">
              <a:xfrm flipH="1">
                <a:off x="2352" y="288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6" name="Line 28">
                <a:extLst>
                  <a:ext uri="{FF2B5EF4-FFF2-40B4-BE49-F238E27FC236}">
                    <a16:creationId xmlns:a16="http://schemas.microsoft.com/office/drawing/2014/main" id="{462EB8CA-524E-4FA6-8F83-F6723AACFD2B}"/>
                  </a:ext>
                </a:extLst>
              </p:cNvPr>
              <p:cNvSpPr>
                <a:spLocks noChangeShapeType="1"/>
              </p:cNvSpPr>
              <p:nvPr/>
            </p:nvSpPr>
            <p:spPr bwMode="auto">
              <a:xfrm>
                <a:off x="2496" y="2880"/>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a:extLst>
              <a:ext uri="{FF2B5EF4-FFF2-40B4-BE49-F238E27FC236}">
                <a16:creationId xmlns:a16="http://schemas.microsoft.com/office/drawing/2014/main" id="{23B857E2-E7C8-43F8-AF0D-5CEEA405E26A}"/>
              </a:ext>
            </a:extLst>
          </p:cNvPr>
          <p:cNvSpPr txBox="1">
            <a:spLocks noChangeArrowheads="1"/>
          </p:cNvSpPr>
          <p:nvPr/>
        </p:nvSpPr>
        <p:spPr bwMode="auto">
          <a:xfrm>
            <a:off x="395288" y="938237"/>
            <a:ext cx="61929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a:t>
            </a:r>
            <a:r>
              <a:rPr lang="zh-CN" altLang="en-US" b="1" dirty="0">
                <a:solidFill>
                  <a:srgbClr val="0000CC"/>
                </a:solidFill>
              </a:rPr>
              <a:t>例</a:t>
            </a:r>
            <a:r>
              <a:rPr lang="en-US" altLang="zh-CN" b="1" dirty="0">
                <a:solidFill>
                  <a:srgbClr val="0000CC"/>
                </a:solidFill>
              </a:rPr>
              <a:t>3-8】</a:t>
            </a:r>
            <a:r>
              <a:rPr lang="zh-CN" altLang="en-US" b="1" dirty="0"/>
              <a:t>二叉树中序序列为：</a:t>
            </a:r>
            <a:r>
              <a:rPr lang="en-US" altLang="zh-CN" b="1" dirty="0"/>
              <a:t>ABCEFGHD</a:t>
            </a:r>
            <a:r>
              <a:rPr lang="zh-CN" altLang="en-US" b="1" dirty="0"/>
              <a:t>，</a:t>
            </a:r>
            <a:endParaRPr lang="en-US" altLang="zh-CN" b="1" dirty="0"/>
          </a:p>
          <a:p>
            <a:pPr eaLnBrk="1" hangingPunct="1"/>
            <a:r>
              <a:rPr lang="en-US" altLang="zh-CN" b="1" dirty="0"/>
              <a:t>                        </a:t>
            </a:r>
            <a:r>
              <a:rPr lang="zh-CN" altLang="en-US" b="1" dirty="0"/>
              <a:t>      后序序列为：</a:t>
            </a:r>
            <a:r>
              <a:rPr lang="en-US" altLang="zh-CN" b="1" dirty="0"/>
              <a:t>ABFHGEDC</a:t>
            </a:r>
            <a:r>
              <a:rPr lang="zh-CN" altLang="en-US" b="1" dirty="0"/>
              <a:t>。</a:t>
            </a:r>
            <a:endParaRPr lang="en-US" altLang="zh-CN" b="1" dirty="0"/>
          </a:p>
          <a:p>
            <a:pPr eaLnBrk="1" hangingPunct="1"/>
            <a:r>
              <a:rPr lang="zh-CN" altLang="en-US" b="1" dirty="0"/>
              <a:t>               请画出此二叉树。</a:t>
            </a:r>
          </a:p>
        </p:txBody>
      </p:sp>
      <p:grpSp>
        <p:nvGrpSpPr>
          <p:cNvPr id="131077" name="Group 5">
            <a:extLst>
              <a:ext uri="{FF2B5EF4-FFF2-40B4-BE49-F238E27FC236}">
                <a16:creationId xmlns:a16="http://schemas.microsoft.com/office/drawing/2014/main" id="{5778017A-573A-4C1F-A785-1633D1B78822}"/>
              </a:ext>
            </a:extLst>
          </p:cNvPr>
          <p:cNvGrpSpPr>
            <a:grpSpLocks/>
          </p:cNvGrpSpPr>
          <p:nvPr/>
        </p:nvGrpSpPr>
        <p:grpSpPr bwMode="auto">
          <a:xfrm>
            <a:off x="971600" y="2276872"/>
            <a:ext cx="3405187" cy="3549650"/>
            <a:chOff x="113" y="1888"/>
            <a:chExt cx="2145" cy="2236"/>
          </a:xfrm>
        </p:grpSpPr>
        <p:sp>
          <p:nvSpPr>
            <p:cNvPr id="52228" name="Oval 6">
              <a:extLst>
                <a:ext uri="{FF2B5EF4-FFF2-40B4-BE49-F238E27FC236}">
                  <a16:creationId xmlns:a16="http://schemas.microsoft.com/office/drawing/2014/main" id="{3BC98F2A-952C-4C14-B112-B30B9FAF5E6E}"/>
                </a:ext>
              </a:extLst>
            </p:cNvPr>
            <p:cNvSpPr>
              <a:spLocks noChangeArrowheads="1"/>
            </p:cNvSpPr>
            <p:nvPr/>
          </p:nvSpPr>
          <p:spPr bwMode="auto">
            <a:xfrm>
              <a:off x="113" y="2886"/>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A</a:t>
              </a:r>
            </a:p>
          </p:txBody>
        </p:sp>
        <p:sp>
          <p:nvSpPr>
            <p:cNvPr id="52229" name="Oval 7">
              <a:extLst>
                <a:ext uri="{FF2B5EF4-FFF2-40B4-BE49-F238E27FC236}">
                  <a16:creationId xmlns:a16="http://schemas.microsoft.com/office/drawing/2014/main" id="{D3E65D76-D435-496E-93FA-15A7A988BFCF}"/>
                </a:ext>
              </a:extLst>
            </p:cNvPr>
            <p:cNvSpPr>
              <a:spLocks noChangeArrowheads="1"/>
            </p:cNvSpPr>
            <p:nvPr/>
          </p:nvSpPr>
          <p:spPr bwMode="auto">
            <a:xfrm>
              <a:off x="567" y="243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B</a:t>
              </a:r>
            </a:p>
          </p:txBody>
        </p:sp>
        <p:sp>
          <p:nvSpPr>
            <p:cNvPr id="52230" name="Oval 8">
              <a:extLst>
                <a:ext uri="{FF2B5EF4-FFF2-40B4-BE49-F238E27FC236}">
                  <a16:creationId xmlns:a16="http://schemas.microsoft.com/office/drawing/2014/main" id="{800AB11D-851E-42F5-B950-B5F4D95F51A7}"/>
                </a:ext>
              </a:extLst>
            </p:cNvPr>
            <p:cNvSpPr>
              <a:spLocks noChangeArrowheads="1"/>
            </p:cNvSpPr>
            <p:nvPr/>
          </p:nvSpPr>
          <p:spPr bwMode="auto">
            <a:xfrm>
              <a:off x="1111" y="1888"/>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C</a:t>
              </a:r>
            </a:p>
          </p:txBody>
        </p:sp>
        <p:sp>
          <p:nvSpPr>
            <p:cNvPr id="52231" name="Oval 9">
              <a:extLst>
                <a:ext uri="{FF2B5EF4-FFF2-40B4-BE49-F238E27FC236}">
                  <a16:creationId xmlns:a16="http://schemas.microsoft.com/office/drawing/2014/main" id="{B4D4CC66-45CD-47D7-BEBC-FBC236B8F5B9}"/>
                </a:ext>
              </a:extLst>
            </p:cNvPr>
            <p:cNvSpPr>
              <a:spLocks noChangeArrowheads="1"/>
            </p:cNvSpPr>
            <p:nvPr/>
          </p:nvSpPr>
          <p:spPr bwMode="auto">
            <a:xfrm>
              <a:off x="1565" y="2432"/>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solidFill>
                    <a:srgbClr val="FF0000"/>
                  </a:solidFill>
                </a:rPr>
                <a:t>D</a:t>
              </a:r>
            </a:p>
          </p:txBody>
        </p:sp>
        <p:sp>
          <p:nvSpPr>
            <p:cNvPr id="52232" name="Oval 10">
              <a:extLst>
                <a:ext uri="{FF2B5EF4-FFF2-40B4-BE49-F238E27FC236}">
                  <a16:creationId xmlns:a16="http://schemas.microsoft.com/office/drawing/2014/main" id="{42BAB508-BAD0-4B84-8183-3FCE9F538AA6}"/>
                </a:ext>
              </a:extLst>
            </p:cNvPr>
            <p:cNvSpPr>
              <a:spLocks noChangeArrowheads="1"/>
            </p:cNvSpPr>
            <p:nvPr/>
          </p:nvSpPr>
          <p:spPr bwMode="auto">
            <a:xfrm>
              <a:off x="1111" y="2931"/>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E</a:t>
              </a:r>
            </a:p>
          </p:txBody>
        </p:sp>
        <p:sp>
          <p:nvSpPr>
            <p:cNvPr id="52233" name="Oval 11">
              <a:extLst>
                <a:ext uri="{FF2B5EF4-FFF2-40B4-BE49-F238E27FC236}">
                  <a16:creationId xmlns:a16="http://schemas.microsoft.com/office/drawing/2014/main" id="{4570615F-4087-4A44-8C6F-CB9E44B617DE}"/>
                </a:ext>
              </a:extLst>
            </p:cNvPr>
            <p:cNvSpPr>
              <a:spLocks noChangeArrowheads="1"/>
            </p:cNvSpPr>
            <p:nvPr/>
          </p:nvSpPr>
          <p:spPr bwMode="auto">
            <a:xfrm>
              <a:off x="1066" y="3884"/>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F</a:t>
              </a:r>
            </a:p>
          </p:txBody>
        </p:sp>
        <p:sp>
          <p:nvSpPr>
            <p:cNvPr id="52234" name="Oval 12">
              <a:extLst>
                <a:ext uri="{FF2B5EF4-FFF2-40B4-BE49-F238E27FC236}">
                  <a16:creationId xmlns:a16="http://schemas.microsoft.com/office/drawing/2014/main" id="{37174046-2B56-44DD-9ADA-CC8734A985D5}"/>
                </a:ext>
              </a:extLst>
            </p:cNvPr>
            <p:cNvSpPr>
              <a:spLocks noChangeArrowheads="1"/>
            </p:cNvSpPr>
            <p:nvPr/>
          </p:nvSpPr>
          <p:spPr bwMode="auto">
            <a:xfrm>
              <a:off x="1519" y="3385"/>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G</a:t>
              </a:r>
            </a:p>
          </p:txBody>
        </p:sp>
        <p:sp>
          <p:nvSpPr>
            <p:cNvPr id="52235" name="Oval 13">
              <a:extLst>
                <a:ext uri="{FF2B5EF4-FFF2-40B4-BE49-F238E27FC236}">
                  <a16:creationId xmlns:a16="http://schemas.microsoft.com/office/drawing/2014/main" id="{2F5A8211-BFC9-495C-8878-069E2690169B}"/>
                </a:ext>
              </a:extLst>
            </p:cNvPr>
            <p:cNvSpPr>
              <a:spLocks noChangeArrowheads="1"/>
            </p:cNvSpPr>
            <p:nvPr/>
          </p:nvSpPr>
          <p:spPr bwMode="auto">
            <a:xfrm>
              <a:off x="2018" y="3884"/>
              <a:ext cx="240" cy="240"/>
            </a:xfrm>
            <a:prstGeom prst="ellipse">
              <a:avLst/>
            </a:prstGeom>
            <a:solidFill>
              <a:srgbClr val="E4E4E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rgbClr val="FF0000"/>
                  </a:solidFill>
                </a:rPr>
                <a:t>H</a:t>
              </a:r>
            </a:p>
          </p:txBody>
        </p:sp>
        <p:sp>
          <p:nvSpPr>
            <p:cNvPr id="52236" name="Line 14">
              <a:extLst>
                <a:ext uri="{FF2B5EF4-FFF2-40B4-BE49-F238E27FC236}">
                  <a16:creationId xmlns:a16="http://schemas.microsoft.com/office/drawing/2014/main" id="{223BB319-FD3A-482C-B04D-66ED774A833B}"/>
                </a:ext>
              </a:extLst>
            </p:cNvPr>
            <p:cNvSpPr>
              <a:spLocks noChangeShapeType="1"/>
            </p:cNvSpPr>
            <p:nvPr/>
          </p:nvSpPr>
          <p:spPr bwMode="auto">
            <a:xfrm flipH="1">
              <a:off x="748" y="2069"/>
              <a:ext cx="363" cy="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37" name="Line 15">
              <a:extLst>
                <a:ext uri="{FF2B5EF4-FFF2-40B4-BE49-F238E27FC236}">
                  <a16:creationId xmlns:a16="http://schemas.microsoft.com/office/drawing/2014/main" id="{22FACFBE-0D47-4BE2-9680-A2A5AF26FF75}"/>
                </a:ext>
              </a:extLst>
            </p:cNvPr>
            <p:cNvSpPr>
              <a:spLocks noChangeShapeType="1"/>
            </p:cNvSpPr>
            <p:nvPr/>
          </p:nvSpPr>
          <p:spPr bwMode="auto">
            <a:xfrm>
              <a:off x="1338" y="2069"/>
              <a:ext cx="317"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38" name="Line 16">
              <a:extLst>
                <a:ext uri="{FF2B5EF4-FFF2-40B4-BE49-F238E27FC236}">
                  <a16:creationId xmlns:a16="http://schemas.microsoft.com/office/drawing/2014/main" id="{49B646B7-1C1A-4182-8035-5B12B2B4982F}"/>
                </a:ext>
              </a:extLst>
            </p:cNvPr>
            <p:cNvSpPr>
              <a:spLocks noChangeShapeType="1"/>
            </p:cNvSpPr>
            <p:nvPr/>
          </p:nvSpPr>
          <p:spPr bwMode="auto">
            <a:xfrm flipH="1">
              <a:off x="295" y="2614"/>
              <a:ext cx="272"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39" name="Line 17">
              <a:extLst>
                <a:ext uri="{FF2B5EF4-FFF2-40B4-BE49-F238E27FC236}">
                  <a16:creationId xmlns:a16="http://schemas.microsoft.com/office/drawing/2014/main" id="{690039AB-D1A7-452F-AF0B-4B3753562200}"/>
                </a:ext>
              </a:extLst>
            </p:cNvPr>
            <p:cNvSpPr>
              <a:spLocks noChangeShapeType="1"/>
            </p:cNvSpPr>
            <p:nvPr/>
          </p:nvSpPr>
          <p:spPr bwMode="auto">
            <a:xfrm flipH="1">
              <a:off x="1338" y="2659"/>
              <a:ext cx="272"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40" name="Line 18">
              <a:extLst>
                <a:ext uri="{FF2B5EF4-FFF2-40B4-BE49-F238E27FC236}">
                  <a16:creationId xmlns:a16="http://schemas.microsoft.com/office/drawing/2014/main" id="{174B7A35-8186-4255-BF38-BE7A2C822766}"/>
                </a:ext>
              </a:extLst>
            </p:cNvPr>
            <p:cNvSpPr>
              <a:spLocks noChangeShapeType="1"/>
            </p:cNvSpPr>
            <p:nvPr/>
          </p:nvSpPr>
          <p:spPr bwMode="auto">
            <a:xfrm>
              <a:off x="1338" y="3113"/>
              <a:ext cx="272"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41" name="Line 19">
              <a:extLst>
                <a:ext uri="{FF2B5EF4-FFF2-40B4-BE49-F238E27FC236}">
                  <a16:creationId xmlns:a16="http://schemas.microsoft.com/office/drawing/2014/main" id="{5DE23BA8-E739-4008-8990-D38E2997F6AC}"/>
                </a:ext>
              </a:extLst>
            </p:cNvPr>
            <p:cNvSpPr>
              <a:spLocks noChangeShapeType="1"/>
            </p:cNvSpPr>
            <p:nvPr/>
          </p:nvSpPr>
          <p:spPr bwMode="auto">
            <a:xfrm flipH="1">
              <a:off x="1247" y="3612"/>
              <a:ext cx="363"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2242" name="Line 20">
              <a:extLst>
                <a:ext uri="{FF2B5EF4-FFF2-40B4-BE49-F238E27FC236}">
                  <a16:creationId xmlns:a16="http://schemas.microsoft.com/office/drawing/2014/main" id="{633CBBCB-F7D2-4502-A4FD-8B68B317D521}"/>
                </a:ext>
              </a:extLst>
            </p:cNvPr>
            <p:cNvSpPr>
              <a:spLocks noChangeShapeType="1"/>
            </p:cNvSpPr>
            <p:nvPr/>
          </p:nvSpPr>
          <p:spPr bwMode="auto">
            <a:xfrm>
              <a:off x="1701" y="3612"/>
              <a:ext cx="363"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19" name="文本框 18">
            <a:extLst>
              <a:ext uri="{FF2B5EF4-FFF2-40B4-BE49-F238E27FC236}">
                <a16:creationId xmlns:a16="http://schemas.microsoft.com/office/drawing/2014/main" id="{A5B80D6C-0F2A-409C-9F31-6BE1EA7460F1}"/>
              </a:ext>
            </a:extLst>
          </p:cNvPr>
          <p:cNvSpPr txBox="1"/>
          <p:nvPr/>
        </p:nvSpPr>
        <p:spPr>
          <a:xfrm>
            <a:off x="5292080" y="2482751"/>
            <a:ext cx="3278462" cy="3669402"/>
          </a:xfrm>
          <a:prstGeom prst="rect">
            <a:avLst/>
          </a:prstGeom>
          <a:noFill/>
        </p:spPr>
        <p:txBody>
          <a:bodyPr wrap="none" rtlCol="0">
            <a:spAutoFit/>
          </a:bodyPr>
          <a:lstStyle/>
          <a:p>
            <a:pPr>
              <a:lnSpc>
                <a:spcPct val="200000"/>
              </a:lnSpc>
            </a:pPr>
            <a:r>
              <a:rPr lang="zh-CN" altLang="en-US" b="1" dirty="0">
                <a:latin typeface="宋体" panose="02010600030101010101" pitchFamily="2" charset="-122"/>
              </a:rPr>
              <a:t>已知：</a:t>
            </a:r>
            <a:endParaRPr lang="en-US" altLang="zh-CN" b="1" dirty="0">
              <a:latin typeface="宋体" panose="02010600030101010101" pitchFamily="2" charset="-122"/>
            </a:endParaRPr>
          </a:p>
          <a:p>
            <a:pPr>
              <a:lnSpc>
                <a:spcPct val="200000"/>
              </a:lnSpc>
            </a:pPr>
            <a:r>
              <a:rPr lang="zh-CN" altLang="en-US" b="1" dirty="0">
                <a:latin typeface="宋体" panose="02010600030101010101" pitchFamily="2" charset="-122"/>
              </a:rPr>
              <a:t>①</a:t>
            </a:r>
            <a:r>
              <a:rPr lang="zh-CN" altLang="en-US" b="1" dirty="0"/>
              <a:t>已知先序和中序？ </a:t>
            </a:r>
            <a:endParaRPr lang="en-US" altLang="zh-CN" b="1" dirty="0"/>
          </a:p>
          <a:p>
            <a:pPr>
              <a:lnSpc>
                <a:spcPct val="200000"/>
              </a:lnSpc>
            </a:pPr>
            <a:r>
              <a:rPr lang="zh-CN" altLang="en-US" b="1" dirty="0">
                <a:latin typeface="宋体" panose="02010600030101010101" pitchFamily="2" charset="-122"/>
              </a:rPr>
              <a:t>②</a:t>
            </a:r>
            <a:r>
              <a:rPr lang="zh-CN" altLang="en-US" b="1" dirty="0"/>
              <a:t>已知中序和后序？ </a:t>
            </a:r>
            <a:endParaRPr lang="en-US" altLang="zh-CN" b="1" dirty="0"/>
          </a:p>
          <a:p>
            <a:pPr>
              <a:lnSpc>
                <a:spcPct val="200000"/>
              </a:lnSpc>
            </a:pPr>
            <a:r>
              <a:rPr lang="zh-CN" altLang="en-US" b="1" dirty="0">
                <a:latin typeface="宋体" panose="02010600030101010101" pitchFamily="2" charset="-122"/>
              </a:rPr>
              <a:t>③</a:t>
            </a:r>
            <a:r>
              <a:rPr lang="zh-CN" altLang="en-US" b="1" dirty="0"/>
              <a:t>已知先序和后序？</a:t>
            </a:r>
            <a:endParaRPr lang="en-US" altLang="zh-CN" b="1" dirty="0"/>
          </a:p>
          <a:p>
            <a:pPr>
              <a:lnSpc>
                <a:spcPct val="200000"/>
              </a:lnSpc>
            </a:pPr>
            <a:r>
              <a:rPr lang="zh-CN" altLang="en-US" b="1" dirty="0"/>
              <a:t>能否唯一还原二叉树？</a:t>
            </a:r>
          </a:p>
        </p:txBody>
      </p:sp>
      <p:sp>
        <p:nvSpPr>
          <p:cNvPr id="20" name="任意多边形: 形状 19">
            <a:extLst>
              <a:ext uri="{FF2B5EF4-FFF2-40B4-BE49-F238E27FC236}">
                <a16:creationId xmlns:a16="http://schemas.microsoft.com/office/drawing/2014/main" id="{D4324502-E18D-44F4-823F-A873F2568762}"/>
              </a:ext>
            </a:extLst>
          </p:cNvPr>
          <p:cNvSpPr/>
          <p:nvPr/>
        </p:nvSpPr>
        <p:spPr bwMode="auto">
          <a:xfrm>
            <a:off x="7740352" y="3429000"/>
            <a:ext cx="672535" cy="463846"/>
          </a:xfrm>
          <a:custGeom>
            <a:avLst/>
            <a:gdLst>
              <a:gd name="connsiteX0" fmla="*/ 0 w 844061"/>
              <a:gd name="connsiteY0" fmla="*/ 140677 h 681308"/>
              <a:gd name="connsiteX1" fmla="*/ 222738 w 844061"/>
              <a:gd name="connsiteY1" fmla="*/ 679938 h 681308"/>
              <a:gd name="connsiteX2" fmla="*/ 844061 w 844061"/>
              <a:gd name="connsiteY2" fmla="*/ 0 h 681308"/>
              <a:gd name="connsiteX3" fmla="*/ 844061 w 844061"/>
              <a:gd name="connsiteY3" fmla="*/ 0 h 681308"/>
            </a:gdLst>
            <a:ahLst/>
            <a:cxnLst>
              <a:cxn ang="0">
                <a:pos x="connsiteX0" y="connsiteY0"/>
              </a:cxn>
              <a:cxn ang="0">
                <a:pos x="connsiteX1" y="connsiteY1"/>
              </a:cxn>
              <a:cxn ang="0">
                <a:pos x="connsiteX2" y="connsiteY2"/>
              </a:cxn>
              <a:cxn ang="0">
                <a:pos x="connsiteX3" y="connsiteY3"/>
              </a:cxn>
            </a:cxnLst>
            <a:rect l="l" t="t" r="r" b="b"/>
            <a:pathLst>
              <a:path w="844061" h="681308">
                <a:moveTo>
                  <a:pt x="0" y="140677"/>
                </a:moveTo>
                <a:cubicBezTo>
                  <a:pt x="41030" y="422030"/>
                  <a:pt x="82061" y="703384"/>
                  <a:pt x="222738" y="679938"/>
                </a:cubicBezTo>
                <a:cubicBezTo>
                  <a:pt x="363415" y="656492"/>
                  <a:pt x="844061" y="0"/>
                  <a:pt x="844061" y="0"/>
                </a:cubicBezTo>
                <a:lnTo>
                  <a:pt x="844061" y="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1" name="任意多边形: 形状 20">
            <a:extLst>
              <a:ext uri="{FF2B5EF4-FFF2-40B4-BE49-F238E27FC236}">
                <a16:creationId xmlns:a16="http://schemas.microsoft.com/office/drawing/2014/main" id="{89B146B4-11D4-49EE-9A36-9608F40F3670}"/>
              </a:ext>
            </a:extLst>
          </p:cNvPr>
          <p:cNvSpPr/>
          <p:nvPr/>
        </p:nvSpPr>
        <p:spPr bwMode="auto">
          <a:xfrm>
            <a:off x="7740352" y="4110955"/>
            <a:ext cx="672536" cy="463846"/>
          </a:xfrm>
          <a:custGeom>
            <a:avLst/>
            <a:gdLst>
              <a:gd name="connsiteX0" fmla="*/ 0 w 844061"/>
              <a:gd name="connsiteY0" fmla="*/ 140677 h 681308"/>
              <a:gd name="connsiteX1" fmla="*/ 222738 w 844061"/>
              <a:gd name="connsiteY1" fmla="*/ 679938 h 681308"/>
              <a:gd name="connsiteX2" fmla="*/ 844061 w 844061"/>
              <a:gd name="connsiteY2" fmla="*/ 0 h 681308"/>
              <a:gd name="connsiteX3" fmla="*/ 844061 w 844061"/>
              <a:gd name="connsiteY3" fmla="*/ 0 h 681308"/>
            </a:gdLst>
            <a:ahLst/>
            <a:cxnLst>
              <a:cxn ang="0">
                <a:pos x="connsiteX0" y="connsiteY0"/>
              </a:cxn>
              <a:cxn ang="0">
                <a:pos x="connsiteX1" y="connsiteY1"/>
              </a:cxn>
              <a:cxn ang="0">
                <a:pos x="connsiteX2" y="connsiteY2"/>
              </a:cxn>
              <a:cxn ang="0">
                <a:pos x="connsiteX3" y="connsiteY3"/>
              </a:cxn>
            </a:cxnLst>
            <a:rect l="l" t="t" r="r" b="b"/>
            <a:pathLst>
              <a:path w="844061" h="681308">
                <a:moveTo>
                  <a:pt x="0" y="140677"/>
                </a:moveTo>
                <a:cubicBezTo>
                  <a:pt x="41030" y="422030"/>
                  <a:pt x="82061" y="703384"/>
                  <a:pt x="222738" y="679938"/>
                </a:cubicBezTo>
                <a:cubicBezTo>
                  <a:pt x="363415" y="656492"/>
                  <a:pt x="844061" y="0"/>
                  <a:pt x="844061" y="0"/>
                </a:cubicBezTo>
                <a:lnTo>
                  <a:pt x="844061" y="0"/>
                </a:lnTo>
              </a:path>
            </a:pathLst>
          </a:custGeom>
          <a:noFill/>
          <a:ln w="762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任意多边形: 形状 21">
            <a:extLst>
              <a:ext uri="{FF2B5EF4-FFF2-40B4-BE49-F238E27FC236}">
                <a16:creationId xmlns:a16="http://schemas.microsoft.com/office/drawing/2014/main" id="{8F8FD233-2833-475E-986F-39471638E987}"/>
              </a:ext>
            </a:extLst>
          </p:cNvPr>
          <p:cNvSpPr/>
          <p:nvPr/>
        </p:nvSpPr>
        <p:spPr bwMode="auto">
          <a:xfrm>
            <a:off x="7835400" y="4708505"/>
            <a:ext cx="765622" cy="463846"/>
          </a:xfrm>
          <a:custGeom>
            <a:avLst/>
            <a:gdLst>
              <a:gd name="connsiteX0" fmla="*/ 1127604 w 1197942"/>
              <a:gd name="connsiteY0" fmla="*/ 0 h 1034261"/>
              <a:gd name="connsiteX1" fmla="*/ 84250 w 1197942"/>
              <a:gd name="connsiteY1" fmla="*/ 1031631 h 1034261"/>
              <a:gd name="connsiteX2" fmla="*/ 189758 w 1197942"/>
              <a:gd name="connsiteY2" fmla="*/ 316523 h 1034261"/>
              <a:gd name="connsiteX3" fmla="*/ 1197942 w 1197942"/>
              <a:gd name="connsiteY3" fmla="*/ 973016 h 1034261"/>
              <a:gd name="connsiteX4" fmla="*/ 1197942 w 1197942"/>
              <a:gd name="connsiteY4" fmla="*/ 973016 h 103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942" h="1034261">
                <a:moveTo>
                  <a:pt x="1127604" y="0"/>
                </a:moveTo>
                <a:cubicBezTo>
                  <a:pt x="684081" y="489438"/>
                  <a:pt x="240558" y="978877"/>
                  <a:pt x="84250" y="1031631"/>
                </a:cubicBezTo>
                <a:cubicBezTo>
                  <a:pt x="-72058" y="1084385"/>
                  <a:pt x="4143" y="326292"/>
                  <a:pt x="189758" y="316523"/>
                </a:cubicBezTo>
                <a:cubicBezTo>
                  <a:pt x="375373" y="306754"/>
                  <a:pt x="1197942" y="973016"/>
                  <a:pt x="1197942" y="973016"/>
                </a:cubicBezTo>
                <a:lnTo>
                  <a:pt x="1197942" y="973016"/>
                </a:lnTo>
              </a:path>
            </a:pathLst>
          </a:cu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1077"/>
                                        </p:tgtEl>
                                        <p:attrNameLst>
                                          <p:attrName>style.visibility</p:attrName>
                                        </p:attrNameLst>
                                      </p:cBhvr>
                                      <p:to>
                                        <p:strVal val="visible"/>
                                      </p:to>
                                    </p:set>
                                    <p:anim calcmode="lin" valueType="num">
                                      <p:cBhvr additive="base">
                                        <p:cTn id="7" dur="500" fill="hold"/>
                                        <p:tgtEl>
                                          <p:spTgt spid="131077"/>
                                        </p:tgtEl>
                                        <p:attrNameLst>
                                          <p:attrName>ppt_x</p:attrName>
                                        </p:attrNameLst>
                                      </p:cBhvr>
                                      <p:tavLst>
                                        <p:tav tm="0">
                                          <p:val>
                                            <p:strVal val="0-#ppt_w/2"/>
                                          </p:val>
                                        </p:tav>
                                        <p:tav tm="100000">
                                          <p:val>
                                            <p:strVal val="#ppt_x"/>
                                          </p:val>
                                        </p:tav>
                                      </p:tavLst>
                                    </p:anim>
                                    <p:anim calcmode="lin" valueType="num">
                                      <p:cBhvr additive="base">
                                        <p:cTn id="8" dur="500" fill="hold"/>
                                        <p:tgtEl>
                                          <p:spTgt spid="1310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a:extLst>
              <a:ext uri="{FF2B5EF4-FFF2-40B4-BE49-F238E27FC236}">
                <a16:creationId xmlns:a16="http://schemas.microsoft.com/office/drawing/2014/main" id="{A2104C76-4894-4876-826C-768C7E5F573A}"/>
              </a:ext>
            </a:extLst>
          </p:cNvPr>
          <p:cNvSpPr txBox="1">
            <a:spLocks noChangeArrowheads="1"/>
          </p:cNvSpPr>
          <p:nvPr/>
        </p:nvSpPr>
        <p:spPr bwMode="auto">
          <a:xfrm>
            <a:off x="107504" y="592138"/>
            <a:ext cx="8861871" cy="606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                  T  = </a:t>
            </a:r>
            <a:r>
              <a:rPr lang="zh-CN" altLang="en-US" b="1" dirty="0"/>
              <a:t>（ </a:t>
            </a:r>
            <a:r>
              <a:rPr lang="en-US" altLang="zh-CN" b="1" dirty="0"/>
              <a:t>D</a:t>
            </a:r>
            <a:r>
              <a:rPr lang="zh-CN" altLang="en-US" b="1" dirty="0"/>
              <a:t>，</a:t>
            </a:r>
            <a:r>
              <a:rPr lang="en-US" altLang="zh-CN" b="1" dirty="0"/>
              <a:t>R </a:t>
            </a:r>
            <a:r>
              <a:rPr lang="zh-CN" altLang="en-US" b="1" dirty="0"/>
              <a:t>）</a:t>
            </a:r>
          </a:p>
          <a:p>
            <a:pPr eaLnBrk="1" hangingPunct="1"/>
            <a:r>
              <a:rPr lang="en-US" altLang="zh-CN" b="1" dirty="0"/>
              <a:t>          D</a:t>
            </a:r>
            <a:r>
              <a:rPr lang="zh-CN" altLang="en-US" b="1" dirty="0"/>
              <a:t>：具有相同类型的数据元素的集合。</a:t>
            </a:r>
          </a:p>
          <a:p>
            <a:pPr eaLnBrk="1" hangingPunct="1"/>
            <a:r>
              <a:rPr lang="en-US" altLang="zh-CN" b="1" dirty="0"/>
              <a:t>          R</a:t>
            </a:r>
            <a:r>
              <a:rPr lang="zh-CN" altLang="en-US" b="1" dirty="0"/>
              <a:t>：若 </a:t>
            </a:r>
            <a:r>
              <a:rPr lang="en-US" altLang="zh-CN" b="1" dirty="0"/>
              <a:t>D </a:t>
            </a:r>
            <a:r>
              <a:rPr lang="zh-CN" altLang="en-US" b="1" dirty="0"/>
              <a:t>为空集，则称为空树；</a:t>
            </a:r>
          </a:p>
          <a:p>
            <a:pPr eaLnBrk="1" hangingPunct="1"/>
            <a:r>
              <a:rPr lang="zh-CN" altLang="en-US" b="1" dirty="0"/>
              <a:t>       若 </a:t>
            </a:r>
            <a:r>
              <a:rPr lang="en-US" altLang="zh-CN" b="1" dirty="0"/>
              <a:t>D </a:t>
            </a:r>
            <a:r>
              <a:rPr lang="zh-CN" altLang="en-US" b="1" dirty="0"/>
              <a:t>仅含一个数据元素，则 </a:t>
            </a:r>
            <a:r>
              <a:rPr lang="en-US" altLang="zh-CN" b="1" dirty="0"/>
              <a:t>R </a:t>
            </a:r>
            <a:r>
              <a:rPr lang="zh-CN" altLang="en-US" b="1" dirty="0"/>
              <a:t>为空集，否则 </a:t>
            </a:r>
            <a:r>
              <a:rPr lang="en-US" altLang="zh-CN" b="1" dirty="0"/>
              <a:t>R = { H }</a:t>
            </a:r>
            <a:r>
              <a:rPr lang="zh-CN" altLang="en-US" b="1" dirty="0"/>
              <a:t>，</a:t>
            </a:r>
            <a:r>
              <a:rPr lang="en-US" altLang="zh-CN" b="1" dirty="0"/>
              <a:t>H </a:t>
            </a:r>
            <a:r>
              <a:rPr lang="zh-CN" altLang="en-US" b="1" dirty="0"/>
              <a:t>是</a:t>
            </a:r>
          </a:p>
          <a:p>
            <a:pPr eaLnBrk="1" hangingPunct="1"/>
            <a:r>
              <a:rPr lang="zh-CN" altLang="en-US" b="1" dirty="0"/>
              <a:t>       如下的二元关系：</a:t>
            </a:r>
          </a:p>
          <a:p>
            <a:pPr eaLnBrk="1" hangingPunct="1"/>
            <a:r>
              <a:rPr lang="zh-CN" altLang="en-US" b="1" dirty="0"/>
              <a:t>（</a:t>
            </a:r>
            <a:r>
              <a:rPr lang="en-US" altLang="zh-CN" b="1" dirty="0"/>
              <a:t>1</a:t>
            </a:r>
            <a:r>
              <a:rPr lang="zh-CN" altLang="en-US" b="1" dirty="0"/>
              <a:t>）在 </a:t>
            </a:r>
            <a:r>
              <a:rPr lang="en-US" altLang="zh-CN" b="1" dirty="0"/>
              <a:t>D </a:t>
            </a:r>
            <a:r>
              <a:rPr lang="zh-CN" altLang="en-US" b="1" dirty="0"/>
              <a:t>中存在唯一的称为根的数据元素 </a:t>
            </a:r>
            <a:r>
              <a:rPr lang="en-US" altLang="zh-CN" b="1" dirty="0"/>
              <a:t>root </a:t>
            </a:r>
            <a:r>
              <a:rPr lang="zh-CN" altLang="en-US" b="1" dirty="0"/>
              <a:t>，它在关系 </a:t>
            </a:r>
            <a:r>
              <a:rPr lang="en-US" altLang="zh-CN" b="1" dirty="0"/>
              <a:t>H </a:t>
            </a:r>
            <a:r>
              <a:rPr lang="zh-CN" altLang="en-US" b="1" dirty="0"/>
              <a:t>下</a:t>
            </a:r>
          </a:p>
          <a:p>
            <a:pPr eaLnBrk="1" hangingPunct="1"/>
            <a:r>
              <a:rPr lang="zh-CN" altLang="en-US" b="1" dirty="0"/>
              <a:t>      </a:t>
            </a:r>
            <a:r>
              <a:rPr lang="en-US" altLang="zh-CN" b="1" dirty="0"/>
              <a:t>   </a:t>
            </a:r>
            <a:r>
              <a:rPr lang="zh-CN" altLang="en-US" b="1" dirty="0"/>
              <a:t>无前驱；</a:t>
            </a:r>
          </a:p>
          <a:p>
            <a:pPr eaLnBrk="1" hangingPunct="1"/>
            <a:r>
              <a:rPr lang="zh-CN" altLang="en-US" b="1" dirty="0"/>
              <a:t>（</a:t>
            </a:r>
            <a:r>
              <a:rPr lang="en-US" altLang="zh-CN" b="1" dirty="0"/>
              <a:t>2</a:t>
            </a:r>
            <a:r>
              <a:rPr lang="zh-CN" altLang="en-US" b="1" dirty="0"/>
              <a:t>）若 </a:t>
            </a:r>
            <a:r>
              <a:rPr lang="en-US" altLang="zh-CN" b="1" dirty="0"/>
              <a:t>D - { root } ≠</a:t>
            </a:r>
            <a:r>
              <a:rPr lang="zh-CN" altLang="en-US" b="1" dirty="0"/>
              <a:t>￠，则存在</a:t>
            </a:r>
            <a:r>
              <a:rPr lang="en-US" altLang="zh-CN" b="1" dirty="0"/>
              <a:t>D-{ root }</a:t>
            </a:r>
            <a:r>
              <a:rPr lang="zh-CN" altLang="en-US" b="1" dirty="0"/>
              <a:t>的一个划分</a:t>
            </a:r>
            <a:r>
              <a:rPr lang="en-US" altLang="zh-CN" b="1" dirty="0"/>
              <a:t>D</a:t>
            </a:r>
            <a:r>
              <a:rPr lang="en-US" altLang="zh-CN" b="1" baseline="-25000" dirty="0"/>
              <a:t>1</a:t>
            </a:r>
            <a:r>
              <a:rPr lang="zh-CN" altLang="en-US" b="1" dirty="0"/>
              <a:t>，</a:t>
            </a:r>
            <a:r>
              <a:rPr lang="en-US" altLang="zh-CN" b="1" dirty="0"/>
              <a:t>D</a:t>
            </a:r>
            <a:r>
              <a:rPr lang="en-US" altLang="zh-CN" b="1" baseline="-25000" dirty="0"/>
              <a:t>2</a:t>
            </a:r>
            <a:r>
              <a:rPr lang="zh-CN" altLang="en-US" b="1" dirty="0"/>
              <a:t>，</a:t>
            </a:r>
            <a:r>
              <a:rPr lang="en-US" altLang="zh-CN" b="1" dirty="0"/>
              <a:t>…</a:t>
            </a:r>
            <a:r>
              <a:rPr lang="zh-CN" altLang="en-US" b="1" dirty="0"/>
              <a:t>，</a:t>
            </a:r>
          </a:p>
          <a:p>
            <a:pPr eaLnBrk="1" hangingPunct="1"/>
            <a:r>
              <a:rPr lang="zh-CN" altLang="en-US" b="1" dirty="0"/>
              <a:t>       </a:t>
            </a:r>
            <a:r>
              <a:rPr lang="en-US" altLang="zh-CN" b="1" dirty="0" err="1"/>
              <a:t>D</a:t>
            </a:r>
            <a:r>
              <a:rPr lang="en-US" altLang="zh-CN" b="1" baseline="-25000" dirty="0" err="1"/>
              <a:t>k</a:t>
            </a:r>
            <a:r>
              <a:rPr lang="zh-CN" altLang="en-US" b="1" dirty="0"/>
              <a:t>（</a:t>
            </a:r>
            <a:r>
              <a:rPr lang="en-US" altLang="zh-CN" b="1" dirty="0"/>
              <a:t>k </a:t>
            </a:r>
            <a:r>
              <a:rPr lang="zh-CN" altLang="en-US" sz="1600" b="1" dirty="0"/>
              <a:t>＞ </a:t>
            </a:r>
            <a:r>
              <a:rPr lang="en-US" altLang="zh-CN" b="1" dirty="0"/>
              <a:t>0</a:t>
            </a:r>
            <a:r>
              <a:rPr lang="zh-CN" altLang="en-US" b="1" dirty="0"/>
              <a:t>），对任意 </a:t>
            </a:r>
            <a:r>
              <a:rPr lang="en-US" altLang="zh-CN" b="1" dirty="0"/>
              <a:t>j </a:t>
            </a:r>
            <a:r>
              <a:rPr lang="en-US" altLang="zh-CN" sz="1600" b="1" dirty="0"/>
              <a:t>≠ </a:t>
            </a:r>
            <a:r>
              <a:rPr lang="en-US" altLang="zh-CN" b="1" i="1" dirty="0"/>
              <a:t>l</a:t>
            </a:r>
            <a:r>
              <a:rPr lang="zh-CN" altLang="en-US" b="1" dirty="0"/>
              <a:t>（</a:t>
            </a:r>
            <a:r>
              <a:rPr lang="en-US" altLang="zh-CN" b="1" dirty="0"/>
              <a:t>1 </a:t>
            </a:r>
            <a:r>
              <a:rPr lang="en-US" altLang="zh-CN" sz="1600" b="1" dirty="0"/>
              <a:t>≤ </a:t>
            </a:r>
            <a:r>
              <a:rPr lang="en-US" altLang="zh-CN" b="1" dirty="0"/>
              <a:t>j</a:t>
            </a:r>
            <a:r>
              <a:rPr lang="zh-CN" altLang="en-US" b="1" dirty="0"/>
              <a:t>，</a:t>
            </a:r>
            <a:r>
              <a:rPr lang="en-US" altLang="zh-CN" b="1" i="1" dirty="0"/>
              <a:t>l</a:t>
            </a:r>
            <a:r>
              <a:rPr lang="en-US" altLang="zh-CN" b="1" dirty="0"/>
              <a:t> </a:t>
            </a:r>
            <a:r>
              <a:rPr lang="en-US" altLang="zh-CN" sz="1600" b="1" dirty="0"/>
              <a:t>≤ </a:t>
            </a:r>
            <a:r>
              <a:rPr lang="en-US" altLang="zh-CN" b="1" dirty="0"/>
              <a:t>k</a:t>
            </a:r>
            <a:r>
              <a:rPr lang="zh-CN" altLang="en-US" b="1" dirty="0"/>
              <a:t>）有</a:t>
            </a:r>
            <a:r>
              <a:rPr lang="en-US" altLang="zh-CN" b="1" dirty="0" err="1"/>
              <a:t>D</a:t>
            </a:r>
            <a:r>
              <a:rPr lang="en-US" altLang="zh-CN" b="1" baseline="-25000" dirty="0" err="1"/>
              <a:t>j</a:t>
            </a:r>
            <a:r>
              <a:rPr lang="en-US" altLang="zh-CN" b="1" dirty="0" err="1"/>
              <a:t>∩D</a:t>
            </a:r>
            <a:r>
              <a:rPr lang="en-US" altLang="zh-CN" b="1" i="1" baseline="-25000" dirty="0" err="1"/>
              <a:t>l</a:t>
            </a:r>
            <a:r>
              <a:rPr lang="en-US" altLang="zh-CN" b="1" dirty="0"/>
              <a:t>=</a:t>
            </a:r>
            <a:r>
              <a:rPr lang="zh-CN" altLang="en-US" b="1" dirty="0"/>
              <a:t>￠，对任意</a:t>
            </a:r>
            <a:endParaRPr lang="en-US" altLang="zh-CN" b="1" dirty="0"/>
          </a:p>
          <a:p>
            <a:pPr eaLnBrk="1" hangingPunct="1"/>
            <a:r>
              <a:rPr lang="en-US" altLang="zh-CN" b="1" dirty="0"/>
              <a:t>       </a:t>
            </a:r>
            <a:r>
              <a:rPr lang="zh-CN" altLang="en-US" b="1" dirty="0"/>
              <a:t>的</a:t>
            </a:r>
            <a:r>
              <a:rPr lang="en-US" altLang="zh-CN" b="1" dirty="0" err="1"/>
              <a:t>i</a:t>
            </a:r>
            <a:r>
              <a:rPr lang="zh-CN" altLang="en-US" b="1" dirty="0"/>
              <a:t>（</a:t>
            </a:r>
            <a:r>
              <a:rPr lang="en-US" altLang="zh-CN" b="1" dirty="0"/>
              <a:t>1 </a:t>
            </a:r>
            <a:r>
              <a:rPr lang="en-US" altLang="zh-CN" sz="1600" b="1" dirty="0"/>
              <a:t>≤ </a:t>
            </a:r>
            <a:r>
              <a:rPr lang="en-US" altLang="zh-CN" b="1" dirty="0" err="1"/>
              <a:t>i</a:t>
            </a:r>
            <a:r>
              <a:rPr lang="en-US" altLang="zh-CN" b="1" dirty="0"/>
              <a:t> </a:t>
            </a:r>
            <a:r>
              <a:rPr lang="en-US" altLang="zh-CN" sz="1600" b="1" dirty="0"/>
              <a:t>≤</a:t>
            </a:r>
            <a:r>
              <a:rPr lang="en-US" altLang="zh-CN" b="1" dirty="0"/>
              <a:t> k</a:t>
            </a:r>
            <a:r>
              <a:rPr lang="zh-CN" altLang="en-US" b="1" dirty="0"/>
              <a:t>），唯一存在数据元素 </a:t>
            </a:r>
            <a:r>
              <a:rPr lang="en-US" altLang="zh-CN" b="1" dirty="0"/>
              <a:t>x </a:t>
            </a:r>
            <a:r>
              <a:rPr lang="en-US" altLang="zh-CN" b="1" baseline="-25000" dirty="0" err="1"/>
              <a:t>i</a:t>
            </a:r>
            <a:r>
              <a:rPr lang="en-US" altLang="zh-CN" b="1" dirty="0"/>
              <a:t>∈ D</a:t>
            </a:r>
            <a:r>
              <a:rPr lang="en-US" altLang="zh-CN" b="1" baseline="-25000" dirty="0"/>
              <a:t>i</a:t>
            </a:r>
            <a:r>
              <a:rPr lang="zh-CN" altLang="en-US" b="1" dirty="0"/>
              <a:t>，</a:t>
            </a:r>
          </a:p>
          <a:p>
            <a:pPr eaLnBrk="1" hangingPunct="1"/>
            <a:r>
              <a:rPr lang="zh-CN" altLang="en-US" b="1" dirty="0"/>
              <a:t>      有 </a:t>
            </a:r>
            <a:r>
              <a:rPr lang="en-US" altLang="zh-CN" b="1" dirty="0"/>
              <a:t>&lt; root , x</a:t>
            </a:r>
            <a:r>
              <a:rPr lang="en-US" altLang="zh-CN" b="1" baseline="-25000" dirty="0"/>
              <a:t>i </a:t>
            </a:r>
            <a:r>
              <a:rPr lang="en-US" altLang="zh-CN" b="1" dirty="0"/>
              <a:t>&gt; ∈ H;</a:t>
            </a:r>
          </a:p>
          <a:p>
            <a:pPr eaLnBrk="1" hangingPunct="1"/>
            <a:r>
              <a:rPr lang="zh-CN" altLang="en-US" b="1" dirty="0"/>
              <a:t>（</a:t>
            </a:r>
            <a:r>
              <a:rPr lang="en-US" altLang="zh-CN" b="1" dirty="0"/>
              <a:t>3</a:t>
            </a:r>
            <a:r>
              <a:rPr lang="zh-CN" altLang="en-US" b="1" dirty="0"/>
              <a:t>）对应于 </a:t>
            </a:r>
            <a:r>
              <a:rPr lang="en-US" altLang="zh-CN" b="1" dirty="0"/>
              <a:t>D - { root }</a:t>
            </a:r>
            <a:r>
              <a:rPr lang="zh-CN" altLang="en-US" b="1" dirty="0"/>
              <a:t>的划分，</a:t>
            </a:r>
            <a:r>
              <a:rPr lang="en-US" altLang="zh-CN" b="1" dirty="0"/>
              <a:t>H - { &lt; root , x</a:t>
            </a:r>
            <a:r>
              <a:rPr lang="en-US" altLang="zh-CN" b="1" baseline="-25000" dirty="0"/>
              <a:t>1 </a:t>
            </a:r>
            <a:r>
              <a:rPr lang="en-US" altLang="zh-CN" b="1" dirty="0"/>
              <a:t>&gt; , … ,</a:t>
            </a:r>
          </a:p>
          <a:p>
            <a:pPr eaLnBrk="1" hangingPunct="1"/>
            <a:r>
              <a:rPr lang="en-US" altLang="zh-CN" b="1" dirty="0"/>
              <a:t>      &lt;</a:t>
            </a:r>
            <a:r>
              <a:rPr lang="en-US" altLang="zh-CN" b="1" dirty="0" err="1"/>
              <a:t>root,x</a:t>
            </a:r>
            <a:r>
              <a:rPr lang="en-US" altLang="zh-CN" b="1" baseline="-25000" dirty="0" err="1"/>
              <a:t>k</a:t>
            </a:r>
            <a:r>
              <a:rPr lang="en-US" altLang="zh-CN" b="1" dirty="0"/>
              <a:t>&gt;}</a:t>
            </a:r>
            <a:r>
              <a:rPr lang="zh-CN" altLang="en-US" b="1" dirty="0"/>
              <a:t>有唯一的一个划分</a:t>
            </a:r>
            <a:r>
              <a:rPr lang="en-US" altLang="zh-CN" b="1" dirty="0"/>
              <a:t>H</a:t>
            </a:r>
            <a:r>
              <a:rPr lang="en-US" altLang="zh-CN" b="1" baseline="-25000" dirty="0"/>
              <a:t>1</a:t>
            </a:r>
            <a:r>
              <a:rPr lang="zh-CN" altLang="en-US" b="1" dirty="0"/>
              <a:t>，</a:t>
            </a:r>
            <a:r>
              <a:rPr lang="en-US" altLang="zh-CN" b="1" dirty="0"/>
              <a:t>H</a:t>
            </a:r>
            <a:r>
              <a:rPr lang="en-US" altLang="zh-CN" b="1" baseline="-25000" dirty="0"/>
              <a:t>2</a:t>
            </a:r>
            <a:r>
              <a:rPr lang="zh-CN" altLang="en-US" b="1" dirty="0"/>
              <a:t>，</a:t>
            </a:r>
            <a:r>
              <a:rPr lang="en-US" altLang="zh-CN" b="1" dirty="0"/>
              <a:t>…</a:t>
            </a:r>
            <a:r>
              <a:rPr lang="zh-CN" altLang="en-US" b="1" dirty="0"/>
              <a:t>，</a:t>
            </a:r>
            <a:r>
              <a:rPr lang="en-US" altLang="zh-CN" b="1" dirty="0" err="1"/>
              <a:t>H</a:t>
            </a:r>
            <a:r>
              <a:rPr lang="en-US" altLang="zh-CN" b="1" baseline="-25000" dirty="0" err="1"/>
              <a:t>k</a:t>
            </a:r>
            <a:endParaRPr lang="en-US" altLang="zh-CN" b="1" baseline="-25000" dirty="0"/>
          </a:p>
          <a:p>
            <a:pPr eaLnBrk="1" hangingPunct="1"/>
            <a:r>
              <a:rPr lang="en-US" altLang="zh-CN" b="1" dirty="0"/>
              <a:t>      </a:t>
            </a:r>
            <a:r>
              <a:rPr lang="zh-CN" altLang="en-US" b="1" dirty="0"/>
              <a:t>（</a:t>
            </a:r>
            <a:r>
              <a:rPr lang="en-US" altLang="zh-CN" b="1" dirty="0"/>
              <a:t>k</a:t>
            </a:r>
            <a:r>
              <a:rPr lang="zh-CN" altLang="en-US" sz="1600" b="1" dirty="0"/>
              <a:t>＞</a:t>
            </a:r>
            <a:r>
              <a:rPr lang="en-US" altLang="zh-CN" b="1" dirty="0"/>
              <a:t>0</a:t>
            </a:r>
            <a:r>
              <a:rPr lang="zh-CN" altLang="en-US" b="1" dirty="0"/>
              <a:t>）</a:t>
            </a:r>
            <a:r>
              <a:rPr lang="en-US" altLang="zh-CN" b="1" dirty="0"/>
              <a:t>,</a:t>
            </a:r>
            <a:r>
              <a:rPr lang="zh-CN" altLang="en-US" b="1" dirty="0"/>
              <a:t>对任意</a:t>
            </a:r>
            <a:r>
              <a:rPr lang="en-US" altLang="zh-CN" b="1" dirty="0" err="1"/>
              <a:t>j≠</a:t>
            </a:r>
            <a:r>
              <a:rPr lang="en-US" altLang="zh-CN" b="1" i="1" dirty="0" err="1"/>
              <a:t>l</a:t>
            </a:r>
            <a:r>
              <a:rPr lang="zh-CN" altLang="en-US" b="1" dirty="0"/>
              <a:t>（</a:t>
            </a:r>
            <a:r>
              <a:rPr lang="en-US" altLang="zh-CN" b="1" dirty="0"/>
              <a:t>1</a:t>
            </a:r>
            <a:r>
              <a:rPr lang="en-US" altLang="zh-CN" sz="1600" b="1" dirty="0"/>
              <a:t>≤</a:t>
            </a:r>
            <a:r>
              <a:rPr lang="en-US" altLang="zh-CN" b="1" dirty="0"/>
              <a:t>j</a:t>
            </a:r>
            <a:r>
              <a:rPr lang="zh-CN" altLang="en-US" b="1" dirty="0"/>
              <a:t>，</a:t>
            </a:r>
            <a:r>
              <a:rPr lang="en-US" altLang="zh-CN" b="1" i="1" dirty="0" err="1"/>
              <a:t>l</a:t>
            </a:r>
            <a:r>
              <a:rPr lang="en-US" altLang="zh-CN" sz="1600" b="1" dirty="0" err="1"/>
              <a:t>≤</a:t>
            </a:r>
            <a:r>
              <a:rPr lang="en-US" altLang="zh-CN" b="1" dirty="0" err="1"/>
              <a:t>k</a:t>
            </a:r>
            <a:r>
              <a:rPr lang="zh-CN" altLang="en-US" b="1" dirty="0"/>
              <a:t>）有</a:t>
            </a:r>
            <a:r>
              <a:rPr lang="en-US" altLang="zh-CN" b="1" dirty="0" err="1"/>
              <a:t>H</a:t>
            </a:r>
            <a:r>
              <a:rPr lang="en-US" altLang="zh-CN" b="1" baseline="-25000" dirty="0" err="1"/>
              <a:t>j</a:t>
            </a:r>
            <a:r>
              <a:rPr lang="en-US" altLang="zh-CN" b="1" dirty="0" err="1"/>
              <a:t>∩H</a:t>
            </a:r>
            <a:r>
              <a:rPr lang="en-US" altLang="zh-CN" b="1" i="1" baseline="-25000" dirty="0" err="1"/>
              <a:t>l</a:t>
            </a:r>
            <a:r>
              <a:rPr lang="en-US" altLang="zh-CN" b="1" dirty="0"/>
              <a:t>≠</a:t>
            </a:r>
            <a:r>
              <a:rPr lang="zh-CN" altLang="en-US" b="1" dirty="0"/>
              <a:t>￠</a:t>
            </a:r>
            <a:r>
              <a:rPr lang="en-US" altLang="zh-CN" b="1" dirty="0"/>
              <a:t>,</a:t>
            </a:r>
            <a:r>
              <a:rPr lang="zh-CN" altLang="en-US" b="1" dirty="0"/>
              <a:t>且对任意的</a:t>
            </a:r>
            <a:r>
              <a:rPr lang="en-US" altLang="zh-CN" b="1" dirty="0" err="1"/>
              <a:t>i</a:t>
            </a:r>
            <a:endParaRPr lang="en-US" altLang="zh-CN" b="1" dirty="0"/>
          </a:p>
          <a:p>
            <a:pPr eaLnBrk="1" hangingPunct="1"/>
            <a:r>
              <a:rPr lang="en-US" altLang="zh-CN" b="1" dirty="0"/>
              <a:t>    </a:t>
            </a:r>
            <a:r>
              <a:rPr lang="zh-CN" altLang="en-US" b="1" dirty="0"/>
              <a:t>（</a:t>
            </a:r>
            <a:r>
              <a:rPr lang="en-US" altLang="zh-CN" b="1" dirty="0"/>
              <a:t>1 </a:t>
            </a:r>
            <a:r>
              <a:rPr lang="en-US" altLang="zh-CN" sz="1600" b="1" dirty="0"/>
              <a:t>≤ </a:t>
            </a:r>
            <a:r>
              <a:rPr lang="en-US" altLang="zh-CN" b="1" dirty="0" err="1"/>
              <a:t>i</a:t>
            </a:r>
            <a:r>
              <a:rPr lang="en-US" altLang="zh-CN" b="1" dirty="0"/>
              <a:t> </a:t>
            </a:r>
            <a:r>
              <a:rPr lang="en-US" altLang="zh-CN" sz="1600" b="1" dirty="0"/>
              <a:t>≤</a:t>
            </a:r>
            <a:r>
              <a:rPr lang="en-US" altLang="zh-CN" b="1" dirty="0"/>
              <a:t> k</a:t>
            </a:r>
            <a:r>
              <a:rPr lang="zh-CN" altLang="en-US" b="1" dirty="0"/>
              <a:t>），</a:t>
            </a:r>
            <a:r>
              <a:rPr lang="en-US" altLang="zh-CN" b="1" dirty="0"/>
              <a:t>H</a:t>
            </a:r>
            <a:r>
              <a:rPr lang="en-US" altLang="zh-CN" b="1" baseline="-25000" dirty="0"/>
              <a:t>i</a:t>
            </a:r>
            <a:r>
              <a:rPr lang="zh-CN" altLang="en-US" b="1" dirty="0"/>
              <a:t>是</a:t>
            </a:r>
            <a:r>
              <a:rPr lang="en-US" altLang="zh-CN" b="1" dirty="0"/>
              <a:t>D</a:t>
            </a:r>
            <a:r>
              <a:rPr lang="en-US" altLang="zh-CN" b="1" baseline="-25000" dirty="0"/>
              <a:t>i</a:t>
            </a:r>
            <a:r>
              <a:rPr lang="zh-CN" altLang="en-US" b="1" dirty="0"/>
              <a:t>上的二元关系，（</a:t>
            </a:r>
            <a:r>
              <a:rPr lang="en-US" altLang="zh-CN" b="1" dirty="0"/>
              <a:t>D</a:t>
            </a:r>
            <a:r>
              <a:rPr lang="en-US" altLang="zh-CN" b="1" baseline="-25000" dirty="0"/>
              <a:t>i</a:t>
            </a:r>
            <a:r>
              <a:rPr lang="zh-CN" altLang="en-US" b="1" dirty="0"/>
              <a:t>，</a:t>
            </a:r>
            <a:r>
              <a:rPr lang="en-US" altLang="zh-CN" b="1" dirty="0"/>
              <a:t>{H</a:t>
            </a:r>
            <a:r>
              <a:rPr lang="en-US" altLang="zh-CN" b="1" baseline="-25000" dirty="0"/>
              <a:t>i</a:t>
            </a:r>
            <a:r>
              <a:rPr lang="en-US" altLang="zh-CN" b="1" dirty="0"/>
              <a:t>}</a:t>
            </a:r>
            <a:r>
              <a:rPr lang="zh-CN" altLang="en-US" b="1" dirty="0"/>
              <a:t>）是一棵符合</a:t>
            </a:r>
          </a:p>
          <a:p>
            <a:pPr eaLnBrk="1" hangingPunct="1"/>
            <a:r>
              <a:rPr lang="zh-CN" altLang="en-US" b="1" dirty="0"/>
              <a:t>      本定义的树，称为根</a:t>
            </a:r>
            <a:r>
              <a:rPr lang="en-US" altLang="zh-CN" b="1" dirty="0"/>
              <a:t>root</a:t>
            </a:r>
            <a:r>
              <a:rPr lang="zh-CN" altLang="en-US" b="1" dirty="0"/>
              <a:t>的子树。</a:t>
            </a:r>
          </a:p>
        </p:txBody>
      </p:sp>
      <p:sp>
        <p:nvSpPr>
          <p:cNvPr id="9218" name="Text Box 3">
            <a:extLst>
              <a:ext uri="{FF2B5EF4-FFF2-40B4-BE49-F238E27FC236}">
                <a16:creationId xmlns:a16="http://schemas.microsoft.com/office/drawing/2014/main" id="{2974215F-98E1-4C67-860B-5FF6DC1E61BC}"/>
              </a:ext>
            </a:extLst>
          </p:cNvPr>
          <p:cNvSpPr txBox="1">
            <a:spLocks noChangeArrowheads="1"/>
          </p:cNvSpPr>
          <p:nvPr/>
        </p:nvSpPr>
        <p:spPr bwMode="auto">
          <a:xfrm>
            <a:off x="6804248" y="576095"/>
            <a:ext cx="172865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FF0000"/>
                </a:solidFill>
              </a:rPr>
              <a:t>【</a:t>
            </a:r>
            <a:r>
              <a:rPr lang="zh-CN" altLang="en-US" b="1" dirty="0">
                <a:solidFill>
                  <a:srgbClr val="FF0000"/>
                </a:solidFill>
              </a:rPr>
              <a:t>定义三</a:t>
            </a:r>
            <a:r>
              <a:rPr lang="en-US" altLang="zh-CN" b="1" dirty="0">
                <a:solidFill>
                  <a:srgbClr val="FF0000"/>
                </a:solidFill>
              </a:rPr>
              <a:t>】</a:t>
            </a:r>
          </a:p>
        </p:txBody>
      </p:sp>
    </p:spTree>
    <p:extLst>
      <p:ext uri="{BB962C8B-B14F-4D97-AF65-F5344CB8AC3E}">
        <p14:creationId xmlns:p14="http://schemas.microsoft.com/office/powerpoint/2010/main" val="2325850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4">
            <a:extLst>
              <a:ext uri="{FF2B5EF4-FFF2-40B4-BE49-F238E27FC236}">
                <a16:creationId xmlns:a16="http://schemas.microsoft.com/office/drawing/2014/main" id="{42838107-9ED9-4BB0-8B4E-2DEA7FFB63B2}"/>
              </a:ext>
            </a:extLst>
          </p:cNvPr>
          <p:cNvSpPr txBox="1">
            <a:spLocks noChangeArrowheads="1"/>
          </p:cNvSpPr>
          <p:nvPr/>
        </p:nvSpPr>
        <p:spPr bwMode="auto">
          <a:xfrm>
            <a:off x="539552" y="1949931"/>
            <a:ext cx="77399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3-10】</a:t>
            </a:r>
            <a:r>
              <a:rPr lang="zh-CN" altLang="en-US" b="1" dirty="0"/>
              <a:t>完全二叉树的某结点若无左孩子结点，则它必是叶结点，为什么？</a:t>
            </a:r>
          </a:p>
        </p:txBody>
      </p:sp>
      <p:sp>
        <p:nvSpPr>
          <p:cNvPr id="53257" name="Text Box 6">
            <a:extLst>
              <a:ext uri="{FF2B5EF4-FFF2-40B4-BE49-F238E27FC236}">
                <a16:creationId xmlns:a16="http://schemas.microsoft.com/office/drawing/2014/main" id="{D935E0AC-5BAE-44F9-A0D6-05A5DA40FDE7}"/>
              </a:ext>
            </a:extLst>
          </p:cNvPr>
          <p:cNvSpPr txBox="1">
            <a:spLocks noChangeArrowheads="1"/>
          </p:cNvSpPr>
          <p:nvPr/>
        </p:nvSpPr>
        <p:spPr bwMode="auto">
          <a:xfrm>
            <a:off x="3203848" y="644495"/>
            <a:ext cx="510909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先序遍历和中序遍历相同的二叉树？</a:t>
            </a:r>
          </a:p>
          <a:p>
            <a:pPr eaLnBrk="1" hangingPunct="1"/>
            <a:r>
              <a:rPr lang="zh-CN" altLang="en-US" b="1" dirty="0"/>
              <a:t>先序遍历和后序遍历相同的二叉树？</a:t>
            </a:r>
          </a:p>
          <a:p>
            <a:pPr eaLnBrk="1" hangingPunct="1"/>
            <a:r>
              <a:rPr lang="zh-CN" altLang="en-US" b="1" dirty="0"/>
              <a:t>中序遍历和后序遍历相同的二叉树？</a:t>
            </a:r>
          </a:p>
        </p:txBody>
      </p:sp>
      <p:sp>
        <p:nvSpPr>
          <p:cNvPr id="53252" name="Text Box 8">
            <a:extLst>
              <a:ext uri="{FF2B5EF4-FFF2-40B4-BE49-F238E27FC236}">
                <a16:creationId xmlns:a16="http://schemas.microsoft.com/office/drawing/2014/main" id="{C259DA3B-730C-410B-B321-890B267A9154}"/>
              </a:ext>
            </a:extLst>
          </p:cNvPr>
          <p:cNvSpPr txBox="1">
            <a:spLocks noChangeArrowheads="1"/>
          </p:cNvSpPr>
          <p:nvPr/>
        </p:nvSpPr>
        <p:spPr bwMode="auto">
          <a:xfrm>
            <a:off x="539552" y="765823"/>
            <a:ext cx="275778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3-9】</a:t>
            </a:r>
            <a:r>
              <a:rPr lang="zh-CN" altLang="en-US" b="1" dirty="0"/>
              <a:t>试举出</a:t>
            </a:r>
            <a:r>
              <a:rPr lang="zh-CN" altLang="en-US" b="1" dirty="0">
                <a:solidFill>
                  <a:schemeClr val="accent2"/>
                </a:solidFill>
              </a:rPr>
              <a:t>：</a:t>
            </a:r>
          </a:p>
        </p:txBody>
      </p:sp>
      <p:sp>
        <p:nvSpPr>
          <p:cNvPr id="53254" name="Text Box 4">
            <a:extLst>
              <a:ext uri="{FF2B5EF4-FFF2-40B4-BE49-F238E27FC236}">
                <a16:creationId xmlns:a16="http://schemas.microsoft.com/office/drawing/2014/main" id="{D3A0F359-14D1-4CC1-AFAF-B2BE1AB45C56}"/>
              </a:ext>
            </a:extLst>
          </p:cNvPr>
          <p:cNvSpPr txBox="1">
            <a:spLocks noChangeArrowheads="1"/>
          </p:cNvSpPr>
          <p:nvPr/>
        </p:nvSpPr>
        <p:spPr bwMode="auto">
          <a:xfrm>
            <a:off x="554071" y="2764437"/>
            <a:ext cx="7963447" cy="103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3-11】</a:t>
            </a:r>
            <a:r>
              <a:rPr lang="zh-CN" altLang="en-US" b="1" dirty="0"/>
              <a:t>设高为</a:t>
            </a:r>
            <a:r>
              <a:rPr lang="en-US" altLang="zh-CN" b="1" i="1" dirty="0"/>
              <a:t>h</a:t>
            </a:r>
            <a:r>
              <a:rPr lang="zh-CN" altLang="en-US" b="1" dirty="0"/>
              <a:t>的二叉树只有度为</a:t>
            </a:r>
            <a:r>
              <a:rPr lang="en-US" altLang="zh-CN" b="1" i="1" dirty="0"/>
              <a:t>0</a:t>
            </a:r>
            <a:r>
              <a:rPr lang="zh-CN" altLang="en-US" b="1" dirty="0"/>
              <a:t>和度为</a:t>
            </a:r>
            <a:r>
              <a:rPr lang="en-US" altLang="zh-CN" b="1" i="1" dirty="0"/>
              <a:t>2</a:t>
            </a:r>
            <a:r>
              <a:rPr lang="zh-CN" altLang="en-US" b="1" dirty="0"/>
              <a:t>的结点，则此类二叉树的结点数至少为</a:t>
            </a:r>
            <a:r>
              <a:rPr lang="zh-CN" altLang="en-US" b="1" u="sng" dirty="0"/>
              <a:t>        </a:t>
            </a:r>
            <a:r>
              <a:rPr lang="zh-CN" altLang="en-US" b="1" dirty="0"/>
              <a:t>，至多为</a:t>
            </a:r>
            <a:r>
              <a:rPr lang="zh-CN" altLang="en-US" b="1" u="sng" dirty="0"/>
              <a:t>          </a:t>
            </a:r>
            <a:r>
              <a:rPr lang="zh-CN" altLang="en-US" b="1" dirty="0"/>
              <a:t>。</a:t>
            </a:r>
          </a:p>
        </p:txBody>
      </p:sp>
      <p:pic>
        <p:nvPicPr>
          <p:cNvPr id="8" name="图片 7">
            <a:extLst>
              <a:ext uri="{FF2B5EF4-FFF2-40B4-BE49-F238E27FC236}">
                <a16:creationId xmlns:a16="http://schemas.microsoft.com/office/drawing/2014/main" id="{89EBF993-CCC6-412F-90A4-A4B3109705E7}"/>
              </a:ext>
            </a:extLst>
          </p:cNvPr>
          <p:cNvPicPr>
            <a:picLocks noChangeAspect="1"/>
          </p:cNvPicPr>
          <p:nvPr/>
        </p:nvPicPr>
        <p:blipFill>
          <a:blip r:embed="rId2"/>
          <a:stretch>
            <a:fillRect/>
          </a:stretch>
        </p:blipFill>
        <p:spPr>
          <a:xfrm>
            <a:off x="1547664" y="4049022"/>
            <a:ext cx="2416251" cy="2315224"/>
          </a:xfrm>
          <a:prstGeom prst="rect">
            <a:avLst/>
          </a:prstGeom>
          <a:solidFill>
            <a:schemeClr val="bg1"/>
          </a:solidFill>
        </p:spPr>
      </p:pic>
      <p:pic>
        <p:nvPicPr>
          <p:cNvPr id="9" name="图片 8">
            <a:extLst>
              <a:ext uri="{FF2B5EF4-FFF2-40B4-BE49-F238E27FC236}">
                <a16:creationId xmlns:a16="http://schemas.microsoft.com/office/drawing/2014/main" id="{BA1E6BA6-2E05-49F7-AABB-FCF1F3097D54}"/>
              </a:ext>
            </a:extLst>
          </p:cNvPr>
          <p:cNvPicPr>
            <a:picLocks noChangeAspect="1"/>
          </p:cNvPicPr>
          <p:nvPr/>
        </p:nvPicPr>
        <p:blipFill>
          <a:blip r:embed="rId3"/>
          <a:stretch>
            <a:fillRect/>
          </a:stretch>
        </p:blipFill>
        <p:spPr>
          <a:xfrm>
            <a:off x="5436096" y="4437112"/>
            <a:ext cx="2699405" cy="1730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animEffect transition="in" filter="blinds(horizontal)">
                                      <p:cBhvr>
                                        <p:cTn id="7" dur="500"/>
                                        <p:tgtEl>
                                          <p:spTgt spid="132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2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P spid="532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A3165FA4-5B0A-4436-8031-C39378CE2A1D}"/>
              </a:ext>
            </a:extLst>
          </p:cNvPr>
          <p:cNvSpPr txBox="1">
            <a:spLocks noChangeArrowheads="1"/>
          </p:cNvSpPr>
          <p:nvPr/>
        </p:nvSpPr>
        <p:spPr bwMode="auto">
          <a:xfrm>
            <a:off x="740662" y="895162"/>
            <a:ext cx="766267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3-12】</a:t>
            </a:r>
            <a:r>
              <a:rPr lang="zh-CN" altLang="en-US" b="1" dirty="0">
                <a:latin typeface="黑体" panose="02010609060101010101" pitchFamily="49" charset="-122"/>
                <a:ea typeface="黑体" panose="02010609060101010101" pitchFamily="49" charset="-122"/>
              </a:rPr>
              <a:t>一棵有</a:t>
            </a:r>
            <a:r>
              <a:rPr lang="en-US" altLang="zh-CN" b="1" dirty="0">
                <a:latin typeface="黑体" panose="02010609060101010101" pitchFamily="49" charset="-122"/>
                <a:ea typeface="黑体" panose="02010609060101010101" pitchFamily="49" charset="-122"/>
              </a:rPr>
              <a:t>124</a:t>
            </a:r>
            <a:r>
              <a:rPr lang="zh-CN" altLang="en-US" b="1" dirty="0">
                <a:latin typeface="黑体" panose="02010609060101010101" pitchFamily="49" charset="-122"/>
                <a:ea typeface="黑体" panose="02010609060101010101" pitchFamily="49" charset="-122"/>
              </a:rPr>
              <a:t>个叶子结点（</a:t>
            </a:r>
            <a:r>
              <a:rPr lang="en-US" altLang="zh-CN" b="1" i="1" dirty="0">
                <a:latin typeface="黑体" panose="02010609060101010101" pitchFamily="49" charset="-122"/>
                <a:ea typeface="黑体" panose="02010609060101010101" pitchFamily="49" charset="-122"/>
              </a:rPr>
              <a:t>n</a:t>
            </a:r>
            <a:r>
              <a:rPr lang="en-US" altLang="zh-CN" b="1" i="1" baseline="-25000" dirty="0">
                <a:latin typeface="黑体" panose="02010609060101010101" pitchFamily="49" charset="-122"/>
                <a:ea typeface="黑体" panose="02010609060101010101" pitchFamily="49" charset="-122"/>
              </a:rPr>
              <a:t>0</a:t>
            </a:r>
            <a:r>
              <a:rPr lang="zh-CN" altLang="en-US" b="1" dirty="0">
                <a:latin typeface="黑体" panose="02010609060101010101" pitchFamily="49" charset="-122"/>
                <a:ea typeface="黑体" panose="02010609060101010101" pitchFamily="49" charset="-122"/>
              </a:rPr>
              <a:t>）的完全二叉树，</a:t>
            </a:r>
            <a:endParaRPr lang="en-US" altLang="zh-CN" b="1" dirty="0">
              <a:latin typeface="黑体" panose="02010609060101010101" pitchFamily="49" charset="-122"/>
              <a:ea typeface="黑体" panose="02010609060101010101" pitchFamily="49" charset="-122"/>
            </a:endParaRPr>
          </a:p>
          <a:p>
            <a:pPr eaLnBrk="1" hangingPunct="1"/>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最多有</a:t>
            </a:r>
            <a:r>
              <a:rPr lang="zh-CN" altLang="en-US" b="1" u="sng" dirty="0">
                <a:latin typeface="黑体" panose="02010609060101010101" pitchFamily="49" charset="-122"/>
                <a:ea typeface="黑体" panose="02010609060101010101" pitchFamily="49" charset="-122"/>
              </a:rPr>
              <a:t>  </a:t>
            </a:r>
            <a:r>
              <a:rPr lang="zh-CN" altLang="en-US" sz="2800" b="1" u="sng" dirty="0">
                <a:solidFill>
                  <a:srgbClr val="FF0000"/>
                </a:solidFill>
                <a:latin typeface="黑体" panose="02010609060101010101" pitchFamily="49" charset="-122"/>
                <a:ea typeface="黑体" panose="02010609060101010101" pitchFamily="49" charset="-122"/>
              </a:rPr>
              <a:t>？</a:t>
            </a:r>
            <a:r>
              <a:rPr lang="zh-CN" altLang="en-US" b="1" u="sng"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个结点（</a:t>
            </a:r>
            <a:r>
              <a:rPr lang="en-US" altLang="zh-CN" b="1" i="1" dirty="0">
                <a:latin typeface="黑体" panose="02010609060101010101" pitchFamily="49" charset="-122"/>
                <a:ea typeface="黑体" panose="02010609060101010101" pitchFamily="49" charset="-122"/>
              </a:rPr>
              <a:t>n</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54280" name="Text Box 9">
            <a:extLst>
              <a:ext uri="{FF2B5EF4-FFF2-40B4-BE49-F238E27FC236}">
                <a16:creationId xmlns:a16="http://schemas.microsoft.com/office/drawing/2014/main" id="{A80EB684-F5EB-4D57-B5BF-5866D854ADCC}"/>
              </a:ext>
            </a:extLst>
          </p:cNvPr>
          <p:cNvSpPr txBox="1">
            <a:spLocks noChangeArrowheads="1"/>
          </p:cNvSpPr>
          <p:nvPr/>
        </p:nvSpPr>
        <p:spPr bwMode="auto">
          <a:xfrm>
            <a:off x="2483768" y="4265615"/>
            <a:ext cx="4896544" cy="170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t>在完全二叉树中，</a:t>
            </a:r>
            <a:endParaRPr lang="en-US" altLang="zh-CN" b="1" dirty="0"/>
          </a:p>
          <a:p>
            <a:pPr eaLnBrk="1" hangingPunct="1">
              <a:lnSpc>
                <a:spcPct val="130000"/>
              </a:lnSpc>
            </a:pPr>
            <a:r>
              <a:rPr lang="en-US" altLang="zh-CN" b="1" i="1" dirty="0"/>
              <a:t> n</a:t>
            </a:r>
            <a:r>
              <a:rPr lang="en-US" altLang="zh-CN" b="1" i="1" baseline="-25000" dirty="0"/>
              <a:t>1  </a:t>
            </a:r>
            <a:r>
              <a:rPr lang="zh-CN" altLang="en-US" b="1" dirty="0"/>
              <a:t>不是  </a:t>
            </a:r>
            <a:r>
              <a:rPr lang="en-US" altLang="zh-CN" b="1" dirty="0"/>
              <a:t>0  </a:t>
            </a:r>
            <a:r>
              <a:rPr lang="zh-CN" altLang="en-US" b="1" dirty="0"/>
              <a:t>就是  </a:t>
            </a:r>
            <a:r>
              <a:rPr lang="en-US" altLang="zh-CN" b="1" dirty="0"/>
              <a:t>1</a:t>
            </a:r>
          </a:p>
          <a:p>
            <a:pPr eaLnBrk="1" hangingPunct="1">
              <a:lnSpc>
                <a:spcPct val="130000"/>
              </a:lnSpc>
            </a:pPr>
            <a:r>
              <a:rPr lang="zh-CN" altLang="en-US" b="1" dirty="0"/>
              <a:t>只有</a:t>
            </a:r>
            <a:r>
              <a:rPr lang="en-US" altLang="zh-CN" b="1" i="1" dirty="0"/>
              <a:t>n</a:t>
            </a:r>
            <a:r>
              <a:rPr lang="en-US" altLang="zh-CN" b="1" i="1" baseline="-25000" dirty="0"/>
              <a:t>1 </a:t>
            </a:r>
            <a:r>
              <a:rPr lang="en-US" altLang="zh-CN" b="1" i="1" dirty="0"/>
              <a:t>= </a:t>
            </a:r>
            <a:r>
              <a:rPr lang="en-US" altLang="zh-CN" b="1" dirty="0"/>
              <a:t>1 </a:t>
            </a:r>
            <a:r>
              <a:rPr lang="zh-CN" altLang="en-US" b="1" dirty="0"/>
              <a:t>时，</a:t>
            </a:r>
            <a:r>
              <a:rPr lang="en-US" altLang="zh-CN" b="1" i="1" dirty="0"/>
              <a:t>n </a:t>
            </a:r>
            <a:r>
              <a:rPr lang="zh-CN" altLang="en-US" b="1" dirty="0"/>
              <a:t>取最大值为 </a:t>
            </a:r>
            <a:r>
              <a:rPr lang="en-US" altLang="zh-CN" sz="3600" b="1" i="1" dirty="0">
                <a:solidFill>
                  <a:srgbClr val="FF0000"/>
                </a:solidFill>
              </a:rPr>
              <a:t>2n</a:t>
            </a:r>
            <a:r>
              <a:rPr lang="en-US" altLang="zh-CN" sz="3600" b="1" i="1" baseline="-25000" dirty="0">
                <a:solidFill>
                  <a:srgbClr val="FF0000"/>
                </a:solidFill>
              </a:rPr>
              <a:t>0</a:t>
            </a:r>
            <a:endParaRPr lang="en-US" altLang="zh-CN" b="1" i="1" baseline="-25000" dirty="0">
              <a:solidFill>
                <a:srgbClr val="FF0000"/>
              </a:solidFill>
            </a:endParaRPr>
          </a:p>
        </p:txBody>
      </p:sp>
      <p:sp>
        <p:nvSpPr>
          <p:cNvPr id="8" name="Text Box 6">
            <a:extLst>
              <a:ext uri="{FF2B5EF4-FFF2-40B4-BE49-F238E27FC236}">
                <a16:creationId xmlns:a16="http://schemas.microsoft.com/office/drawing/2014/main" id="{A44A41FC-8DDD-4253-B1C1-E3C19D4090A8}"/>
              </a:ext>
            </a:extLst>
          </p:cNvPr>
          <p:cNvSpPr txBox="1">
            <a:spLocks noChangeArrowheads="1"/>
          </p:cNvSpPr>
          <p:nvPr/>
        </p:nvSpPr>
        <p:spPr bwMode="auto">
          <a:xfrm>
            <a:off x="2411760" y="2161419"/>
            <a:ext cx="55446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因为：</a:t>
            </a:r>
            <a:r>
              <a:rPr lang="en-US" altLang="zh-CN" b="1" i="1" dirty="0"/>
              <a:t>n</a:t>
            </a:r>
            <a:r>
              <a:rPr lang="en-US" altLang="zh-CN" b="1" i="1" baseline="-25000" dirty="0"/>
              <a:t>0</a:t>
            </a:r>
            <a:r>
              <a:rPr lang="en-US" altLang="zh-CN" b="1" i="1" dirty="0"/>
              <a:t>=n</a:t>
            </a:r>
            <a:r>
              <a:rPr lang="en-US" altLang="zh-CN" b="1" i="1" baseline="-25000" dirty="0"/>
              <a:t>2</a:t>
            </a:r>
            <a:r>
              <a:rPr lang="en-US" altLang="zh-CN" b="1" i="1" dirty="0"/>
              <a:t>+1              </a:t>
            </a:r>
            <a:r>
              <a:rPr lang="zh-CN" altLang="en-US" dirty="0">
                <a:latin typeface="+mn-ea"/>
                <a:ea typeface="+mn-ea"/>
              </a:rPr>
              <a:t>（性质</a:t>
            </a:r>
            <a:r>
              <a:rPr lang="en-US" altLang="zh-CN" dirty="0">
                <a:latin typeface="+mn-ea"/>
                <a:ea typeface="+mn-ea"/>
              </a:rPr>
              <a:t>3)</a:t>
            </a:r>
          </a:p>
          <a:p>
            <a:pPr eaLnBrk="1" hangingPunct="1"/>
            <a:r>
              <a:rPr lang="en-US" altLang="zh-CN" b="1" i="1" dirty="0"/>
              <a:t>            n=n</a:t>
            </a:r>
            <a:r>
              <a:rPr lang="en-US" altLang="zh-CN" b="1" i="1" baseline="-25000" dirty="0"/>
              <a:t>0</a:t>
            </a:r>
            <a:r>
              <a:rPr lang="en-US" altLang="zh-CN" b="1" i="1" dirty="0"/>
              <a:t>+n</a:t>
            </a:r>
            <a:r>
              <a:rPr lang="en-US" altLang="zh-CN" b="1" i="1" baseline="-25000" dirty="0"/>
              <a:t>1</a:t>
            </a:r>
            <a:r>
              <a:rPr lang="en-US" altLang="zh-CN" b="1" i="1" dirty="0"/>
              <a:t>+n</a:t>
            </a:r>
            <a:r>
              <a:rPr lang="en-US" altLang="zh-CN" b="1" i="1" baseline="-25000" dirty="0"/>
              <a:t>2  </a:t>
            </a:r>
            <a:r>
              <a:rPr lang="en-US" altLang="zh-CN" b="1" i="1" dirty="0"/>
              <a:t>       </a:t>
            </a:r>
            <a:r>
              <a:rPr lang="zh-CN" altLang="en-US" dirty="0"/>
              <a:t>（结点总数）</a:t>
            </a:r>
            <a:endParaRPr lang="en-US" altLang="zh-CN" dirty="0"/>
          </a:p>
        </p:txBody>
      </p:sp>
      <p:sp>
        <p:nvSpPr>
          <p:cNvPr id="9" name="Text Box 8">
            <a:extLst>
              <a:ext uri="{FF2B5EF4-FFF2-40B4-BE49-F238E27FC236}">
                <a16:creationId xmlns:a16="http://schemas.microsoft.com/office/drawing/2014/main" id="{84314969-A22B-493C-8D0A-A0185B4442A8}"/>
              </a:ext>
            </a:extLst>
          </p:cNvPr>
          <p:cNvSpPr txBox="1">
            <a:spLocks noChangeArrowheads="1"/>
          </p:cNvSpPr>
          <p:nvPr/>
        </p:nvSpPr>
        <p:spPr bwMode="auto">
          <a:xfrm>
            <a:off x="2424374" y="3393619"/>
            <a:ext cx="30299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所以有：</a:t>
            </a:r>
            <a:r>
              <a:rPr lang="en-US" altLang="zh-CN" b="1" i="1" dirty="0"/>
              <a:t>n=n</a:t>
            </a:r>
            <a:r>
              <a:rPr lang="en-US" altLang="zh-CN" b="1" i="1" baseline="-25000" dirty="0"/>
              <a:t>1</a:t>
            </a:r>
            <a:r>
              <a:rPr lang="en-US" altLang="zh-CN" b="1" i="1" dirty="0"/>
              <a:t>+</a:t>
            </a:r>
            <a:r>
              <a:rPr lang="en-US" altLang="zh-CN" b="1" dirty="0"/>
              <a:t>2</a:t>
            </a:r>
            <a:r>
              <a:rPr lang="en-US" altLang="zh-CN" b="1" i="1" dirty="0"/>
              <a:t>n</a:t>
            </a:r>
            <a:r>
              <a:rPr lang="en-US" altLang="zh-CN" b="1" i="1" baseline="-25000" dirty="0"/>
              <a:t>0 </a:t>
            </a:r>
            <a:r>
              <a:rPr lang="en-US" altLang="zh-CN" b="1" i="1" dirty="0"/>
              <a:t>- </a:t>
            </a:r>
            <a:r>
              <a:rPr lang="en-US" altLang="zh-CN" b="1" dirty="0"/>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280"/>
                                        </p:tgtEl>
                                        <p:attrNameLst>
                                          <p:attrName>style.visibility</p:attrName>
                                        </p:attrNameLst>
                                      </p:cBhvr>
                                      <p:to>
                                        <p:strVal val="visible"/>
                                      </p:to>
                                    </p:set>
                                    <p:animEffect transition="in" filter="fade">
                                      <p:cBhvr>
                                        <p:cTn id="13"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a:extLst>
              <a:ext uri="{FF2B5EF4-FFF2-40B4-BE49-F238E27FC236}">
                <a16:creationId xmlns:a16="http://schemas.microsoft.com/office/drawing/2014/main" id="{F91B4228-A642-4A8A-B9F6-B79789489502}"/>
              </a:ext>
            </a:extLst>
          </p:cNvPr>
          <p:cNvSpPr txBox="1">
            <a:spLocks noChangeArrowheads="1"/>
          </p:cNvSpPr>
          <p:nvPr/>
        </p:nvSpPr>
        <p:spPr bwMode="auto">
          <a:xfrm>
            <a:off x="611560" y="980728"/>
            <a:ext cx="7921253" cy="1049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3-13】</a:t>
            </a:r>
            <a:r>
              <a:rPr kumimoji="0" lang="zh-CN" altLang="en-US" b="1" dirty="0">
                <a:latin typeface="宋体" panose="02010600030101010101" pitchFamily="2" charset="-122"/>
              </a:rPr>
              <a:t>证明任</a:t>
            </a:r>
            <a:r>
              <a:rPr lang="zh-CN" altLang="en-US" b="1" dirty="0">
                <a:latin typeface="宋体" panose="02010600030101010101" pitchFamily="2" charset="-122"/>
              </a:rPr>
              <a:t>一棵满二叉树</a:t>
            </a:r>
            <a:r>
              <a:rPr lang="en-US" altLang="zh-CN" b="1" dirty="0">
                <a:latin typeface="宋体" panose="02010600030101010101" pitchFamily="2" charset="-122"/>
              </a:rPr>
              <a:t>T</a:t>
            </a:r>
            <a:r>
              <a:rPr lang="zh-CN" altLang="en-US" b="1" dirty="0">
                <a:latin typeface="宋体" panose="02010600030101010101" pitchFamily="2" charset="-122"/>
              </a:rPr>
              <a:t>中的分支数 </a:t>
            </a:r>
            <a:r>
              <a:rPr lang="en-US" altLang="zh-CN" b="1" i="1" dirty="0">
                <a:latin typeface="宋体" panose="02010600030101010101" pitchFamily="2" charset="-122"/>
              </a:rPr>
              <a:t>B </a:t>
            </a:r>
            <a:r>
              <a:rPr lang="zh-CN" altLang="en-US" b="1" dirty="0">
                <a:latin typeface="宋体" panose="02010600030101010101" pitchFamily="2" charset="-122"/>
              </a:rPr>
              <a:t>满足</a:t>
            </a:r>
            <a:r>
              <a:rPr lang="en-US" altLang="zh-CN" b="1" dirty="0">
                <a:latin typeface="宋体" panose="02010600030101010101" pitchFamily="2" charset="-122"/>
              </a:rPr>
              <a:t>:</a:t>
            </a:r>
          </a:p>
          <a:p>
            <a:pPr eaLnBrk="1" hangingPunct="1">
              <a:lnSpc>
                <a:spcPct val="140000"/>
              </a:lnSpc>
            </a:pPr>
            <a:r>
              <a:rPr lang="en-US" altLang="zh-CN" b="1" dirty="0">
                <a:latin typeface="宋体" panose="02010600030101010101" pitchFamily="2" charset="-122"/>
              </a:rPr>
              <a:t>          </a:t>
            </a:r>
            <a:r>
              <a:rPr lang="en-US" altLang="zh-CN" b="1" i="1" dirty="0">
                <a:latin typeface="宋体" panose="02010600030101010101" pitchFamily="2" charset="-122"/>
              </a:rPr>
              <a:t>B </a:t>
            </a:r>
            <a:r>
              <a:rPr lang="en-US" altLang="zh-CN" b="1" dirty="0">
                <a:latin typeface="宋体" panose="02010600030101010101" pitchFamily="2" charset="-122"/>
              </a:rPr>
              <a:t>=2(</a:t>
            </a:r>
            <a:r>
              <a:rPr lang="en-US" altLang="zh-CN" b="1" i="1" dirty="0">
                <a:latin typeface="宋体" panose="02010600030101010101" pitchFamily="2" charset="-122"/>
              </a:rPr>
              <a:t>n</a:t>
            </a:r>
            <a:r>
              <a:rPr lang="en-US" altLang="zh-CN" b="1" i="1" baseline="-25000" dirty="0">
                <a:latin typeface="宋体" panose="02010600030101010101" pitchFamily="2" charset="-122"/>
              </a:rPr>
              <a:t>0</a:t>
            </a:r>
            <a:r>
              <a:rPr lang="en-US" altLang="zh-CN" b="1" i="1" dirty="0">
                <a:latin typeface="宋体" panose="02010600030101010101" pitchFamily="2" charset="-122"/>
              </a:rPr>
              <a:t>- </a:t>
            </a:r>
            <a:r>
              <a:rPr lang="en-US" altLang="zh-CN" b="1" dirty="0">
                <a:latin typeface="宋体" panose="02010600030101010101" pitchFamily="2" charset="-122"/>
              </a:rPr>
              <a:t>1)  </a:t>
            </a:r>
            <a:r>
              <a:rPr lang="zh-CN" altLang="en-US" b="1" dirty="0">
                <a:latin typeface="宋体" panose="02010600030101010101" pitchFamily="2" charset="-122"/>
              </a:rPr>
              <a:t>，其中 </a:t>
            </a:r>
            <a:r>
              <a:rPr lang="en-US" altLang="zh-CN" b="1" i="1" dirty="0">
                <a:latin typeface="宋体" panose="02010600030101010101" pitchFamily="2" charset="-122"/>
              </a:rPr>
              <a:t>n</a:t>
            </a:r>
            <a:r>
              <a:rPr lang="en-US" altLang="zh-CN" b="1" i="1" baseline="-25000" dirty="0">
                <a:latin typeface="宋体" panose="02010600030101010101" pitchFamily="2" charset="-122"/>
              </a:rPr>
              <a:t>0 </a:t>
            </a:r>
            <a:r>
              <a:rPr lang="zh-CN" altLang="en-US" b="1" dirty="0">
                <a:latin typeface="宋体" panose="02010600030101010101" pitchFamily="2" charset="-122"/>
              </a:rPr>
              <a:t>为叶子结点数。</a:t>
            </a:r>
          </a:p>
        </p:txBody>
      </p:sp>
      <p:sp>
        <p:nvSpPr>
          <p:cNvPr id="134149" name="Text Box 5">
            <a:extLst>
              <a:ext uri="{FF2B5EF4-FFF2-40B4-BE49-F238E27FC236}">
                <a16:creationId xmlns:a16="http://schemas.microsoft.com/office/drawing/2014/main" id="{2A94DA5F-8B01-447E-A692-DC8E7AC8FAFA}"/>
              </a:ext>
            </a:extLst>
          </p:cNvPr>
          <p:cNvSpPr txBox="1">
            <a:spLocks noChangeArrowheads="1"/>
          </p:cNvSpPr>
          <p:nvPr/>
        </p:nvSpPr>
        <p:spPr bwMode="auto">
          <a:xfrm>
            <a:off x="808038" y="2276946"/>
            <a:ext cx="7724775"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zh-CN" altLang="en-US" b="1" dirty="0">
                <a:solidFill>
                  <a:schemeClr val="accent2"/>
                </a:solidFill>
              </a:rPr>
              <a:t>证明：</a:t>
            </a:r>
          </a:p>
          <a:p>
            <a:pPr eaLnBrk="1" hangingPunct="1">
              <a:lnSpc>
                <a:spcPct val="170000"/>
              </a:lnSpc>
            </a:pPr>
            <a:r>
              <a:rPr lang="zh-CN" altLang="en-US" b="1" dirty="0"/>
              <a:t>满二叉树中不存在度为</a:t>
            </a:r>
            <a:r>
              <a:rPr lang="en-US" altLang="zh-CN" b="1" i="1" dirty="0"/>
              <a:t>1</a:t>
            </a:r>
            <a:r>
              <a:rPr lang="zh-CN" altLang="en-US" b="1" dirty="0"/>
              <a:t>的节点，设度为</a:t>
            </a:r>
            <a:r>
              <a:rPr lang="en-US" altLang="zh-CN" b="1" i="1" dirty="0"/>
              <a:t>2</a:t>
            </a:r>
            <a:r>
              <a:rPr lang="zh-CN" altLang="en-US" b="1" dirty="0"/>
              <a:t>的结点数为</a:t>
            </a:r>
            <a:r>
              <a:rPr lang="en-US" altLang="zh-CN" b="1" i="1" dirty="0"/>
              <a:t>n</a:t>
            </a:r>
            <a:r>
              <a:rPr lang="en-US" altLang="zh-CN" b="1" i="1" baseline="-25000" dirty="0"/>
              <a:t>2</a:t>
            </a:r>
          </a:p>
          <a:p>
            <a:pPr eaLnBrk="1" hangingPunct="1">
              <a:lnSpc>
                <a:spcPct val="170000"/>
              </a:lnSpc>
            </a:pPr>
            <a:r>
              <a:rPr lang="zh-CN" altLang="en-US" b="1" dirty="0"/>
              <a:t>则：  </a:t>
            </a:r>
            <a:r>
              <a:rPr lang="en-US" altLang="zh-CN" b="1" i="1" dirty="0"/>
              <a:t>n=n</a:t>
            </a:r>
            <a:r>
              <a:rPr lang="en-US" altLang="zh-CN" b="1" i="1" baseline="-25000" dirty="0"/>
              <a:t>0</a:t>
            </a:r>
            <a:r>
              <a:rPr lang="en-US" altLang="zh-CN" b="1" i="1" dirty="0"/>
              <a:t>+n</a:t>
            </a:r>
            <a:r>
              <a:rPr lang="en-US" altLang="zh-CN" b="1" i="1" baseline="-25000" dirty="0"/>
              <a:t>2</a:t>
            </a:r>
          </a:p>
          <a:p>
            <a:pPr eaLnBrk="1" hangingPunct="1">
              <a:lnSpc>
                <a:spcPct val="170000"/>
              </a:lnSpc>
            </a:pPr>
            <a:r>
              <a:rPr lang="zh-CN" altLang="en-US" b="1" dirty="0"/>
              <a:t>又：  </a:t>
            </a:r>
            <a:r>
              <a:rPr lang="en-US" altLang="zh-CN" b="1" i="1" dirty="0"/>
              <a:t>n=B+</a:t>
            </a:r>
            <a:r>
              <a:rPr lang="en-US" altLang="zh-CN" b="1" dirty="0"/>
              <a:t>1</a:t>
            </a:r>
          </a:p>
          <a:p>
            <a:pPr eaLnBrk="1" hangingPunct="1">
              <a:lnSpc>
                <a:spcPct val="170000"/>
              </a:lnSpc>
            </a:pPr>
            <a:r>
              <a:rPr lang="zh-CN" altLang="en-US" b="1" dirty="0"/>
              <a:t>所以有：     </a:t>
            </a:r>
            <a:r>
              <a:rPr lang="en-US" altLang="zh-CN" b="1" i="1" dirty="0"/>
              <a:t>B=n</a:t>
            </a:r>
            <a:r>
              <a:rPr lang="en-US" altLang="zh-CN" b="1" i="1" baseline="-25000" dirty="0"/>
              <a:t>0</a:t>
            </a:r>
            <a:r>
              <a:rPr lang="en-US" altLang="zh-CN" b="1" i="1" dirty="0"/>
              <a:t>+n</a:t>
            </a:r>
            <a:r>
              <a:rPr lang="en-US" altLang="zh-CN" b="1" i="1" baseline="-25000" dirty="0"/>
              <a:t>2</a:t>
            </a:r>
            <a:r>
              <a:rPr lang="en-US" altLang="zh-CN" b="1" i="1" dirty="0"/>
              <a:t>-</a:t>
            </a:r>
            <a:r>
              <a:rPr lang="en-US" altLang="zh-CN" b="1" dirty="0"/>
              <a:t>1    ,    </a:t>
            </a:r>
            <a:r>
              <a:rPr lang="zh-CN" altLang="en-US" b="1" dirty="0"/>
              <a:t>而   </a:t>
            </a:r>
            <a:r>
              <a:rPr lang="en-US" altLang="zh-CN" b="1" i="1" dirty="0"/>
              <a:t>n</a:t>
            </a:r>
            <a:r>
              <a:rPr lang="en-US" altLang="zh-CN" b="1" i="1" baseline="-25000" dirty="0"/>
              <a:t>0</a:t>
            </a:r>
            <a:r>
              <a:rPr lang="en-US" altLang="zh-CN" b="1" i="1" dirty="0"/>
              <a:t>=n</a:t>
            </a:r>
            <a:r>
              <a:rPr lang="en-US" altLang="zh-CN" b="1" i="1" baseline="-25000" dirty="0"/>
              <a:t>2</a:t>
            </a:r>
            <a:r>
              <a:rPr lang="en-US" altLang="zh-CN" b="1" i="1" dirty="0"/>
              <a:t>+</a:t>
            </a:r>
            <a:r>
              <a:rPr lang="en-US" altLang="zh-CN" b="1" dirty="0"/>
              <a:t>1</a:t>
            </a:r>
            <a:r>
              <a:rPr lang="en-US" altLang="zh-CN" b="1" i="1" dirty="0"/>
              <a:t>, n</a:t>
            </a:r>
            <a:r>
              <a:rPr lang="en-US" altLang="zh-CN" b="1" i="1" baseline="-25000" dirty="0"/>
              <a:t>2</a:t>
            </a:r>
            <a:r>
              <a:rPr lang="en-US" altLang="zh-CN" b="1" i="1" dirty="0"/>
              <a:t>=n</a:t>
            </a:r>
            <a:r>
              <a:rPr lang="en-US" altLang="zh-CN" b="1" i="1" baseline="-25000" dirty="0"/>
              <a:t>0</a:t>
            </a:r>
            <a:r>
              <a:rPr lang="en-US" altLang="zh-CN" b="1" i="1" dirty="0"/>
              <a:t>-</a:t>
            </a:r>
            <a:r>
              <a:rPr lang="en-US" altLang="zh-CN" b="1" dirty="0"/>
              <a:t>1</a:t>
            </a:r>
          </a:p>
          <a:p>
            <a:pPr eaLnBrk="1" hangingPunct="1">
              <a:lnSpc>
                <a:spcPct val="170000"/>
              </a:lnSpc>
            </a:pPr>
            <a:r>
              <a:rPr lang="en-US" altLang="zh-CN" b="1" dirty="0"/>
              <a:t>                     </a:t>
            </a:r>
            <a:r>
              <a:rPr lang="en-US" altLang="zh-CN" b="1" i="1" dirty="0"/>
              <a:t>B=n</a:t>
            </a:r>
            <a:r>
              <a:rPr lang="en-US" altLang="zh-CN" b="1" i="1" baseline="-25000" dirty="0"/>
              <a:t>0</a:t>
            </a:r>
            <a:r>
              <a:rPr lang="en-US" altLang="zh-CN" b="1" i="1" dirty="0"/>
              <a:t>+n</a:t>
            </a:r>
            <a:r>
              <a:rPr lang="en-US" altLang="zh-CN" b="1" i="1" baseline="-25000" dirty="0"/>
              <a:t>0</a:t>
            </a:r>
            <a:r>
              <a:rPr lang="en-US" altLang="zh-CN" b="1" i="1" dirty="0"/>
              <a:t>-</a:t>
            </a:r>
            <a:r>
              <a:rPr lang="en-US" altLang="zh-CN" b="1" dirty="0"/>
              <a:t>1</a:t>
            </a:r>
            <a:r>
              <a:rPr lang="en-US" altLang="zh-CN" b="1" i="1" dirty="0"/>
              <a:t>-</a:t>
            </a:r>
            <a:r>
              <a:rPr lang="en-US" altLang="zh-CN" b="1" dirty="0"/>
              <a:t>1</a:t>
            </a:r>
            <a:r>
              <a:rPr lang="en-US" altLang="zh-CN" b="1" i="1" dirty="0"/>
              <a:t>=2(n</a:t>
            </a:r>
            <a:r>
              <a:rPr lang="en-US" altLang="zh-CN" b="1" i="1" baseline="-25000" dirty="0"/>
              <a:t>0</a:t>
            </a:r>
            <a:r>
              <a:rPr lang="en-US" altLang="zh-CN" b="1" i="1" dirty="0"/>
              <a:t>-</a:t>
            </a:r>
            <a:r>
              <a:rPr lang="en-US" altLang="zh-CN" b="1" dirty="0"/>
              <a:t>1</a:t>
            </a:r>
            <a:r>
              <a:rPr lang="en-US" altLang="zh-CN" b="1" i="1"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linds(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1FCD712F-35D9-4D49-ABCE-A2C753FDA26F}"/>
              </a:ext>
            </a:extLst>
          </p:cNvPr>
          <p:cNvSpPr txBox="1">
            <a:spLocks noChangeArrowheads="1"/>
          </p:cNvSpPr>
          <p:nvPr/>
        </p:nvSpPr>
        <p:spPr bwMode="auto">
          <a:xfrm>
            <a:off x="435132" y="633003"/>
            <a:ext cx="7867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3-14】</a:t>
            </a:r>
            <a:r>
              <a:rPr lang="zh-CN" altLang="en-US" b="1" dirty="0"/>
              <a:t>具有 </a:t>
            </a:r>
            <a:r>
              <a:rPr lang="en-US" altLang="zh-CN" b="1" i="1" dirty="0"/>
              <a:t>n</a:t>
            </a:r>
            <a:r>
              <a:rPr lang="en-US" altLang="zh-CN" b="1" dirty="0"/>
              <a:t> </a:t>
            </a:r>
            <a:r>
              <a:rPr lang="zh-CN" altLang="en-US" b="1" dirty="0"/>
              <a:t>个结点的满二叉树，其叶子结点的个数</a:t>
            </a:r>
            <a:endParaRPr lang="en-US" altLang="zh-CN" b="1" dirty="0"/>
          </a:p>
          <a:p>
            <a:pPr eaLnBrk="1" hangingPunct="1"/>
            <a:r>
              <a:rPr lang="en-US" altLang="zh-CN" b="1" dirty="0"/>
              <a:t>                   </a:t>
            </a:r>
            <a:r>
              <a:rPr lang="zh-CN" altLang="en-US" b="1" dirty="0"/>
              <a:t>为多少？</a:t>
            </a:r>
          </a:p>
        </p:txBody>
      </p:sp>
      <p:sp>
        <p:nvSpPr>
          <p:cNvPr id="135181" name="Text Box 13">
            <a:extLst>
              <a:ext uri="{FF2B5EF4-FFF2-40B4-BE49-F238E27FC236}">
                <a16:creationId xmlns:a16="http://schemas.microsoft.com/office/drawing/2014/main" id="{64C44A79-C64E-44DE-BE37-58F4123DB4CD}"/>
              </a:ext>
            </a:extLst>
          </p:cNvPr>
          <p:cNvSpPr txBox="1">
            <a:spLocks noChangeArrowheads="1"/>
          </p:cNvSpPr>
          <p:nvPr/>
        </p:nvSpPr>
        <p:spPr bwMode="auto">
          <a:xfrm>
            <a:off x="467544" y="5805264"/>
            <a:ext cx="8388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3-15】</a:t>
            </a:r>
            <a:r>
              <a:rPr lang="en-US" altLang="zh-CN" b="1" i="1" dirty="0">
                <a:solidFill>
                  <a:srgbClr val="FF0000"/>
                </a:solidFill>
              </a:rPr>
              <a:t>n</a:t>
            </a:r>
            <a:r>
              <a:rPr lang="zh-CN" altLang="en-US" b="1" dirty="0">
                <a:solidFill>
                  <a:srgbClr val="FF0000"/>
                </a:solidFill>
              </a:rPr>
              <a:t>个结点的完全二叉树，其叶子结点的个数为多少？</a:t>
            </a:r>
          </a:p>
        </p:txBody>
      </p:sp>
      <p:sp>
        <p:nvSpPr>
          <p:cNvPr id="135182" name="Text Box 14">
            <a:extLst>
              <a:ext uri="{FF2B5EF4-FFF2-40B4-BE49-F238E27FC236}">
                <a16:creationId xmlns:a16="http://schemas.microsoft.com/office/drawing/2014/main" id="{A590D2F5-3F5E-4BA8-B9B8-1AA03A2D8EC0}"/>
              </a:ext>
            </a:extLst>
          </p:cNvPr>
          <p:cNvSpPr txBox="1">
            <a:spLocks noChangeArrowheads="1"/>
          </p:cNvSpPr>
          <p:nvPr/>
        </p:nvSpPr>
        <p:spPr bwMode="auto">
          <a:xfrm>
            <a:off x="684212" y="1548081"/>
            <a:ext cx="7416179"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b="1" dirty="0"/>
              <a:t>方法一：设满二叉树的高度为</a:t>
            </a:r>
            <a:r>
              <a:rPr lang="zh-CN" altLang="en-US" b="1" i="1" dirty="0"/>
              <a:t>ｈ</a:t>
            </a:r>
            <a:r>
              <a:rPr lang="zh-CN" altLang="en-US" b="1" dirty="0"/>
              <a:t>；</a:t>
            </a:r>
          </a:p>
          <a:p>
            <a:pPr eaLnBrk="1" hangingPunct="1">
              <a:lnSpc>
                <a:spcPct val="150000"/>
              </a:lnSpc>
            </a:pPr>
            <a:r>
              <a:rPr lang="zh-CN" altLang="en-US" b="1" dirty="0"/>
              <a:t>                 则根据二叉树的性质，叶子结点数为</a:t>
            </a:r>
            <a:r>
              <a:rPr lang="en-US" altLang="zh-CN" b="1" dirty="0"/>
              <a:t>2</a:t>
            </a:r>
            <a:r>
              <a:rPr lang="en-US" altLang="zh-CN" b="1" i="1" baseline="30000" dirty="0"/>
              <a:t>h-</a:t>
            </a:r>
            <a:r>
              <a:rPr lang="en-US" altLang="zh-CN" b="1" baseline="30000" dirty="0"/>
              <a:t>1</a:t>
            </a:r>
            <a:r>
              <a:rPr lang="zh-CN" altLang="en-US" b="1" i="1" baseline="-25000" dirty="0"/>
              <a:t>；</a:t>
            </a:r>
            <a:endParaRPr lang="en-US" altLang="zh-CN" b="1" i="1" baseline="-25000" dirty="0"/>
          </a:p>
          <a:p>
            <a:pPr eaLnBrk="1" hangingPunct="1">
              <a:lnSpc>
                <a:spcPct val="150000"/>
              </a:lnSpc>
            </a:pPr>
            <a:r>
              <a:rPr lang="en-US" altLang="zh-CN" b="1" dirty="0"/>
              <a:t>                 </a:t>
            </a:r>
            <a:r>
              <a:rPr lang="zh-CN" altLang="en-US" b="1" dirty="0"/>
              <a:t>二叉树总结点数</a:t>
            </a:r>
            <a:r>
              <a:rPr lang="en-US" altLang="zh-CN" b="1" i="1" dirty="0"/>
              <a:t>n=</a:t>
            </a:r>
            <a:r>
              <a:rPr lang="en-US" altLang="zh-CN" b="1" dirty="0"/>
              <a:t>2</a:t>
            </a:r>
            <a:r>
              <a:rPr lang="en-US" altLang="zh-CN" b="1" i="1" baseline="30000" dirty="0"/>
              <a:t>h</a:t>
            </a:r>
            <a:r>
              <a:rPr lang="en-US" altLang="zh-CN" b="1" i="1" dirty="0"/>
              <a:t>-</a:t>
            </a:r>
            <a:r>
              <a:rPr lang="en-US" altLang="zh-CN" b="1" dirty="0"/>
              <a:t>1</a:t>
            </a:r>
            <a:r>
              <a:rPr lang="zh-CN" altLang="en-US" b="1" i="1" dirty="0"/>
              <a:t>；</a:t>
            </a:r>
            <a:endParaRPr lang="en-US" altLang="zh-CN" b="1" i="1" dirty="0"/>
          </a:p>
          <a:p>
            <a:pPr eaLnBrk="1" hangingPunct="1">
              <a:lnSpc>
                <a:spcPct val="150000"/>
              </a:lnSpc>
            </a:pPr>
            <a:r>
              <a:rPr lang="en-US" altLang="zh-CN" b="1" dirty="0"/>
              <a:t>                 </a:t>
            </a:r>
            <a:r>
              <a:rPr lang="zh-CN" altLang="en-US" b="1" dirty="0"/>
              <a:t>可导出</a:t>
            </a:r>
            <a:r>
              <a:rPr lang="en-US" altLang="zh-CN" b="1" dirty="0"/>
              <a:t>:</a:t>
            </a:r>
            <a:r>
              <a:rPr lang="zh-CN" altLang="en-US" b="1" dirty="0"/>
              <a:t>２</a:t>
            </a:r>
            <a:r>
              <a:rPr lang="en-US" altLang="zh-CN" b="1" i="1" baseline="30000" dirty="0"/>
              <a:t>h-</a:t>
            </a:r>
            <a:r>
              <a:rPr lang="en-US" altLang="zh-CN" b="1" baseline="30000" dirty="0"/>
              <a:t>1</a:t>
            </a:r>
            <a:r>
              <a:rPr lang="en-US" altLang="zh-CN" b="1" i="1" dirty="0"/>
              <a:t>=</a:t>
            </a:r>
            <a:r>
              <a:rPr lang="en-US" altLang="zh-CN" b="1" dirty="0"/>
              <a:t>(</a:t>
            </a:r>
            <a:r>
              <a:rPr lang="en-US" altLang="zh-CN" b="1" i="1" dirty="0"/>
              <a:t>n+</a:t>
            </a:r>
            <a:r>
              <a:rPr lang="en-US" altLang="zh-CN" b="1" dirty="0"/>
              <a:t>1)/2</a:t>
            </a:r>
            <a:r>
              <a:rPr lang="zh-CN" altLang="en-US" b="1" i="1" dirty="0"/>
              <a:t>；</a:t>
            </a:r>
            <a:endParaRPr lang="en-US" altLang="zh-CN" b="1" i="1" dirty="0"/>
          </a:p>
        </p:txBody>
      </p:sp>
      <p:sp>
        <p:nvSpPr>
          <p:cNvPr id="135183" name="Text Box 15">
            <a:extLst>
              <a:ext uri="{FF2B5EF4-FFF2-40B4-BE49-F238E27FC236}">
                <a16:creationId xmlns:a16="http://schemas.microsoft.com/office/drawing/2014/main" id="{A06BC910-E762-4B39-9266-FFC3F56B3FA0}"/>
              </a:ext>
            </a:extLst>
          </p:cNvPr>
          <p:cNvSpPr txBox="1">
            <a:spLocks noChangeArrowheads="1"/>
          </p:cNvSpPr>
          <p:nvPr/>
        </p:nvSpPr>
        <p:spPr bwMode="auto">
          <a:xfrm>
            <a:off x="611188" y="4067443"/>
            <a:ext cx="75612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方法二：结点总数：</a:t>
            </a:r>
            <a:r>
              <a:rPr lang="en-US" altLang="zh-CN" b="1" i="1" dirty="0"/>
              <a:t>n=n</a:t>
            </a:r>
            <a:r>
              <a:rPr lang="en-US" altLang="zh-CN" b="1" i="1" baseline="-25000" dirty="0"/>
              <a:t>0</a:t>
            </a:r>
            <a:r>
              <a:rPr lang="en-US" altLang="zh-CN" b="1" i="1" dirty="0"/>
              <a:t>+n</a:t>
            </a:r>
            <a:r>
              <a:rPr lang="en-US" altLang="zh-CN" b="1" i="1" baseline="-25000" dirty="0"/>
              <a:t>1</a:t>
            </a:r>
            <a:r>
              <a:rPr lang="en-US" altLang="zh-CN" b="1" i="1" dirty="0"/>
              <a:t>+n</a:t>
            </a:r>
            <a:r>
              <a:rPr lang="en-US" altLang="zh-CN" b="1" i="1" baseline="-25000" dirty="0"/>
              <a:t>2</a:t>
            </a:r>
            <a:r>
              <a:rPr lang="zh-CN" altLang="en-US" b="1" i="1" baseline="-25000" dirty="0"/>
              <a:t>；</a:t>
            </a:r>
            <a:endParaRPr lang="en-US" altLang="zh-CN" b="1" i="1" baseline="-25000" dirty="0"/>
          </a:p>
          <a:p>
            <a:pPr eaLnBrk="1" hangingPunct="1"/>
            <a:r>
              <a:rPr lang="en-US" altLang="zh-CN" b="1" dirty="0"/>
              <a:t>                </a:t>
            </a:r>
            <a:r>
              <a:rPr lang="zh-CN" altLang="en-US" b="1" dirty="0"/>
              <a:t>但对满二叉树，除有</a:t>
            </a:r>
            <a:r>
              <a:rPr lang="en-US" altLang="zh-CN" b="1" i="1" dirty="0"/>
              <a:t>n</a:t>
            </a:r>
            <a:r>
              <a:rPr lang="en-US" altLang="zh-CN" b="1" i="1" baseline="-25000" dirty="0"/>
              <a:t>0</a:t>
            </a:r>
            <a:r>
              <a:rPr lang="en-US" altLang="zh-CN" b="1" i="1" dirty="0"/>
              <a:t>=n</a:t>
            </a:r>
            <a:r>
              <a:rPr lang="en-US" altLang="zh-CN" b="1" i="1" baseline="-25000" dirty="0"/>
              <a:t>2</a:t>
            </a:r>
            <a:r>
              <a:rPr lang="en-US" altLang="zh-CN" b="1" i="1" dirty="0"/>
              <a:t>+</a:t>
            </a:r>
            <a:r>
              <a:rPr lang="en-US" altLang="zh-CN" b="1" dirty="0"/>
              <a:t>1</a:t>
            </a:r>
            <a:r>
              <a:rPr lang="zh-CN" altLang="en-US" b="1" dirty="0"/>
              <a:t>外，还有</a:t>
            </a:r>
            <a:r>
              <a:rPr lang="en-US" altLang="zh-CN" b="1" i="1" dirty="0"/>
              <a:t>n</a:t>
            </a:r>
            <a:r>
              <a:rPr lang="en-US" altLang="zh-CN" b="1" i="1" baseline="-25000" dirty="0"/>
              <a:t>1</a:t>
            </a:r>
            <a:r>
              <a:rPr lang="en-US" altLang="zh-CN" b="1" i="1" dirty="0"/>
              <a:t>= </a:t>
            </a:r>
            <a:r>
              <a:rPr lang="en-US" altLang="zh-CN" b="1" dirty="0"/>
              <a:t>0</a:t>
            </a:r>
            <a:r>
              <a:rPr lang="zh-CN" altLang="en-US" b="1" i="1" dirty="0"/>
              <a:t>；</a:t>
            </a:r>
            <a:endParaRPr lang="en-US" altLang="zh-CN" b="1" i="1" dirty="0"/>
          </a:p>
          <a:p>
            <a:pPr eaLnBrk="1" hangingPunct="1"/>
            <a:r>
              <a:rPr lang="en-US" altLang="zh-CN" b="1" dirty="0"/>
              <a:t>                </a:t>
            </a:r>
            <a:r>
              <a:rPr lang="zh-CN" altLang="en-US" b="1" dirty="0"/>
              <a:t>故有： </a:t>
            </a:r>
            <a:r>
              <a:rPr lang="en-US" altLang="zh-CN" b="1" i="1" dirty="0"/>
              <a:t>n=n</a:t>
            </a:r>
            <a:r>
              <a:rPr lang="en-US" altLang="zh-CN" b="1" i="1" baseline="-25000" dirty="0"/>
              <a:t>0</a:t>
            </a:r>
            <a:r>
              <a:rPr lang="en-US" altLang="zh-CN" b="1" i="1" dirty="0"/>
              <a:t>+n</a:t>
            </a:r>
            <a:r>
              <a:rPr lang="en-US" altLang="zh-CN" b="1" i="1" baseline="-25000" dirty="0"/>
              <a:t>0</a:t>
            </a:r>
            <a:r>
              <a:rPr lang="en-US" altLang="zh-CN" b="1" i="1" dirty="0"/>
              <a:t>-</a:t>
            </a:r>
            <a:r>
              <a:rPr lang="en-US" altLang="zh-CN" b="1" dirty="0"/>
              <a:t>1</a:t>
            </a:r>
          </a:p>
          <a:p>
            <a:pPr eaLnBrk="1" hangingPunct="1"/>
            <a:r>
              <a:rPr lang="en-US" altLang="zh-CN" b="1" dirty="0"/>
              <a:t>                             </a:t>
            </a:r>
            <a:r>
              <a:rPr lang="en-US" altLang="zh-CN" b="1" i="1" dirty="0"/>
              <a:t>n</a:t>
            </a:r>
            <a:r>
              <a:rPr lang="en-US" altLang="zh-CN" b="1" i="1" baseline="-25000" dirty="0"/>
              <a:t>0</a:t>
            </a:r>
            <a:r>
              <a:rPr lang="en-US" altLang="zh-CN" b="1" i="1" dirty="0"/>
              <a:t>=</a:t>
            </a:r>
            <a:r>
              <a:rPr lang="en-US" altLang="zh-CN" b="1" dirty="0"/>
              <a:t>(</a:t>
            </a:r>
            <a:r>
              <a:rPr lang="en-US" altLang="zh-CN" b="1" i="1" dirty="0"/>
              <a:t>n+</a:t>
            </a:r>
            <a:r>
              <a:rPr lang="en-US" altLang="zh-CN" b="1" dirty="0"/>
              <a:t>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5182"/>
                                        </p:tgtEl>
                                        <p:attrNameLst>
                                          <p:attrName>style.visibility</p:attrName>
                                        </p:attrNameLst>
                                      </p:cBhvr>
                                      <p:to>
                                        <p:strVal val="visible"/>
                                      </p:to>
                                    </p:set>
                                    <p:animEffect transition="in" filter="box(in)">
                                      <p:cBhvr>
                                        <p:cTn id="7" dur="500"/>
                                        <p:tgtEl>
                                          <p:spTgt spid="135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5183"/>
                                        </p:tgtEl>
                                        <p:attrNameLst>
                                          <p:attrName>style.visibility</p:attrName>
                                        </p:attrNameLst>
                                      </p:cBhvr>
                                      <p:to>
                                        <p:strVal val="visible"/>
                                      </p:to>
                                    </p:set>
                                    <p:animEffect transition="in" filter="checkerboard(across)">
                                      <p:cBhvr>
                                        <p:cTn id="12" dur="500"/>
                                        <p:tgtEl>
                                          <p:spTgt spid="1351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35181"/>
                                        </p:tgtEl>
                                        <p:attrNameLst>
                                          <p:attrName>style.visibility</p:attrName>
                                        </p:attrNameLst>
                                      </p:cBhvr>
                                      <p:to>
                                        <p:strVal val="visible"/>
                                      </p:to>
                                    </p:set>
                                    <p:animEffect transition="in" filter="diamond(in)">
                                      <p:cBhvr>
                                        <p:cTn id="17" dur="2000"/>
                                        <p:tgtEl>
                                          <p:spTgt spid="135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1" grpId="0"/>
      <p:bldP spid="135182" grpId="0"/>
      <p:bldP spid="1351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689C72A4-4821-485F-97B1-548639BB72E8}"/>
              </a:ext>
            </a:extLst>
          </p:cNvPr>
          <p:cNvSpPr>
            <a:spLocks noChangeArrowheads="1"/>
          </p:cNvSpPr>
          <p:nvPr/>
        </p:nvSpPr>
        <p:spPr bwMode="auto">
          <a:xfrm>
            <a:off x="611560" y="1233299"/>
            <a:ext cx="8425308" cy="532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BTREE *CreateTree2(BTREE *</a:t>
            </a:r>
            <a:r>
              <a:rPr lang="en-US" altLang="zh-CN" sz="2000" b="1" dirty="0" err="1"/>
              <a:t>bt</a:t>
            </a:r>
            <a:r>
              <a:rPr lang="en-US" altLang="zh-CN" sz="2000" b="1" dirty="0"/>
              <a:t>, int n)        //</a:t>
            </a:r>
            <a:r>
              <a:rPr lang="zh-CN" altLang="en-US" sz="2000" b="1" dirty="0"/>
              <a:t>交互问答方式创建二叉树</a:t>
            </a:r>
          </a:p>
          <a:p>
            <a:r>
              <a:rPr lang="en-US" altLang="zh-CN" sz="2000" b="1" dirty="0"/>
              <a:t>{    char </a:t>
            </a:r>
            <a:r>
              <a:rPr lang="en-US" altLang="zh-CN" sz="2000" b="1" dirty="0" err="1"/>
              <a:t>ch</a:t>
            </a:r>
            <a:r>
              <a:rPr lang="en-US" altLang="zh-CN" sz="2000" b="1" dirty="0"/>
              <a:t>;</a:t>
            </a:r>
          </a:p>
          <a:p>
            <a:r>
              <a:rPr lang="en-US" altLang="zh-CN" sz="2000" b="1" dirty="0"/>
              <a:t>      if(n==0)    </a:t>
            </a:r>
            <a:r>
              <a:rPr lang="en-US" altLang="zh-CN" sz="2000" b="1" dirty="0" err="1"/>
              <a:t>printf</a:t>
            </a:r>
            <a:r>
              <a:rPr lang="en-US" altLang="zh-CN" sz="2000" b="1" dirty="0"/>
              <a:t>("</a:t>
            </a:r>
            <a:r>
              <a:rPr lang="zh-CN" altLang="en-US" sz="2000" b="1" dirty="0"/>
              <a:t>根结点</a:t>
            </a:r>
            <a:r>
              <a:rPr lang="en-US" altLang="zh-CN" sz="2000" b="1" dirty="0"/>
              <a:t>:");</a:t>
            </a:r>
          </a:p>
          <a:p>
            <a:r>
              <a:rPr lang="en-US" altLang="zh-CN" sz="2000" b="1" dirty="0"/>
              <a:t>      </a:t>
            </a:r>
            <a:r>
              <a:rPr lang="en-US" altLang="zh-CN" sz="2000" b="1" dirty="0" err="1"/>
              <a:t>fflush</a:t>
            </a:r>
            <a:r>
              <a:rPr lang="en-US" altLang="zh-CN" sz="2000" b="1" dirty="0"/>
              <a:t>(</a:t>
            </a:r>
            <a:r>
              <a:rPr lang="en-US" altLang="zh-CN" sz="2000" b="1" dirty="0" err="1"/>
              <a:t>stdin</a:t>
            </a:r>
            <a:r>
              <a:rPr lang="en-US" altLang="zh-CN" sz="2000" b="1" dirty="0"/>
              <a:t>);</a:t>
            </a:r>
            <a:r>
              <a:rPr lang="en-US" altLang="zh-CN" sz="2000" b="1" dirty="0" err="1"/>
              <a:t>scanf</a:t>
            </a:r>
            <a:r>
              <a:rPr lang="en-US" altLang="zh-CN" sz="2000" b="1" dirty="0"/>
              <a:t>("%</a:t>
            </a:r>
            <a:r>
              <a:rPr lang="en-US" altLang="zh-CN" sz="2000" b="1" dirty="0" err="1"/>
              <a:t>ch</a:t>
            </a:r>
            <a:r>
              <a:rPr lang="en-US" altLang="zh-CN" sz="2000" b="1" dirty="0"/>
              <a:t>",&amp;</a:t>
            </a:r>
            <a:r>
              <a:rPr lang="en-US" altLang="zh-CN" sz="2000" b="1" dirty="0" err="1"/>
              <a:t>ch</a:t>
            </a:r>
            <a:r>
              <a:rPr lang="en-US" altLang="zh-CN" sz="2000" b="1" dirty="0"/>
              <a:t>);</a:t>
            </a:r>
            <a:r>
              <a:rPr lang="en-US" altLang="zh-CN" sz="2000" b="1" dirty="0" err="1"/>
              <a:t>fflush</a:t>
            </a:r>
            <a:r>
              <a:rPr lang="en-US" altLang="zh-CN" sz="2000" b="1" dirty="0"/>
              <a:t>(</a:t>
            </a:r>
            <a:r>
              <a:rPr lang="en-US" altLang="zh-CN" sz="2000" b="1" dirty="0" err="1"/>
              <a:t>stdin</a:t>
            </a:r>
            <a:r>
              <a:rPr lang="en-US" altLang="zh-CN" sz="2000" b="1" dirty="0"/>
              <a:t>);</a:t>
            </a:r>
          </a:p>
          <a:p>
            <a:r>
              <a:rPr lang="en-US" altLang="zh-CN" sz="2000" b="1" dirty="0"/>
              <a:t>      if(</a:t>
            </a:r>
            <a:r>
              <a:rPr lang="en-US" altLang="zh-CN" sz="2000" b="1" dirty="0" err="1"/>
              <a:t>ch</a:t>
            </a:r>
            <a:r>
              <a:rPr lang="en-US" altLang="zh-CN" sz="2000" b="1" dirty="0"/>
              <a:t>!='#')</a:t>
            </a:r>
          </a:p>
          <a:p>
            <a:r>
              <a:rPr lang="en-US" altLang="zh-CN" sz="2000" b="1" dirty="0"/>
              <a:t>     {     n=1;</a:t>
            </a:r>
          </a:p>
          <a:p>
            <a:r>
              <a:rPr lang="en-US" altLang="zh-CN" sz="2000" b="1" dirty="0"/>
              <a:t>           </a:t>
            </a:r>
            <a:r>
              <a:rPr lang="en-US" altLang="zh-CN" sz="2000" b="1" dirty="0" err="1"/>
              <a:t>bt</a:t>
            </a:r>
            <a:r>
              <a:rPr lang="en-US" altLang="zh-CN" sz="2000" b="1" dirty="0"/>
              <a:t>=New BNODE;</a:t>
            </a:r>
          </a:p>
          <a:p>
            <a:r>
              <a:rPr lang="en-US" altLang="zh-CN" sz="2000" b="1" dirty="0"/>
              <a:t>           </a:t>
            </a:r>
            <a:r>
              <a:rPr lang="en-US" altLang="zh-CN" sz="2000" b="1" dirty="0" err="1"/>
              <a:t>bt</a:t>
            </a:r>
            <a:r>
              <a:rPr lang="en-US" altLang="zh-CN" sz="2000" b="1" dirty="0"/>
              <a:t>-&gt;data=</a:t>
            </a:r>
            <a:r>
              <a:rPr lang="en-US" altLang="zh-CN" sz="2000" b="1" dirty="0" err="1"/>
              <a:t>ch</a:t>
            </a:r>
            <a:r>
              <a:rPr lang="en-US" altLang="zh-CN" sz="2000" b="1" dirty="0"/>
              <a:t>;</a:t>
            </a:r>
          </a:p>
          <a:p>
            <a:r>
              <a:rPr lang="en-US" altLang="zh-CN" sz="2000" b="1" dirty="0"/>
              <a:t>           </a:t>
            </a:r>
            <a:r>
              <a:rPr lang="en-US" altLang="zh-CN" sz="2000" b="1" dirty="0" err="1"/>
              <a:t>bt</a:t>
            </a:r>
            <a:r>
              <a:rPr lang="en-US" altLang="zh-CN" sz="2000" b="1" dirty="0"/>
              <a:t>-&gt;</a:t>
            </a:r>
            <a:r>
              <a:rPr lang="en-US" altLang="zh-CN" sz="2000" b="1" dirty="0" err="1"/>
              <a:t>lchild</a:t>
            </a:r>
            <a:r>
              <a:rPr lang="en-US" altLang="zh-CN" sz="2000" b="1" dirty="0"/>
              <a:t>=Null;</a:t>
            </a:r>
          </a:p>
          <a:p>
            <a:r>
              <a:rPr lang="en-US" altLang="zh-CN" sz="2000" b="1" dirty="0"/>
              <a:t>           </a:t>
            </a:r>
            <a:r>
              <a:rPr lang="en-US" altLang="zh-CN" sz="2000" b="1" dirty="0" err="1"/>
              <a:t>bt</a:t>
            </a:r>
            <a:r>
              <a:rPr lang="en-US" altLang="zh-CN" sz="2000" b="1" dirty="0"/>
              <a:t>-&gt;</a:t>
            </a:r>
            <a:r>
              <a:rPr lang="en-US" altLang="zh-CN" sz="2000" b="1" dirty="0" err="1"/>
              <a:t>rchild</a:t>
            </a:r>
            <a:r>
              <a:rPr lang="en-US" altLang="zh-CN" sz="2000" b="1" dirty="0"/>
              <a:t>=Null;</a:t>
            </a:r>
          </a:p>
          <a:p>
            <a:r>
              <a:rPr lang="en-US" altLang="zh-CN" sz="2000" b="1" dirty="0"/>
              <a:t>           </a:t>
            </a:r>
            <a:r>
              <a:rPr lang="en-US" altLang="zh-CN" sz="2000" b="1" dirty="0" err="1"/>
              <a:t>printf</a:t>
            </a:r>
            <a:r>
              <a:rPr lang="en-US" altLang="zh-CN" sz="2000" b="1" dirty="0"/>
              <a:t>("%c </a:t>
            </a:r>
            <a:r>
              <a:rPr lang="zh-CN" altLang="en-US" sz="2000" b="1" dirty="0"/>
              <a:t>的左孩子是</a:t>
            </a:r>
            <a:r>
              <a:rPr lang="en-US" altLang="zh-CN" sz="2000" b="1" dirty="0"/>
              <a:t>:",</a:t>
            </a:r>
            <a:r>
              <a:rPr lang="en-US" altLang="zh-CN" sz="2000" b="1" dirty="0" err="1"/>
              <a:t>bt</a:t>
            </a:r>
            <a:r>
              <a:rPr lang="en-US" altLang="zh-CN" sz="2000" b="1" dirty="0"/>
              <a:t>-&gt;data);</a:t>
            </a:r>
          </a:p>
          <a:p>
            <a:r>
              <a:rPr lang="en-US" altLang="zh-CN" sz="2000" b="1" dirty="0"/>
              <a:t>           </a:t>
            </a:r>
            <a:r>
              <a:rPr lang="en-US" altLang="zh-CN" sz="2000" b="1" dirty="0" err="1"/>
              <a:t>bt</a:t>
            </a:r>
            <a:r>
              <a:rPr lang="en-US" altLang="zh-CN" sz="2000" b="1" dirty="0"/>
              <a:t>-&gt;</a:t>
            </a:r>
            <a:r>
              <a:rPr lang="en-US" altLang="zh-CN" sz="2000" b="1" dirty="0" err="1"/>
              <a:t>lchild</a:t>
            </a:r>
            <a:r>
              <a:rPr lang="en-US" altLang="zh-CN" sz="2000" b="1" dirty="0"/>
              <a:t>= CreateTree2(</a:t>
            </a:r>
            <a:r>
              <a:rPr lang="en-US" altLang="zh-CN" sz="2000" b="1" dirty="0" err="1"/>
              <a:t>bt</a:t>
            </a:r>
            <a:r>
              <a:rPr lang="en-US" altLang="zh-CN" sz="2000" b="1" dirty="0"/>
              <a:t>-&gt;</a:t>
            </a:r>
            <a:r>
              <a:rPr lang="en-US" altLang="zh-CN" sz="2000" b="1" dirty="0" err="1"/>
              <a:t>lchild,n</a:t>
            </a:r>
            <a:r>
              <a:rPr lang="en-US" altLang="zh-CN" sz="2000" b="1" dirty="0"/>
              <a:t>);</a:t>
            </a:r>
          </a:p>
          <a:p>
            <a:r>
              <a:rPr lang="en-US" altLang="zh-CN" sz="2000" b="1" dirty="0"/>
              <a:t>           </a:t>
            </a:r>
            <a:r>
              <a:rPr lang="en-US" altLang="zh-CN" sz="2000" b="1" dirty="0" err="1"/>
              <a:t>printf</a:t>
            </a:r>
            <a:r>
              <a:rPr lang="en-US" altLang="zh-CN" sz="2000" b="1" dirty="0"/>
              <a:t>("%c </a:t>
            </a:r>
            <a:r>
              <a:rPr lang="zh-CN" altLang="en-US" sz="2000" b="1" dirty="0"/>
              <a:t>的右孩子是</a:t>
            </a:r>
            <a:r>
              <a:rPr lang="en-US" altLang="zh-CN" sz="2000" b="1" dirty="0"/>
              <a:t>:",</a:t>
            </a:r>
            <a:r>
              <a:rPr lang="en-US" altLang="zh-CN" sz="2000" b="1" dirty="0" err="1"/>
              <a:t>bt</a:t>
            </a:r>
            <a:r>
              <a:rPr lang="en-US" altLang="zh-CN" sz="2000" b="1" dirty="0"/>
              <a:t>-&gt;data);</a:t>
            </a:r>
          </a:p>
          <a:p>
            <a:r>
              <a:rPr lang="en-US" altLang="zh-CN" sz="2000" b="1" dirty="0"/>
              <a:t>           </a:t>
            </a:r>
            <a:r>
              <a:rPr lang="en-US" altLang="zh-CN" sz="2000" b="1" dirty="0" err="1"/>
              <a:t>bt</a:t>
            </a:r>
            <a:r>
              <a:rPr lang="en-US" altLang="zh-CN" sz="2000" b="1" dirty="0"/>
              <a:t>-&gt;</a:t>
            </a:r>
            <a:r>
              <a:rPr lang="en-US" altLang="zh-CN" sz="2000" b="1" dirty="0" err="1"/>
              <a:t>rchild</a:t>
            </a:r>
            <a:r>
              <a:rPr lang="en-US" altLang="zh-CN" sz="2000" b="1" dirty="0"/>
              <a:t>= CreateTree2(</a:t>
            </a:r>
            <a:r>
              <a:rPr lang="en-US" altLang="zh-CN" sz="2000" b="1" dirty="0" err="1"/>
              <a:t>bt</a:t>
            </a:r>
            <a:r>
              <a:rPr lang="en-US" altLang="zh-CN" sz="2000" b="1" dirty="0"/>
              <a:t>-&gt;</a:t>
            </a:r>
            <a:r>
              <a:rPr lang="en-US" altLang="zh-CN" sz="2000" b="1" dirty="0" err="1"/>
              <a:t>rchild,n</a:t>
            </a:r>
            <a:r>
              <a:rPr lang="en-US" altLang="zh-CN" sz="2000" b="1" dirty="0"/>
              <a:t>);</a:t>
            </a:r>
          </a:p>
          <a:p>
            <a:r>
              <a:rPr lang="en-US" altLang="zh-CN" sz="2000" b="1" dirty="0"/>
              <a:t>       }</a:t>
            </a:r>
          </a:p>
          <a:p>
            <a:r>
              <a:rPr lang="en-US" altLang="zh-CN" sz="2000" b="1" dirty="0"/>
              <a:t>      return(</a:t>
            </a:r>
            <a:r>
              <a:rPr lang="en-US" altLang="zh-CN" sz="2000" b="1" dirty="0" err="1"/>
              <a:t>bt</a:t>
            </a:r>
            <a:r>
              <a:rPr lang="en-US" altLang="zh-CN" sz="2000" b="1" dirty="0"/>
              <a:t>);</a:t>
            </a:r>
          </a:p>
          <a:p>
            <a:r>
              <a:rPr lang="en-US" altLang="zh-CN" sz="2000" b="1" dirty="0"/>
              <a:t>}</a:t>
            </a:r>
            <a:endParaRPr lang="zh-CN" altLang="en-US" sz="2000" b="1" dirty="0"/>
          </a:p>
        </p:txBody>
      </p:sp>
      <p:sp>
        <p:nvSpPr>
          <p:cNvPr id="57347" name="Text Box 5">
            <a:extLst>
              <a:ext uri="{FF2B5EF4-FFF2-40B4-BE49-F238E27FC236}">
                <a16:creationId xmlns:a16="http://schemas.microsoft.com/office/drawing/2014/main" id="{149C1547-026A-456E-8AD0-7B7F4590CED9}"/>
              </a:ext>
            </a:extLst>
          </p:cNvPr>
          <p:cNvSpPr txBox="1">
            <a:spLocks noChangeArrowheads="1"/>
          </p:cNvSpPr>
          <p:nvPr/>
        </p:nvSpPr>
        <p:spPr bwMode="auto">
          <a:xfrm>
            <a:off x="372904" y="743975"/>
            <a:ext cx="445857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3-16】</a:t>
            </a:r>
            <a:r>
              <a:rPr lang="zh-CN" altLang="en-US" b="1" dirty="0"/>
              <a:t>二叉树建立方法之二</a:t>
            </a:r>
            <a:endParaRPr lang="en-US" altLang="zh-CN" b="1" dirty="0"/>
          </a:p>
        </p:txBody>
      </p:sp>
      <p:pic>
        <p:nvPicPr>
          <p:cNvPr id="3" name="图片 2">
            <a:extLst>
              <a:ext uri="{FF2B5EF4-FFF2-40B4-BE49-F238E27FC236}">
                <a16:creationId xmlns:a16="http://schemas.microsoft.com/office/drawing/2014/main" id="{E53EC395-3F2B-4527-8866-B49637F69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2852936"/>
            <a:ext cx="3359323" cy="151137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C6A95A3A-0CCC-47B6-9868-7E7CDB905E29}"/>
              </a:ext>
            </a:extLst>
          </p:cNvPr>
          <p:cNvSpPr txBox="1">
            <a:spLocks noChangeArrowheads="1"/>
          </p:cNvSpPr>
          <p:nvPr/>
        </p:nvSpPr>
        <p:spPr bwMode="auto">
          <a:xfrm>
            <a:off x="323850" y="1230014"/>
            <a:ext cx="1871885"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3-17】</a:t>
            </a:r>
          </a:p>
          <a:p>
            <a:r>
              <a:rPr lang="zh-CN" altLang="en-US" b="1" dirty="0"/>
              <a:t>求任意二叉树的宽度。</a:t>
            </a:r>
          </a:p>
        </p:txBody>
      </p:sp>
      <p:sp>
        <p:nvSpPr>
          <p:cNvPr id="58371" name="Rectangle 6">
            <a:extLst>
              <a:ext uri="{FF2B5EF4-FFF2-40B4-BE49-F238E27FC236}">
                <a16:creationId xmlns:a16="http://schemas.microsoft.com/office/drawing/2014/main" id="{309C2C11-8D0B-4C63-94A6-C105E1BE71E5}"/>
              </a:ext>
            </a:extLst>
          </p:cNvPr>
          <p:cNvSpPr>
            <a:spLocks noChangeArrowheads="1"/>
          </p:cNvSpPr>
          <p:nvPr/>
        </p:nvSpPr>
        <p:spPr bwMode="auto">
          <a:xfrm>
            <a:off x="2627784" y="476672"/>
            <a:ext cx="6235700" cy="618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05000"/>
              </a:lnSpc>
            </a:pPr>
            <a:r>
              <a:rPr lang="en-US" altLang="zh-CN" sz="1800" b="1" dirty="0" err="1"/>
              <a:t>int</a:t>
            </a:r>
            <a:r>
              <a:rPr lang="en-US" altLang="zh-CN" sz="1800" b="1" dirty="0"/>
              <a:t> Width(BTREE *T)</a:t>
            </a:r>
          </a:p>
          <a:p>
            <a:pPr>
              <a:lnSpc>
                <a:spcPct val="105000"/>
              </a:lnSpc>
            </a:pPr>
            <a:r>
              <a:rPr lang="en-US" altLang="zh-CN" sz="1800" b="1" dirty="0"/>
              <a:t> {     //</a:t>
            </a:r>
            <a:r>
              <a:rPr lang="zh-CN" altLang="en-US" sz="1800" b="1" dirty="0"/>
              <a:t>求二叉树的宽度 </a:t>
            </a:r>
            <a:endParaRPr lang="en-US" altLang="zh-CN" sz="1800" b="1" dirty="0"/>
          </a:p>
          <a:p>
            <a:pPr>
              <a:lnSpc>
                <a:spcPct val="105000"/>
              </a:lnSpc>
            </a:pPr>
            <a:r>
              <a:rPr lang="en-US" altLang="zh-CN" sz="1800" b="1" dirty="0"/>
              <a:t>        </a:t>
            </a:r>
            <a:r>
              <a:rPr lang="en-US" altLang="zh-CN" sz="1800" b="1" dirty="0" err="1"/>
              <a:t>int</a:t>
            </a:r>
            <a:r>
              <a:rPr lang="en-US" altLang="zh-CN" sz="1800" b="1" dirty="0"/>
              <a:t> </a:t>
            </a:r>
            <a:r>
              <a:rPr lang="en-US" altLang="zh-CN" sz="1800" b="1" dirty="0" err="1"/>
              <a:t>i,n</a:t>
            </a:r>
            <a:r>
              <a:rPr lang="en-US" altLang="zh-CN" sz="1800" b="1" dirty="0"/>
              <a:t>=0,front=0,rear=0,max=0,lev=1,</a:t>
            </a:r>
            <a:r>
              <a:rPr lang="zh-CN" altLang="en-US" sz="1800" b="1" dirty="0"/>
              <a:t> </a:t>
            </a:r>
            <a:r>
              <a:rPr lang="en-US" altLang="zh-CN" sz="1800" b="1" dirty="0" err="1"/>
              <a:t>maxlev</a:t>
            </a:r>
            <a:r>
              <a:rPr lang="en-US" altLang="zh-CN" sz="1800" b="1" dirty="0"/>
              <a:t>[10]={0};</a:t>
            </a:r>
          </a:p>
          <a:p>
            <a:pPr>
              <a:lnSpc>
                <a:spcPct val="105000"/>
              </a:lnSpc>
            </a:pPr>
            <a:r>
              <a:rPr lang="en-US" altLang="zh-CN" sz="1800" b="1" dirty="0"/>
              <a:t>        </a:t>
            </a:r>
            <a:r>
              <a:rPr lang="en-US" altLang="zh-CN" sz="1800" b="1" dirty="0" err="1"/>
              <a:t>struct</a:t>
            </a:r>
            <a:r>
              <a:rPr lang="en-US" altLang="zh-CN" sz="1800" b="1" dirty="0"/>
              <a:t> W{</a:t>
            </a:r>
          </a:p>
          <a:p>
            <a:pPr>
              <a:lnSpc>
                <a:spcPct val="105000"/>
              </a:lnSpc>
            </a:pPr>
            <a:r>
              <a:rPr lang="en-US" altLang="zh-CN" sz="1800" b="1" dirty="0">
                <a:solidFill>
                  <a:srgbClr val="FF0000"/>
                </a:solidFill>
              </a:rPr>
              <a:t>               BTREE *Node;</a:t>
            </a:r>
          </a:p>
          <a:p>
            <a:pPr>
              <a:lnSpc>
                <a:spcPct val="105000"/>
              </a:lnSpc>
            </a:pPr>
            <a:r>
              <a:rPr lang="en-US" altLang="zh-CN" sz="1800" b="1" dirty="0">
                <a:solidFill>
                  <a:srgbClr val="FF0000"/>
                </a:solidFill>
              </a:rPr>
              <a:t>                        </a:t>
            </a:r>
            <a:r>
              <a:rPr lang="en-US" altLang="zh-CN" sz="1800" b="1" dirty="0" err="1">
                <a:solidFill>
                  <a:srgbClr val="FF0000"/>
                </a:solidFill>
              </a:rPr>
              <a:t>int</a:t>
            </a:r>
            <a:r>
              <a:rPr lang="en-US" altLang="zh-CN" sz="1800" b="1" dirty="0">
                <a:solidFill>
                  <a:srgbClr val="FF0000"/>
                </a:solidFill>
              </a:rPr>
              <a:t> </a:t>
            </a:r>
            <a:r>
              <a:rPr lang="en-US" altLang="zh-CN" sz="1800" b="1" dirty="0" err="1">
                <a:solidFill>
                  <a:srgbClr val="FF0000"/>
                </a:solidFill>
              </a:rPr>
              <a:t>Nodelev</a:t>
            </a:r>
            <a:r>
              <a:rPr lang="en-US" altLang="zh-CN" sz="1800" b="1" dirty="0">
                <a:solidFill>
                  <a:srgbClr val="FF0000"/>
                </a:solidFill>
              </a:rPr>
              <a:t>;     } Q[50];</a:t>
            </a:r>
          </a:p>
          <a:p>
            <a:pPr>
              <a:lnSpc>
                <a:spcPct val="105000"/>
              </a:lnSpc>
            </a:pPr>
            <a:r>
              <a:rPr lang="en-US" altLang="zh-CN" sz="1800" b="1" dirty="0"/>
              <a:t>         Q[front].Node=T;       Q[front].</a:t>
            </a:r>
            <a:r>
              <a:rPr lang="en-US" altLang="zh-CN" sz="1800" b="1" dirty="0" err="1"/>
              <a:t>Nodelev</a:t>
            </a:r>
            <a:r>
              <a:rPr lang="en-US" altLang="zh-CN" sz="1800" b="1" dirty="0"/>
              <a:t>=1;</a:t>
            </a:r>
          </a:p>
          <a:p>
            <a:pPr>
              <a:lnSpc>
                <a:spcPct val="105000"/>
              </a:lnSpc>
            </a:pPr>
            <a:r>
              <a:rPr lang="en-US" altLang="zh-CN" sz="1800" b="1" dirty="0"/>
              <a:t>         while(front&lt;=rear)</a:t>
            </a:r>
          </a:p>
          <a:p>
            <a:pPr>
              <a:lnSpc>
                <a:spcPct val="105000"/>
              </a:lnSpc>
            </a:pPr>
            <a:r>
              <a:rPr lang="en-US" altLang="zh-CN" sz="1800" b="1" dirty="0"/>
              <a:t>         {    if(Q[front].Node-&gt;</a:t>
            </a:r>
            <a:r>
              <a:rPr lang="en-US" altLang="zh-CN" sz="1800" b="1" dirty="0" err="1"/>
              <a:t>lchild</a:t>
            </a:r>
            <a:r>
              <a:rPr lang="en-US" altLang="zh-CN" sz="1800" b="1" dirty="0"/>
              <a:t>) </a:t>
            </a:r>
          </a:p>
          <a:p>
            <a:pPr>
              <a:lnSpc>
                <a:spcPct val="105000"/>
              </a:lnSpc>
            </a:pPr>
            <a:r>
              <a:rPr lang="en-US" altLang="zh-CN" sz="1800" b="1" dirty="0"/>
              <a:t>               {    Q[++rear].Node=Q[front].Node-&gt;</a:t>
            </a:r>
            <a:r>
              <a:rPr lang="en-US" altLang="zh-CN" sz="1800" b="1" dirty="0" err="1"/>
              <a:t>lchild</a:t>
            </a:r>
            <a:r>
              <a:rPr lang="en-US" altLang="zh-CN" sz="1800" b="1" dirty="0"/>
              <a:t>;</a:t>
            </a:r>
          </a:p>
          <a:p>
            <a:pPr>
              <a:lnSpc>
                <a:spcPct val="105000"/>
              </a:lnSpc>
            </a:pPr>
            <a:r>
              <a:rPr lang="en-US" altLang="zh-CN" sz="1800" b="1" dirty="0"/>
              <a:t>                     Q[rear].</a:t>
            </a:r>
            <a:r>
              <a:rPr lang="en-US" altLang="zh-CN" sz="1800" b="1" dirty="0" err="1"/>
              <a:t>Nodelev</a:t>
            </a:r>
            <a:r>
              <a:rPr lang="en-US" altLang="zh-CN" sz="1800" b="1" dirty="0"/>
              <a:t>=Q[front].Nodelev+1;         }</a:t>
            </a:r>
          </a:p>
          <a:p>
            <a:pPr>
              <a:lnSpc>
                <a:spcPct val="105000"/>
              </a:lnSpc>
            </a:pPr>
            <a:r>
              <a:rPr lang="en-US" altLang="zh-CN" sz="1800" b="1" dirty="0"/>
              <a:t>               if(Q[front].Node-&gt;</a:t>
            </a:r>
            <a:r>
              <a:rPr lang="en-US" altLang="zh-CN" sz="1800" b="1" dirty="0" err="1"/>
              <a:t>rchild</a:t>
            </a:r>
            <a:r>
              <a:rPr lang="en-US" altLang="zh-CN" sz="1800" b="1" dirty="0"/>
              <a:t>)</a:t>
            </a:r>
          </a:p>
          <a:p>
            <a:pPr>
              <a:lnSpc>
                <a:spcPct val="105000"/>
              </a:lnSpc>
            </a:pPr>
            <a:r>
              <a:rPr lang="en-US" altLang="zh-CN" sz="1800" b="1" dirty="0"/>
              <a:t>               {    Q[++rear].Node=Q[front].Node-&gt;</a:t>
            </a:r>
            <a:r>
              <a:rPr lang="en-US" altLang="zh-CN" sz="1800" b="1" dirty="0" err="1"/>
              <a:t>rchild</a:t>
            </a:r>
            <a:r>
              <a:rPr lang="en-US" altLang="zh-CN" sz="1800" b="1" dirty="0"/>
              <a:t>;</a:t>
            </a:r>
          </a:p>
          <a:p>
            <a:pPr>
              <a:lnSpc>
                <a:spcPct val="105000"/>
              </a:lnSpc>
            </a:pPr>
            <a:r>
              <a:rPr lang="en-US" altLang="zh-CN" sz="1800" b="1" dirty="0"/>
              <a:t>                     Q[rear].</a:t>
            </a:r>
            <a:r>
              <a:rPr lang="en-US" altLang="zh-CN" sz="1800" b="1" dirty="0" err="1"/>
              <a:t>Nodelev</a:t>
            </a:r>
            <a:r>
              <a:rPr lang="en-US" altLang="zh-CN" sz="1800" b="1" dirty="0"/>
              <a:t>=Q[front].Nodelev+1;         }</a:t>
            </a:r>
          </a:p>
          <a:p>
            <a:pPr>
              <a:lnSpc>
                <a:spcPct val="105000"/>
              </a:lnSpc>
            </a:pPr>
            <a:r>
              <a:rPr lang="en-US" altLang="zh-CN" sz="1800" b="1" dirty="0"/>
              <a:t>                front++;</a:t>
            </a:r>
          </a:p>
          <a:p>
            <a:pPr>
              <a:lnSpc>
                <a:spcPct val="105000"/>
              </a:lnSpc>
            </a:pPr>
            <a:r>
              <a:rPr lang="en-US" altLang="zh-CN" sz="1800" b="1" dirty="0"/>
              <a:t>          }</a:t>
            </a:r>
          </a:p>
          <a:p>
            <a:pPr>
              <a:lnSpc>
                <a:spcPct val="105000"/>
              </a:lnSpc>
            </a:pPr>
            <a:r>
              <a:rPr lang="en-US" altLang="zh-CN" sz="1800" b="1" dirty="0"/>
              <a:t>          for(</a:t>
            </a:r>
            <a:r>
              <a:rPr lang="en-US" altLang="zh-CN" sz="1800" b="1" dirty="0" err="1"/>
              <a:t>i</a:t>
            </a:r>
            <a:r>
              <a:rPr lang="en-US" altLang="zh-CN" sz="1800" b="1" dirty="0"/>
              <a:t>=0;i&lt;=</a:t>
            </a:r>
            <a:r>
              <a:rPr lang="en-US" altLang="zh-CN" sz="1800" b="1" dirty="0" err="1"/>
              <a:t>rear;i</a:t>
            </a:r>
            <a:r>
              <a:rPr lang="en-US" altLang="zh-CN" sz="1800" b="1" dirty="0"/>
              <a:t>++)     </a:t>
            </a:r>
            <a:r>
              <a:rPr lang="en-US" altLang="zh-CN" sz="1800" b="1" dirty="0" err="1"/>
              <a:t>maxlev</a:t>
            </a:r>
            <a:r>
              <a:rPr lang="en-US" altLang="zh-CN" sz="1800" b="1" dirty="0"/>
              <a:t>[Q[</a:t>
            </a:r>
            <a:r>
              <a:rPr lang="en-US" altLang="zh-CN" sz="1800" b="1" dirty="0" err="1"/>
              <a:t>i</a:t>
            </a:r>
            <a:r>
              <a:rPr lang="en-US" altLang="zh-CN" sz="1800" b="1" dirty="0"/>
              <a:t>].</a:t>
            </a:r>
            <a:r>
              <a:rPr lang="en-US" altLang="zh-CN" sz="1800" b="1" dirty="0" err="1"/>
              <a:t>Nodelev</a:t>
            </a:r>
            <a:r>
              <a:rPr lang="en-US" altLang="zh-CN" sz="1800" b="1" dirty="0"/>
              <a:t>]++;</a:t>
            </a:r>
          </a:p>
          <a:p>
            <a:pPr>
              <a:lnSpc>
                <a:spcPct val="105000"/>
              </a:lnSpc>
            </a:pPr>
            <a:r>
              <a:rPr lang="en-US" altLang="zh-CN" sz="1800" b="1" dirty="0"/>
              <a:t>          for(</a:t>
            </a:r>
            <a:r>
              <a:rPr lang="en-US" altLang="zh-CN" sz="1800" b="1" dirty="0" err="1"/>
              <a:t>i</a:t>
            </a:r>
            <a:r>
              <a:rPr lang="en-US" altLang="zh-CN" sz="1800" b="1" dirty="0"/>
              <a:t>=0;i&lt;10;i++)  </a:t>
            </a:r>
          </a:p>
          <a:p>
            <a:pPr>
              <a:lnSpc>
                <a:spcPct val="105000"/>
              </a:lnSpc>
            </a:pPr>
            <a:r>
              <a:rPr lang="en-US" altLang="zh-CN" sz="1800" b="1" dirty="0"/>
              <a:t>                   if(max&lt;</a:t>
            </a:r>
            <a:r>
              <a:rPr lang="en-US" altLang="zh-CN" sz="1800" b="1" dirty="0" err="1"/>
              <a:t>maxlev</a:t>
            </a:r>
            <a:r>
              <a:rPr lang="en-US" altLang="zh-CN" sz="1800" b="1" dirty="0"/>
              <a:t>[</a:t>
            </a:r>
            <a:r>
              <a:rPr lang="en-US" altLang="zh-CN" sz="1800" b="1" dirty="0" err="1"/>
              <a:t>i</a:t>
            </a:r>
            <a:r>
              <a:rPr lang="en-US" altLang="zh-CN" sz="1800" b="1" dirty="0"/>
              <a:t>])            max=</a:t>
            </a:r>
            <a:r>
              <a:rPr lang="en-US" altLang="zh-CN" sz="1800" b="1" dirty="0" err="1"/>
              <a:t>maxlev</a:t>
            </a:r>
            <a:r>
              <a:rPr lang="en-US" altLang="zh-CN" sz="1800" b="1" dirty="0"/>
              <a:t>[</a:t>
            </a:r>
            <a:r>
              <a:rPr lang="en-US" altLang="zh-CN" sz="1800" b="1" dirty="0" err="1"/>
              <a:t>i</a:t>
            </a:r>
            <a:r>
              <a:rPr lang="en-US" altLang="zh-CN" sz="1800" b="1" dirty="0"/>
              <a:t>];</a:t>
            </a:r>
          </a:p>
          <a:p>
            <a:pPr>
              <a:lnSpc>
                <a:spcPct val="105000"/>
              </a:lnSpc>
            </a:pPr>
            <a:r>
              <a:rPr lang="en-US" altLang="zh-CN" sz="1800" b="1" dirty="0"/>
              <a:t>          return(max);</a:t>
            </a:r>
          </a:p>
          <a:p>
            <a:pPr>
              <a:lnSpc>
                <a:spcPct val="105000"/>
              </a:lnSpc>
            </a:pPr>
            <a:r>
              <a:rPr lang="en-US" altLang="zh-CN" sz="1800" b="1" dirty="0"/>
              <a:t>}</a:t>
            </a:r>
            <a:endParaRPr lang="zh-CN" altLang="en-US" sz="18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id="{339F1569-8C6D-46D7-AE70-8E8D7A70CAFA}"/>
              </a:ext>
            </a:extLst>
          </p:cNvPr>
          <p:cNvSpPr>
            <a:spLocks noChangeArrowheads="1"/>
          </p:cNvSpPr>
          <p:nvPr/>
        </p:nvSpPr>
        <p:spPr bwMode="auto">
          <a:xfrm>
            <a:off x="755576" y="992127"/>
            <a:ext cx="7128792" cy="563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err="1"/>
              <a:t>int</a:t>
            </a:r>
            <a:r>
              <a:rPr lang="en-US" altLang="zh-CN" b="1" dirty="0"/>
              <a:t> Depth(BTREE *</a:t>
            </a:r>
            <a:r>
              <a:rPr lang="en-US" altLang="zh-CN" b="1" dirty="0" err="1"/>
              <a:t>bt</a:t>
            </a:r>
            <a:r>
              <a:rPr lang="en-US" altLang="zh-CN" b="1" dirty="0"/>
              <a:t>)    //</a:t>
            </a:r>
            <a:r>
              <a:rPr lang="zh-CN" altLang="en-US" b="1" dirty="0"/>
              <a:t>求二叉树的深度 </a:t>
            </a:r>
            <a:endParaRPr lang="en-US" altLang="zh-CN" b="1" dirty="0"/>
          </a:p>
          <a:p>
            <a:r>
              <a:rPr lang="en-US" altLang="zh-CN" b="1" dirty="0"/>
              <a:t> {    </a:t>
            </a:r>
          </a:p>
          <a:p>
            <a:r>
              <a:rPr lang="en-US" altLang="zh-CN" b="1" dirty="0"/>
              <a:t>        </a:t>
            </a:r>
            <a:r>
              <a:rPr lang="en-US" altLang="zh-CN" b="1" dirty="0" err="1"/>
              <a:t>int</a:t>
            </a:r>
            <a:r>
              <a:rPr lang="en-US" altLang="zh-CN" b="1" dirty="0"/>
              <a:t> </a:t>
            </a:r>
            <a:r>
              <a:rPr lang="en-US" altLang="zh-CN" b="1" dirty="0" err="1"/>
              <a:t>ldepth,rdepth</a:t>
            </a:r>
            <a:r>
              <a:rPr lang="en-US" altLang="zh-CN" b="1" dirty="0"/>
              <a:t>;</a:t>
            </a:r>
          </a:p>
          <a:p>
            <a:r>
              <a:rPr lang="en-US" altLang="zh-CN" b="1" dirty="0"/>
              <a:t>        if(</a:t>
            </a:r>
            <a:r>
              <a:rPr lang="en-US" altLang="zh-CN" b="1" dirty="0" err="1"/>
              <a:t>bt</a:t>
            </a:r>
            <a:r>
              <a:rPr lang="en-US" altLang="zh-CN" b="1" dirty="0"/>
              <a:t>==Null)</a:t>
            </a:r>
          </a:p>
          <a:p>
            <a:r>
              <a:rPr lang="en-US" altLang="zh-CN" b="1" dirty="0"/>
              <a:t>	   return(0);</a:t>
            </a:r>
          </a:p>
          <a:p>
            <a:r>
              <a:rPr lang="en-US" altLang="zh-CN" b="1" dirty="0"/>
              <a:t>         else</a:t>
            </a:r>
          </a:p>
          <a:p>
            <a:r>
              <a:rPr lang="en-US" altLang="zh-CN" b="1" dirty="0"/>
              <a:t>        {</a:t>
            </a:r>
          </a:p>
          <a:p>
            <a:r>
              <a:rPr lang="en-US" altLang="zh-CN" b="1" dirty="0"/>
              <a:t>	 </a:t>
            </a:r>
            <a:r>
              <a:rPr lang="en-US" altLang="zh-CN" b="1" dirty="0" err="1"/>
              <a:t>ldepth</a:t>
            </a:r>
            <a:r>
              <a:rPr lang="en-US" altLang="zh-CN" b="1" dirty="0"/>
              <a:t>=Depth(</a:t>
            </a:r>
            <a:r>
              <a:rPr lang="en-US" altLang="zh-CN" b="1" dirty="0" err="1"/>
              <a:t>bt</a:t>
            </a:r>
            <a:r>
              <a:rPr lang="en-US" altLang="zh-CN" b="1" dirty="0"/>
              <a:t>-&gt;</a:t>
            </a:r>
            <a:r>
              <a:rPr lang="en-US" altLang="zh-CN" b="1" dirty="0" err="1"/>
              <a:t>lchild</a:t>
            </a:r>
            <a:r>
              <a:rPr lang="en-US" altLang="zh-CN" b="1" dirty="0"/>
              <a:t>);</a:t>
            </a:r>
          </a:p>
          <a:p>
            <a:r>
              <a:rPr lang="en-US" altLang="zh-CN" b="1" dirty="0"/>
              <a:t>	 </a:t>
            </a:r>
            <a:r>
              <a:rPr lang="en-US" altLang="zh-CN" b="1" dirty="0" err="1"/>
              <a:t>rdepth</a:t>
            </a:r>
            <a:r>
              <a:rPr lang="en-US" altLang="zh-CN" b="1" dirty="0"/>
              <a:t>=Depth(</a:t>
            </a:r>
            <a:r>
              <a:rPr lang="en-US" altLang="zh-CN" b="1" dirty="0" err="1"/>
              <a:t>bt</a:t>
            </a:r>
            <a:r>
              <a:rPr lang="en-US" altLang="zh-CN" b="1" dirty="0"/>
              <a:t>-&gt;</a:t>
            </a:r>
            <a:r>
              <a:rPr lang="en-US" altLang="zh-CN" b="1" dirty="0" err="1"/>
              <a:t>rchild</a:t>
            </a:r>
            <a:r>
              <a:rPr lang="en-US" altLang="zh-CN" b="1" dirty="0"/>
              <a:t>);</a:t>
            </a:r>
          </a:p>
          <a:p>
            <a:r>
              <a:rPr lang="en-US" altLang="zh-CN" b="1" dirty="0"/>
              <a:t>	 if(</a:t>
            </a:r>
            <a:r>
              <a:rPr lang="en-US" altLang="zh-CN" b="1" dirty="0" err="1"/>
              <a:t>ldepth</a:t>
            </a:r>
            <a:r>
              <a:rPr lang="en-US" altLang="zh-CN" b="1" dirty="0"/>
              <a:t>&gt;</a:t>
            </a:r>
            <a:r>
              <a:rPr lang="en-US" altLang="zh-CN" b="1" dirty="0" err="1"/>
              <a:t>rdepth</a:t>
            </a:r>
            <a:r>
              <a:rPr lang="en-US" altLang="zh-CN" b="1" dirty="0"/>
              <a:t>)</a:t>
            </a:r>
          </a:p>
          <a:p>
            <a:r>
              <a:rPr lang="en-US" altLang="zh-CN" b="1" dirty="0"/>
              <a:t>	       return(ldepth+1);</a:t>
            </a:r>
          </a:p>
          <a:p>
            <a:r>
              <a:rPr lang="en-US" altLang="zh-CN" b="1" dirty="0"/>
              <a:t>	  else</a:t>
            </a:r>
          </a:p>
          <a:p>
            <a:r>
              <a:rPr lang="en-US" altLang="zh-CN" b="1" dirty="0"/>
              <a:t>	       return(rdepth+1);</a:t>
            </a:r>
          </a:p>
          <a:p>
            <a:r>
              <a:rPr lang="en-US" altLang="zh-CN" b="1" dirty="0"/>
              <a:t>         }</a:t>
            </a:r>
          </a:p>
          <a:p>
            <a:r>
              <a:rPr lang="en-US" altLang="zh-CN" b="1" dirty="0"/>
              <a:t>  }</a:t>
            </a:r>
          </a:p>
        </p:txBody>
      </p:sp>
      <p:sp>
        <p:nvSpPr>
          <p:cNvPr id="59395" name="Text Box 5">
            <a:extLst>
              <a:ext uri="{FF2B5EF4-FFF2-40B4-BE49-F238E27FC236}">
                <a16:creationId xmlns:a16="http://schemas.microsoft.com/office/drawing/2014/main" id="{6373F495-7A1A-4B68-A915-3624A16DF8D9}"/>
              </a:ext>
            </a:extLst>
          </p:cNvPr>
          <p:cNvSpPr txBox="1">
            <a:spLocks noChangeArrowheads="1"/>
          </p:cNvSpPr>
          <p:nvPr/>
        </p:nvSpPr>
        <p:spPr bwMode="auto">
          <a:xfrm>
            <a:off x="467544" y="528281"/>
            <a:ext cx="590391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solidFill>
                  <a:schemeClr val="accent2"/>
                </a:solidFill>
              </a:rPr>
              <a:t>【</a:t>
            </a:r>
            <a:r>
              <a:rPr lang="zh-CN" altLang="en-US" b="1" dirty="0">
                <a:solidFill>
                  <a:schemeClr val="accent2"/>
                </a:solidFill>
              </a:rPr>
              <a:t>例</a:t>
            </a:r>
            <a:r>
              <a:rPr lang="en-US" altLang="zh-CN" b="1" dirty="0">
                <a:solidFill>
                  <a:schemeClr val="accent2"/>
                </a:solidFill>
              </a:rPr>
              <a:t>3-18】</a:t>
            </a:r>
            <a:r>
              <a:rPr lang="zh-CN" altLang="en-US" b="1" dirty="0"/>
              <a:t>求任意二叉树的深度。</a:t>
            </a:r>
          </a:p>
        </p:txBody>
      </p:sp>
      <p:pic>
        <p:nvPicPr>
          <p:cNvPr id="3" name="图片 2">
            <a:extLst>
              <a:ext uri="{FF2B5EF4-FFF2-40B4-BE49-F238E27FC236}">
                <a16:creationId xmlns:a16="http://schemas.microsoft.com/office/drawing/2014/main" id="{D3735E1B-EDF3-4E9D-84AF-17D7C6493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2564904"/>
            <a:ext cx="2829632" cy="2038203"/>
          </a:xfrm>
          <a:prstGeom prst="rect">
            <a:avLst/>
          </a:prstGeom>
        </p:spPr>
      </p:pic>
      <p:sp>
        <p:nvSpPr>
          <p:cNvPr id="2" name="文本框 1">
            <a:extLst>
              <a:ext uri="{FF2B5EF4-FFF2-40B4-BE49-F238E27FC236}">
                <a16:creationId xmlns:a16="http://schemas.microsoft.com/office/drawing/2014/main" id="{33D5B782-9D8F-420C-A223-40D0BA0DA09D}"/>
              </a:ext>
            </a:extLst>
          </p:cNvPr>
          <p:cNvSpPr txBox="1"/>
          <p:nvPr/>
        </p:nvSpPr>
        <p:spPr>
          <a:xfrm>
            <a:off x="6218807" y="5344887"/>
            <a:ext cx="2108269" cy="830997"/>
          </a:xfrm>
          <a:prstGeom prst="rect">
            <a:avLst/>
          </a:prstGeom>
          <a:noFill/>
        </p:spPr>
        <p:txBody>
          <a:bodyPr wrap="none" rtlCol="0">
            <a:spAutoFit/>
          </a:bodyPr>
          <a:lstStyle/>
          <a:p>
            <a:r>
              <a:rPr lang="zh-CN" altLang="en-US" dirty="0">
                <a:highlight>
                  <a:srgbClr val="FFFF00"/>
                </a:highlight>
              </a:rPr>
              <a:t>求：最大路长</a:t>
            </a:r>
            <a:endParaRPr lang="en-US" altLang="zh-CN" dirty="0">
              <a:highlight>
                <a:srgbClr val="FFFF00"/>
              </a:highlight>
            </a:endParaRPr>
          </a:p>
          <a:p>
            <a:r>
              <a:rPr lang="en-US" altLang="zh-CN" dirty="0">
                <a:highlight>
                  <a:srgbClr val="FFFF00"/>
                </a:highlight>
              </a:rPr>
              <a:t>        </a:t>
            </a:r>
            <a:r>
              <a:rPr lang="zh-CN" altLang="en-US" dirty="0">
                <a:highlight>
                  <a:srgbClr val="FFFF00"/>
                </a:highlight>
              </a:rPr>
              <a:t>最小路长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D3E4C9-89C5-482C-B65E-C064581803A1}"/>
              </a:ext>
            </a:extLst>
          </p:cNvPr>
          <p:cNvSpPr txBox="1"/>
          <p:nvPr/>
        </p:nvSpPr>
        <p:spPr>
          <a:xfrm>
            <a:off x="611560" y="764704"/>
            <a:ext cx="6647974" cy="461665"/>
          </a:xfrm>
          <a:prstGeom prst="rect">
            <a:avLst/>
          </a:prstGeom>
          <a:noFill/>
        </p:spPr>
        <p:txBody>
          <a:bodyPr wrap="none" rtlCol="0">
            <a:spAutoFit/>
          </a:bodyPr>
          <a:lstStyle/>
          <a:p>
            <a:r>
              <a:rPr lang="zh-CN" altLang="en-US" b="1" dirty="0">
                <a:solidFill>
                  <a:schemeClr val="accent2"/>
                </a:solidFill>
                <a:latin typeface="+mn-ea"/>
                <a:ea typeface="+mn-ea"/>
              </a:rPr>
              <a:t>讨论：如果让你设计一棵三叉树，你会怎么做？</a:t>
            </a:r>
          </a:p>
        </p:txBody>
      </p:sp>
      <p:grpSp>
        <p:nvGrpSpPr>
          <p:cNvPr id="90" name="组合 89">
            <a:extLst>
              <a:ext uri="{FF2B5EF4-FFF2-40B4-BE49-F238E27FC236}">
                <a16:creationId xmlns:a16="http://schemas.microsoft.com/office/drawing/2014/main" id="{870555E7-A4D2-4541-B081-6B44243E5B75}"/>
              </a:ext>
            </a:extLst>
          </p:cNvPr>
          <p:cNvGrpSpPr/>
          <p:nvPr/>
        </p:nvGrpSpPr>
        <p:grpSpPr>
          <a:xfrm>
            <a:off x="3274078" y="1850642"/>
            <a:ext cx="2497020" cy="3584890"/>
            <a:chOff x="5683020" y="1861406"/>
            <a:chExt cx="2497020" cy="3584890"/>
          </a:xfrm>
        </p:grpSpPr>
        <p:sp>
          <p:nvSpPr>
            <p:cNvPr id="45" name="椭圆 44">
              <a:extLst>
                <a:ext uri="{FF2B5EF4-FFF2-40B4-BE49-F238E27FC236}">
                  <a16:creationId xmlns:a16="http://schemas.microsoft.com/office/drawing/2014/main" id="{476A9DD1-CCCE-45CF-9E8A-836261BA077F}"/>
                </a:ext>
              </a:extLst>
            </p:cNvPr>
            <p:cNvSpPr/>
            <p:nvPr/>
          </p:nvSpPr>
          <p:spPr>
            <a:xfrm>
              <a:off x="6732240" y="220486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6" name="椭圆 45">
              <a:extLst>
                <a:ext uri="{FF2B5EF4-FFF2-40B4-BE49-F238E27FC236}">
                  <a16:creationId xmlns:a16="http://schemas.microsoft.com/office/drawing/2014/main" id="{FB0ED83E-CAB0-45A0-B080-7AA95E5A6627}"/>
                </a:ext>
              </a:extLst>
            </p:cNvPr>
            <p:cNvSpPr/>
            <p:nvPr/>
          </p:nvSpPr>
          <p:spPr>
            <a:xfrm>
              <a:off x="6222283" y="308409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7" name="椭圆 46">
              <a:extLst>
                <a:ext uri="{FF2B5EF4-FFF2-40B4-BE49-F238E27FC236}">
                  <a16:creationId xmlns:a16="http://schemas.microsoft.com/office/drawing/2014/main" id="{9160A810-39A2-48A2-BF1A-927EDBF3902E}"/>
                </a:ext>
              </a:extLst>
            </p:cNvPr>
            <p:cNvSpPr/>
            <p:nvPr/>
          </p:nvSpPr>
          <p:spPr>
            <a:xfrm>
              <a:off x="7259778" y="3084093"/>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8" name="椭圆 47">
              <a:extLst>
                <a:ext uri="{FF2B5EF4-FFF2-40B4-BE49-F238E27FC236}">
                  <a16:creationId xmlns:a16="http://schemas.microsoft.com/office/drawing/2014/main" id="{DBFD4644-F5EA-4440-8C45-433A2C009163}"/>
                </a:ext>
              </a:extLst>
            </p:cNvPr>
            <p:cNvSpPr/>
            <p:nvPr/>
          </p:nvSpPr>
          <p:spPr>
            <a:xfrm>
              <a:off x="5683020" y="3963326"/>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9" name="椭圆 48">
              <a:extLst>
                <a:ext uri="{FF2B5EF4-FFF2-40B4-BE49-F238E27FC236}">
                  <a16:creationId xmlns:a16="http://schemas.microsoft.com/office/drawing/2014/main" id="{A1D9EB8A-9BF0-46BA-A8B3-7802DA354D83}"/>
                </a:ext>
              </a:extLst>
            </p:cNvPr>
            <p:cNvSpPr/>
            <p:nvPr/>
          </p:nvSpPr>
          <p:spPr>
            <a:xfrm>
              <a:off x="6779130" y="3963326"/>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0" name="椭圆 49">
              <a:extLst>
                <a:ext uri="{FF2B5EF4-FFF2-40B4-BE49-F238E27FC236}">
                  <a16:creationId xmlns:a16="http://schemas.microsoft.com/office/drawing/2014/main" id="{97F4A444-F2C8-4753-BBFD-D6B59F262FD4}"/>
                </a:ext>
              </a:extLst>
            </p:cNvPr>
            <p:cNvSpPr/>
            <p:nvPr/>
          </p:nvSpPr>
          <p:spPr>
            <a:xfrm>
              <a:off x="7769732" y="3963325"/>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A2FE66D3-E6DD-4799-A104-0EC40F844BFC}"/>
                </a:ext>
              </a:extLst>
            </p:cNvPr>
            <p:cNvSpPr/>
            <p:nvPr/>
          </p:nvSpPr>
          <p:spPr>
            <a:xfrm>
              <a:off x="6368822" y="5059435"/>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1DFA2A76-B9F9-4C21-99A1-28F7B1E1725E}"/>
                </a:ext>
              </a:extLst>
            </p:cNvPr>
            <p:cNvSpPr/>
            <p:nvPr/>
          </p:nvSpPr>
          <p:spPr>
            <a:xfrm>
              <a:off x="7277361" y="505943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53" name="直接箭头连接符 52">
              <a:extLst>
                <a:ext uri="{FF2B5EF4-FFF2-40B4-BE49-F238E27FC236}">
                  <a16:creationId xmlns:a16="http://schemas.microsoft.com/office/drawing/2014/main" id="{42658D67-AC19-4494-A827-5CE2F41122DD}"/>
                </a:ext>
              </a:extLst>
            </p:cNvPr>
            <p:cNvCxnSpPr>
              <a:cxnSpLocks/>
              <a:stCxn id="45" idx="3"/>
              <a:endCxn id="46" idx="0"/>
            </p:cNvCxnSpPr>
            <p:nvPr/>
          </p:nvCxnSpPr>
          <p:spPr>
            <a:xfrm flipH="1">
              <a:off x="6427437" y="2535071"/>
              <a:ext cx="364891" cy="549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7B964CE-C034-4CAA-9426-4C606E773BB7}"/>
                </a:ext>
              </a:extLst>
            </p:cNvPr>
            <p:cNvCxnSpPr>
              <a:stCxn id="45" idx="5"/>
              <a:endCxn id="47" idx="0"/>
            </p:cNvCxnSpPr>
            <p:nvPr/>
          </p:nvCxnSpPr>
          <p:spPr>
            <a:xfrm>
              <a:off x="7082460" y="2535071"/>
              <a:ext cx="382472" cy="54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07B91AB-D8F4-40B6-8136-7FFA41654BF1}"/>
                </a:ext>
              </a:extLst>
            </p:cNvPr>
            <p:cNvCxnSpPr>
              <a:stCxn id="46" idx="3"/>
              <a:endCxn id="48" idx="0"/>
            </p:cNvCxnSpPr>
            <p:nvPr/>
          </p:nvCxnSpPr>
          <p:spPr>
            <a:xfrm flipH="1">
              <a:off x="5888174" y="3414301"/>
              <a:ext cx="394197"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1087C6F1-3C25-47AE-873F-069F8333C1A4}"/>
                </a:ext>
              </a:extLst>
            </p:cNvPr>
            <p:cNvCxnSpPr>
              <a:stCxn id="46" idx="5"/>
              <a:endCxn id="49" idx="0"/>
            </p:cNvCxnSpPr>
            <p:nvPr/>
          </p:nvCxnSpPr>
          <p:spPr>
            <a:xfrm>
              <a:off x="6572503" y="3414301"/>
              <a:ext cx="411781"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79C17D2F-D948-4044-9E70-9054A209A32F}"/>
                </a:ext>
              </a:extLst>
            </p:cNvPr>
            <p:cNvCxnSpPr>
              <a:stCxn id="47" idx="5"/>
              <a:endCxn id="50" idx="0"/>
            </p:cNvCxnSpPr>
            <p:nvPr/>
          </p:nvCxnSpPr>
          <p:spPr>
            <a:xfrm>
              <a:off x="7609998" y="3414300"/>
              <a:ext cx="364888"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83F57BEE-7699-4F39-A477-29DCF2F2BDF5}"/>
                </a:ext>
              </a:extLst>
            </p:cNvPr>
            <p:cNvCxnSpPr>
              <a:stCxn id="49" idx="3"/>
              <a:endCxn id="51" idx="0"/>
            </p:cNvCxnSpPr>
            <p:nvPr/>
          </p:nvCxnSpPr>
          <p:spPr>
            <a:xfrm flipH="1">
              <a:off x="6573976" y="4293533"/>
              <a:ext cx="265242" cy="76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D780EAB-38F9-42D9-BE22-383E6753A5A5}"/>
                </a:ext>
              </a:extLst>
            </p:cNvPr>
            <p:cNvCxnSpPr>
              <a:cxnSpLocks/>
              <a:stCxn id="49" idx="5"/>
              <a:endCxn id="52" idx="0"/>
            </p:cNvCxnSpPr>
            <p:nvPr/>
          </p:nvCxnSpPr>
          <p:spPr>
            <a:xfrm>
              <a:off x="7129350" y="4293533"/>
              <a:ext cx="353165" cy="765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014E742-CF8D-4718-8EF9-E45325A5B672}"/>
                </a:ext>
              </a:extLst>
            </p:cNvPr>
            <p:cNvCxnSpPr/>
            <p:nvPr/>
          </p:nvCxnSpPr>
          <p:spPr>
            <a:xfrm>
              <a:off x="6427436" y="1952828"/>
              <a:ext cx="364891" cy="285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5BBB509A-5406-4D77-B438-3378F27FF006}"/>
                </a:ext>
              </a:extLst>
            </p:cNvPr>
            <p:cNvSpPr txBox="1"/>
            <p:nvPr/>
          </p:nvSpPr>
          <p:spPr>
            <a:xfrm>
              <a:off x="6121737" y="1861406"/>
              <a:ext cx="426720" cy="400110"/>
            </a:xfrm>
            <a:prstGeom prst="rect">
              <a:avLst/>
            </a:prstGeom>
            <a:noFill/>
          </p:spPr>
          <p:txBody>
            <a:bodyPr wrap="none" rtlCol="0">
              <a:spAutoFit/>
            </a:bodyPr>
            <a:lstStyle/>
            <a:p>
              <a:r>
                <a:rPr lang="en-US" altLang="zh-CN" sz="2000" b="1" i="1" dirty="0">
                  <a:latin typeface="Times New Roman" panose="02020603050405020304" pitchFamily="18" charset="0"/>
                  <a:cs typeface="Times New Roman" panose="02020603050405020304" pitchFamily="18" charset="0"/>
                </a:rPr>
                <a:t>T</a:t>
              </a:r>
              <a:r>
                <a:rPr lang="en-US" altLang="zh-CN" sz="2000" b="1" baseline="-25000" dirty="0">
                  <a:latin typeface="Times New Roman" panose="02020603050405020304" pitchFamily="18" charset="0"/>
                  <a:cs typeface="Times New Roman" panose="02020603050405020304" pitchFamily="18" charset="0"/>
                </a:rPr>
                <a:t>2</a:t>
              </a:r>
              <a:endParaRPr lang="zh-CN" altLang="en-US" sz="2000" b="1" baseline="-25000" dirty="0">
                <a:latin typeface="Times New Roman" panose="02020603050405020304" pitchFamily="18" charset="0"/>
                <a:cs typeface="Times New Roman" panose="02020603050405020304" pitchFamily="18" charset="0"/>
              </a:endParaRPr>
            </a:p>
          </p:txBody>
        </p:sp>
      </p:grpSp>
      <p:grpSp>
        <p:nvGrpSpPr>
          <p:cNvPr id="89" name="组合 88">
            <a:extLst>
              <a:ext uri="{FF2B5EF4-FFF2-40B4-BE49-F238E27FC236}">
                <a16:creationId xmlns:a16="http://schemas.microsoft.com/office/drawing/2014/main" id="{0AD5D917-837A-4C3B-8262-1CE1439B1CED}"/>
              </a:ext>
            </a:extLst>
          </p:cNvPr>
          <p:cNvGrpSpPr/>
          <p:nvPr/>
        </p:nvGrpSpPr>
        <p:grpSpPr>
          <a:xfrm>
            <a:off x="467544" y="1850644"/>
            <a:ext cx="2499284" cy="3584890"/>
            <a:chOff x="613338" y="1850644"/>
            <a:chExt cx="2499284" cy="3584890"/>
          </a:xfrm>
        </p:grpSpPr>
        <p:sp>
          <p:nvSpPr>
            <p:cNvPr id="62" name="椭圆 61">
              <a:extLst>
                <a:ext uri="{FF2B5EF4-FFF2-40B4-BE49-F238E27FC236}">
                  <a16:creationId xmlns:a16="http://schemas.microsoft.com/office/drawing/2014/main" id="{7DA75B0C-D271-43B1-8D82-0ED161885AFF}"/>
                </a:ext>
              </a:extLst>
            </p:cNvPr>
            <p:cNvSpPr/>
            <p:nvPr/>
          </p:nvSpPr>
          <p:spPr>
            <a:xfrm>
              <a:off x="1664822" y="2194102"/>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3" name="椭圆 62">
              <a:extLst>
                <a:ext uri="{FF2B5EF4-FFF2-40B4-BE49-F238E27FC236}">
                  <a16:creationId xmlns:a16="http://schemas.microsoft.com/office/drawing/2014/main" id="{A9C54A48-EAB7-4E4B-B5BE-932BB2D76E18}"/>
                </a:ext>
              </a:extLst>
            </p:cNvPr>
            <p:cNvSpPr/>
            <p:nvPr/>
          </p:nvSpPr>
          <p:spPr>
            <a:xfrm>
              <a:off x="1154865" y="3073332"/>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F0AF6FA5-4A03-4E57-837F-58094AA0FBE9}"/>
                </a:ext>
              </a:extLst>
            </p:cNvPr>
            <p:cNvSpPr/>
            <p:nvPr/>
          </p:nvSpPr>
          <p:spPr>
            <a:xfrm>
              <a:off x="2192360" y="3073331"/>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862C50E5-27A9-4E08-9433-9F86F8DE29E9}"/>
                </a:ext>
              </a:extLst>
            </p:cNvPr>
            <p:cNvSpPr/>
            <p:nvPr/>
          </p:nvSpPr>
          <p:spPr>
            <a:xfrm>
              <a:off x="615602" y="395256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6" name="椭圆 65">
              <a:extLst>
                <a:ext uri="{FF2B5EF4-FFF2-40B4-BE49-F238E27FC236}">
                  <a16:creationId xmlns:a16="http://schemas.microsoft.com/office/drawing/2014/main" id="{892C27A3-C8A1-4308-B98B-778B36652E6F}"/>
                </a:ext>
              </a:extLst>
            </p:cNvPr>
            <p:cNvSpPr/>
            <p:nvPr/>
          </p:nvSpPr>
          <p:spPr>
            <a:xfrm>
              <a:off x="1711712" y="395256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7" name="椭圆 66">
              <a:extLst>
                <a:ext uri="{FF2B5EF4-FFF2-40B4-BE49-F238E27FC236}">
                  <a16:creationId xmlns:a16="http://schemas.microsoft.com/office/drawing/2014/main" id="{7F2AF7A3-DC94-487F-9D7A-D09F6A3EF98B}"/>
                </a:ext>
              </a:extLst>
            </p:cNvPr>
            <p:cNvSpPr/>
            <p:nvPr/>
          </p:nvSpPr>
          <p:spPr>
            <a:xfrm>
              <a:off x="2702314" y="3952563"/>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8" name="椭圆 67">
              <a:extLst>
                <a:ext uri="{FF2B5EF4-FFF2-40B4-BE49-F238E27FC236}">
                  <a16:creationId xmlns:a16="http://schemas.microsoft.com/office/drawing/2014/main" id="{FC011550-9D7B-49FD-9B7F-D901E0E78BBF}"/>
                </a:ext>
              </a:extLst>
            </p:cNvPr>
            <p:cNvSpPr/>
            <p:nvPr/>
          </p:nvSpPr>
          <p:spPr>
            <a:xfrm>
              <a:off x="1301404" y="5048673"/>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9" name="椭圆 68">
              <a:extLst>
                <a:ext uri="{FF2B5EF4-FFF2-40B4-BE49-F238E27FC236}">
                  <a16:creationId xmlns:a16="http://schemas.microsoft.com/office/drawing/2014/main" id="{333B8A41-A2BE-4A45-A4EB-E5BDD36B39C2}"/>
                </a:ext>
              </a:extLst>
            </p:cNvPr>
            <p:cNvSpPr/>
            <p:nvPr/>
          </p:nvSpPr>
          <p:spPr>
            <a:xfrm>
              <a:off x="2209943" y="5048672"/>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70" name="直接箭头连接符 69">
              <a:extLst>
                <a:ext uri="{FF2B5EF4-FFF2-40B4-BE49-F238E27FC236}">
                  <a16:creationId xmlns:a16="http://schemas.microsoft.com/office/drawing/2014/main" id="{F7315244-5D2A-4673-B5E7-B9B91D0D9DCF}"/>
                </a:ext>
              </a:extLst>
            </p:cNvPr>
            <p:cNvCxnSpPr>
              <a:cxnSpLocks/>
              <a:stCxn id="62" idx="3"/>
              <a:endCxn id="63" idx="0"/>
            </p:cNvCxnSpPr>
            <p:nvPr/>
          </p:nvCxnSpPr>
          <p:spPr>
            <a:xfrm flipH="1">
              <a:off x="1360019" y="2524309"/>
              <a:ext cx="364891" cy="549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9E724EEE-ECF7-4C1A-B3D4-D818237894C0}"/>
                </a:ext>
              </a:extLst>
            </p:cNvPr>
            <p:cNvCxnSpPr>
              <a:stCxn id="62" idx="5"/>
              <a:endCxn id="64" idx="0"/>
            </p:cNvCxnSpPr>
            <p:nvPr/>
          </p:nvCxnSpPr>
          <p:spPr>
            <a:xfrm>
              <a:off x="2015042" y="2524309"/>
              <a:ext cx="382472" cy="54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D0027F3D-80FF-4BF2-8096-C5560D2FDEF5}"/>
                </a:ext>
              </a:extLst>
            </p:cNvPr>
            <p:cNvCxnSpPr>
              <a:stCxn id="63" idx="3"/>
              <a:endCxn id="65" idx="0"/>
            </p:cNvCxnSpPr>
            <p:nvPr/>
          </p:nvCxnSpPr>
          <p:spPr>
            <a:xfrm flipH="1">
              <a:off x="820756" y="3403539"/>
              <a:ext cx="394197"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33D413FC-5F2B-41EF-932D-6709077BEC45}"/>
                </a:ext>
              </a:extLst>
            </p:cNvPr>
            <p:cNvCxnSpPr>
              <a:stCxn id="63" idx="5"/>
              <a:endCxn id="66" idx="0"/>
            </p:cNvCxnSpPr>
            <p:nvPr/>
          </p:nvCxnSpPr>
          <p:spPr>
            <a:xfrm>
              <a:off x="1505085" y="3403539"/>
              <a:ext cx="411781"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2B53381-AE9E-4C0E-848A-8B4756B58DA0}"/>
                </a:ext>
              </a:extLst>
            </p:cNvPr>
            <p:cNvCxnSpPr>
              <a:stCxn id="64" idx="5"/>
              <a:endCxn id="67" idx="0"/>
            </p:cNvCxnSpPr>
            <p:nvPr/>
          </p:nvCxnSpPr>
          <p:spPr>
            <a:xfrm>
              <a:off x="2542580" y="3403538"/>
              <a:ext cx="364888"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4BAF7B21-1366-49D8-ADF4-94ED2D699F82}"/>
                </a:ext>
              </a:extLst>
            </p:cNvPr>
            <p:cNvCxnSpPr>
              <a:stCxn id="66" idx="3"/>
              <a:endCxn id="68" idx="0"/>
            </p:cNvCxnSpPr>
            <p:nvPr/>
          </p:nvCxnSpPr>
          <p:spPr>
            <a:xfrm flipH="1">
              <a:off x="1506558" y="4282771"/>
              <a:ext cx="265242" cy="76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3B9E50DD-4BAA-41CC-AE8D-2EE81A051060}"/>
                </a:ext>
              </a:extLst>
            </p:cNvPr>
            <p:cNvCxnSpPr>
              <a:cxnSpLocks/>
              <a:stCxn id="66" idx="5"/>
              <a:endCxn id="69" idx="0"/>
            </p:cNvCxnSpPr>
            <p:nvPr/>
          </p:nvCxnSpPr>
          <p:spPr>
            <a:xfrm>
              <a:off x="2061932" y="4282771"/>
              <a:ext cx="353165" cy="765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62329B0-B07A-4FEE-8F04-7A1FB242140C}"/>
                </a:ext>
              </a:extLst>
            </p:cNvPr>
            <p:cNvCxnSpPr/>
            <p:nvPr/>
          </p:nvCxnSpPr>
          <p:spPr>
            <a:xfrm>
              <a:off x="1360018" y="1942066"/>
              <a:ext cx="364891" cy="285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C781A23D-2B0E-46AB-BF67-6BB9FECB6EC3}"/>
                </a:ext>
              </a:extLst>
            </p:cNvPr>
            <p:cNvSpPr txBox="1"/>
            <p:nvPr/>
          </p:nvSpPr>
          <p:spPr>
            <a:xfrm>
              <a:off x="1054319" y="1850644"/>
              <a:ext cx="426720" cy="400110"/>
            </a:xfrm>
            <a:prstGeom prst="rect">
              <a:avLst/>
            </a:prstGeom>
            <a:noFill/>
          </p:spPr>
          <p:txBody>
            <a:bodyPr wrap="none" rtlCol="0">
              <a:spAutoFit/>
            </a:bodyPr>
            <a:lstStyle/>
            <a:p>
              <a:r>
                <a:rPr lang="en-US" altLang="zh-CN" sz="2000" b="1" i="1" dirty="0">
                  <a:latin typeface="Times New Roman" panose="02020603050405020304" pitchFamily="18" charset="0"/>
                  <a:cs typeface="Times New Roman" panose="02020603050405020304" pitchFamily="18" charset="0"/>
                </a:rPr>
                <a:t>T</a:t>
              </a:r>
              <a:r>
                <a:rPr lang="en-US" altLang="zh-CN" sz="2000" b="1" baseline="-25000" dirty="0">
                  <a:latin typeface="Times New Roman" panose="02020603050405020304" pitchFamily="18" charset="0"/>
                  <a:cs typeface="Times New Roman" panose="02020603050405020304" pitchFamily="18" charset="0"/>
                </a:rPr>
                <a:t>1</a:t>
              </a:r>
              <a:endParaRPr lang="zh-CN" altLang="en-US" sz="2000" b="1" baseline="-25000" dirty="0">
                <a:latin typeface="Times New Roman" panose="02020603050405020304" pitchFamily="18" charset="0"/>
                <a:cs typeface="Times New Roman" panose="02020603050405020304" pitchFamily="18" charset="0"/>
              </a:endParaRPr>
            </a:p>
          </p:txBody>
        </p:sp>
        <p:sp>
          <p:nvSpPr>
            <p:cNvPr id="79" name="椭圆 78">
              <a:extLst>
                <a:ext uri="{FF2B5EF4-FFF2-40B4-BE49-F238E27FC236}">
                  <a16:creationId xmlns:a16="http://schemas.microsoft.com/office/drawing/2014/main" id="{4A80A544-ABAC-4A68-B2C3-51039576F39D}"/>
                </a:ext>
              </a:extLst>
            </p:cNvPr>
            <p:cNvSpPr/>
            <p:nvPr/>
          </p:nvSpPr>
          <p:spPr>
            <a:xfrm>
              <a:off x="1664822" y="3041093"/>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I</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1" name="直接箭头连接符 80">
              <a:extLst>
                <a:ext uri="{FF2B5EF4-FFF2-40B4-BE49-F238E27FC236}">
                  <a16:creationId xmlns:a16="http://schemas.microsoft.com/office/drawing/2014/main" id="{459CEE8F-53C2-41CF-9990-B8BD453F6CEE}"/>
                </a:ext>
              </a:extLst>
            </p:cNvPr>
            <p:cNvCxnSpPr>
              <a:stCxn id="62" idx="4"/>
              <a:endCxn id="79" idx="0"/>
            </p:cNvCxnSpPr>
            <p:nvPr/>
          </p:nvCxnSpPr>
          <p:spPr bwMode="auto">
            <a:xfrm>
              <a:off x="1869976" y="2580963"/>
              <a:ext cx="0" cy="4601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椭圆 81">
              <a:extLst>
                <a:ext uri="{FF2B5EF4-FFF2-40B4-BE49-F238E27FC236}">
                  <a16:creationId xmlns:a16="http://schemas.microsoft.com/office/drawing/2014/main" id="{DCB15BFD-D5B3-488A-87EF-19A51016BA0C}"/>
                </a:ext>
              </a:extLst>
            </p:cNvPr>
            <p:cNvSpPr/>
            <p:nvPr/>
          </p:nvSpPr>
          <p:spPr>
            <a:xfrm>
              <a:off x="613338" y="5048671"/>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J</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4" name="直接箭头连接符 83">
              <a:extLst>
                <a:ext uri="{FF2B5EF4-FFF2-40B4-BE49-F238E27FC236}">
                  <a16:creationId xmlns:a16="http://schemas.microsoft.com/office/drawing/2014/main" id="{E196F7C8-3F33-4EA8-927A-7E239FA11C8C}"/>
                </a:ext>
              </a:extLst>
            </p:cNvPr>
            <p:cNvCxnSpPr>
              <a:stCxn id="65" idx="4"/>
              <a:endCxn id="82" idx="0"/>
            </p:cNvCxnSpPr>
            <p:nvPr/>
          </p:nvCxnSpPr>
          <p:spPr bwMode="auto">
            <a:xfrm flipH="1">
              <a:off x="818492" y="4339425"/>
              <a:ext cx="2264" cy="7092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椭圆 85">
              <a:extLst>
                <a:ext uri="{FF2B5EF4-FFF2-40B4-BE49-F238E27FC236}">
                  <a16:creationId xmlns:a16="http://schemas.microsoft.com/office/drawing/2014/main" id="{78026671-9B57-4A99-9C1D-AEC493CBD072}"/>
                </a:ext>
              </a:extLst>
            </p:cNvPr>
            <p:cNvSpPr/>
            <p:nvPr/>
          </p:nvSpPr>
          <p:spPr>
            <a:xfrm>
              <a:off x="1160802" y="396332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K</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8" name="直接箭头连接符 87">
              <a:extLst>
                <a:ext uri="{FF2B5EF4-FFF2-40B4-BE49-F238E27FC236}">
                  <a16:creationId xmlns:a16="http://schemas.microsoft.com/office/drawing/2014/main" id="{D1D8E021-E5F1-4EA2-86DB-20FDA8E86C5D}"/>
                </a:ext>
              </a:extLst>
            </p:cNvPr>
            <p:cNvCxnSpPr>
              <a:stCxn id="63" idx="4"/>
              <a:endCxn id="86" idx="0"/>
            </p:cNvCxnSpPr>
            <p:nvPr/>
          </p:nvCxnSpPr>
          <p:spPr bwMode="auto">
            <a:xfrm>
              <a:off x="1360019" y="3460193"/>
              <a:ext cx="5937" cy="50313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6" name="组合 115">
            <a:extLst>
              <a:ext uri="{FF2B5EF4-FFF2-40B4-BE49-F238E27FC236}">
                <a16:creationId xmlns:a16="http://schemas.microsoft.com/office/drawing/2014/main" id="{A86B6A39-09F3-44C1-9EF0-EF5198AC887C}"/>
              </a:ext>
            </a:extLst>
          </p:cNvPr>
          <p:cNvGrpSpPr/>
          <p:nvPr/>
        </p:nvGrpSpPr>
        <p:grpSpPr>
          <a:xfrm>
            <a:off x="6154398" y="1884634"/>
            <a:ext cx="2497020" cy="3550897"/>
            <a:chOff x="5146428" y="1822319"/>
            <a:chExt cx="2497020" cy="3550897"/>
          </a:xfrm>
        </p:grpSpPr>
        <p:sp>
          <p:nvSpPr>
            <p:cNvPr id="91" name="椭圆 90">
              <a:extLst>
                <a:ext uri="{FF2B5EF4-FFF2-40B4-BE49-F238E27FC236}">
                  <a16:creationId xmlns:a16="http://schemas.microsoft.com/office/drawing/2014/main" id="{CCC714E8-0435-45FF-BA19-97F7005B754E}"/>
                </a:ext>
              </a:extLst>
            </p:cNvPr>
            <p:cNvSpPr/>
            <p:nvPr/>
          </p:nvSpPr>
          <p:spPr>
            <a:xfrm>
              <a:off x="6195648" y="213178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67E3E7AC-1A5B-4337-9B8A-4162F2072F6C}"/>
                </a:ext>
              </a:extLst>
            </p:cNvPr>
            <p:cNvSpPr/>
            <p:nvPr/>
          </p:nvSpPr>
          <p:spPr>
            <a:xfrm>
              <a:off x="5146428" y="3890246"/>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93" name="椭圆 92">
              <a:extLst>
                <a:ext uri="{FF2B5EF4-FFF2-40B4-BE49-F238E27FC236}">
                  <a16:creationId xmlns:a16="http://schemas.microsoft.com/office/drawing/2014/main" id="{17FB8DD1-A94C-4C86-8392-B22830004C5C}"/>
                </a:ext>
              </a:extLst>
            </p:cNvPr>
            <p:cNvSpPr/>
            <p:nvPr/>
          </p:nvSpPr>
          <p:spPr>
            <a:xfrm>
              <a:off x="7233140" y="3890245"/>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H</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F0D9CBF8-D01A-47E5-832F-6A6C388AFBC7}"/>
                </a:ext>
              </a:extLst>
            </p:cNvPr>
            <p:cNvSpPr/>
            <p:nvPr/>
          </p:nvSpPr>
          <p:spPr>
            <a:xfrm>
              <a:off x="5832230" y="4986355"/>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1DE0250B-C1C7-4932-BCE3-A9D84AA04854}"/>
                </a:ext>
              </a:extLst>
            </p:cNvPr>
            <p:cNvSpPr/>
            <p:nvPr/>
          </p:nvSpPr>
          <p:spPr>
            <a:xfrm>
              <a:off x="6740769" y="498635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G</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6" name="直接箭头连接符 95">
              <a:extLst>
                <a:ext uri="{FF2B5EF4-FFF2-40B4-BE49-F238E27FC236}">
                  <a16:creationId xmlns:a16="http://schemas.microsoft.com/office/drawing/2014/main" id="{DED1BD4A-CCF5-4AE4-AAEC-92785E9FA201}"/>
                </a:ext>
              </a:extLst>
            </p:cNvPr>
            <p:cNvCxnSpPr>
              <a:cxnSpLocks/>
              <a:stCxn id="91" idx="3"/>
              <a:endCxn id="103" idx="0"/>
            </p:cNvCxnSpPr>
            <p:nvPr/>
          </p:nvCxnSpPr>
          <p:spPr>
            <a:xfrm flipH="1">
              <a:off x="5890845" y="2461991"/>
              <a:ext cx="364891" cy="549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8F7B8C9-2A2E-4DBB-B837-8DEAEE3F6295}"/>
                </a:ext>
              </a:extLst>
            </p:cNvPr>
            <p:cNvCxnSpPr>
              <a:stCxn id="91" idx="5"/>
              <a:endCxn id="105" idx="0"/>
            </p:cNvCxnSpPr>
            <p:nvPr/>
          </p:nvCxnSpPr>
          <p:spPr>
            <a:xfrm>
              <a:off x="6545868" y="2461991"/>
              <a:ext cx="382472" cy="54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D3B3D7CB-EA2C-465D-A09D-FC5CE1A06C7C}"/>
                </a:ext>
              </a:extLst>
            </p:cNvPr>
            <p:cNvCxnSpPr>
              <a:stCxn id="103" idx="3"/>
              <a:endCxn id="92" idx="0"/>
            </p:cNvCxnSpPr>
            <p:nvPr/>
          </p:nvCxnSpPr>
          <p:spPr>
            <a:xfrm flipH="1">
              <a:off x="5351582" y="3341221"/>
              <a:ext cx="394197"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6047F381-C253-4EFB-9090-332E500E1DCA}"/>
                </a:ext>
              </a:extLst>
            </p:cNvPr>
            <p:cNvCxnSpPr>
              <a:cxnSpLocks/>
              <a:stCxn id="103" idx="5"/>
              <a:endCxn id="104" idx="0"/>
            </p:cNvCxnSpPr>
            <p:nvPr/>
          </p:nvCxnSpPr>
          <p:spPr>
            <a:xfrm>
              <a:off x="6035911" y="3341221"/>
              <a:ext cx="411781"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35333FD0-8C27-419D-AD72-E47C3C89BFEE}"/>
                </a:ext>
              </a:extLst>
            </p:cNvPr>
            <p:cNvCxnSpPr>
              <a:stCxn id="105" idx="5"/>
              <a:endCxn id="93" idx="0"/>
            </p:cNvCxnSpPr>
            <p:nvPr/>
          </p:nvCxnSpPr>
          <p:spPr>
            <a:xfrm>
              <a:off x="7073406" y="3341220"/>
              <a:ext cx="364888" cy="549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DE982CA3-1582-492F-9BAA-C48BB73677AF}"/>
                </a:ext>
              </a:extLst>
            </p:cNvPr>
            <p:cNvCxnSpPr>
              <a:cxnSpLocks/>
              <a:stCxn id="104" idx="3"/>
              <a:endCxn id="94" idx="0"/>
            </p:cNvCxnSpPr>
            <p:nvPr/>
          </p:nvCxnSpPr>
          <p:spPr>
            <a:xfrm flipH="1">
              <a:off x="6037384" y="4220453"/>
              <a:ext cx="265242" cy="765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3036DDA2-2082-49CA-A142-20F807B358C0}"/>
                </a:ext>
              </a:extLst>
            </p:cNvPr>
            <p:cNvCxnSpPr>
              <a:cxnSpLocks/>
              <a:stCxn id="104" idx="5"/>
              <a:endCxn id="95" idx="0"/>
            </p:cNvCxnSpPr>
            <p:nvPr/>
          </p:nvCxnSpPr>
          <p:spPr>
            <a:xfrm>
              <a:off x="6592758" y="4220453"/>
              <a:ext cx="353165" cy="765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93F1F11F-1639-4331-942C-C7E082054266}"/>
                </a:ext>
              </a:extLst>
            </p:cNvPr>
            <p:cNvSpPr/>
            <p:nvPr/>
          </p:nvSpPr>
          <p:spPr>
            <a:xfrm>
              <a:off x="5685691" y="3011014"/>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4" name="椭圆 103">
              <a:extLst>
                <a:ext uri="{FF2B5EF4-FFF2-40B4-BE49-F238E27FC236}">
                  <a16:creationId xmlns:a16="http://schemas.microsoft.com/office/drawing/2014/main" id="{14D41FB0-9287-402B-B9BD-195BA981EC8A}"/>
                </a:ext>
              </a:extLst>
            </p:cNvPr>
            <p:cNvSpPr/>
            <p:nvPr/>
          </p:nvSpPr>
          <p:spPr>
            <a:xfrm>
              <a:off x="6242538" y="3890246"/>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5" name="椭圆 104">
              <a:extLst>
                <a:ext uri="{FF2B5EF4-FFF2-40B4-BE49-F238E27FC236}">
                  <a16:creationId xmlns:a16="http://schemas.microsoft.com/office/drawing/2014/main" id="{2378D94A-A372-4702-9AD9-4DEF1BF5C70E}"/>
                </a:ext>
              </a:extLst>
            </p:cNvPr>
            <p:cNvSpPr/>
            <p:nvPr/>
          </p:nvSpPr>
          <p:spPr>
            <a:xfrm>
              <a:off x="6723186" y="3011013"/>
              <a:ext cx="410308" cy="3868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6" name="直接箭头连接符 105">
              <a:extLst>
                <a:ext uri="{FF2B5EF4-FFF2-40B4-BE49-F238E27FC236}">
                  <a16:creationId xmlns:a16="http://schemas.microsoft.com/office/drawing/2014/main" id="{0CB63061-C92F-48B6-B8C6-4B9A506DF89A}"/>
                </a:ext>
              </a:extLst>
            </p:cNvPr>
            <p:cNvCxnSpPr>
              <a:stCxn id="103" idx="7"/>
              <a:endCxn id="91" idx="4"/>
            </p:cNvCxnSpPr>
            <p:nvPr/>
          </p:nvCxnSpPr>
          <p:spPr>
            <a:xfrm flipV="1">
              <a:off x="6035911" y="2518645"/>
              <a:ext cx="364891" cy="5490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20236AA3-2CB6-46BB-8A47-752A7A100A5F}"/>
                </a:ext>
              </a:extLst>
            </p:cNvPr>
            <p:cNvCxnSpPr>
              <a:stCxn id="105" idx="1"/>
              <a:endCxn id="91" idx="4"/>
            </p:cNvCxnSpPr>
            <p:nvPr/>
          </p:nvCxnSpPr>
          <p:spPr>
            <a:xfrm flipH="1" flipV="1">
              <a:off x="6400802" y="2518645"/>
              <a:ext cx="382472" cy="5490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40400FE8-ED2E-4346-B28C-3F7DCA31F717}"/>
                </a:ext>
              </a:extLst>
            </p:cNvPr>
            <p:cNvCxnSpPr>
              <a:stCxn id="92" idx="7"/>
              <a:endCxn id="103" idx="4"/>
            </p:cNvCxnSpPr>
            <p:nvPr/>
          </p:nvCxnSpPr>
          <p:spPr>
            <a:xfrm flipV="1">
              <a:off x="5496648" y="3397875"/>
              <a:ext cx="394197" cy="549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CE27B5E8-40D2-4A50-AAAC-39D3EE449CBD}"/>
                </a:ext>
              </a:extLst>
            </p:cNvPr>
            <p:cNvCxnSpPr>
              <a:stCxn id="104" idx="1"/>
              <a:endCxn id="103" idx="4"/>
            </p:cNvCxnSpPr>
            <p:nvPr/>
          </p:nvCxnSpPr>
          <p:spPr>
            <a:xfrm flipH="1" flipV="1">
              <a:off x="5890845" y="3397875"/>
              <a:ext cx="411781" cy="549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DC46F42B-3F25-4371-A5E3-2D7E22B252F9}"/>
                </a:ext>
              </a:extLst>
            </p:cNvPr>
            <p:cNvCxnSpPr>
              <a:stCxn id="94" idx="7"/>
              <a:endCxn id="104" idx="4"/>
            </p:cNvCxnSpPr>
            <p:nvPr/>
          </p:nvCxnSpPr>
          <p:spPr>
            <a:xfrm flipV="1">
              <a:off x="6182450" y="4277107"/>
              <a:ext cx="265242" cy="7659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D1878AE1-628A-4D6D-A31A-91ED5A722E78}"/>
                </a:ext>
              </a:extLst>
            </p:cNvPr>
            <p:cNvCxnSpPr>
              <a:stCxn id="95" idx="1"/>
              <a:endCxn id="104" idx="4"/>
            </p:cNvCxnSpPr>
            <p:nvPr/>
          </p:nvCxnSpPr>
          <p:spPr>
            <a:xfrm flipH="1" flipV="1">
              <a:off x="6447692" y="4277107"/>
              <a:ext cx="353165" cy="7659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0DE02B7-6D74-4A79-AF68-9E7A91554C30}"/>
                </a:ext>
              </a:extLst>
            </p:cNvPr>
            <p:cNvCxnSpPr>
              <a:stCxn id="93" idx="1"/>
              <a:endCxn id="105" idx="4"/>
            </p:cNvCxnSpPr>
            <p:nvPr/>
          </p:nvCxnSpPr>
          <p:spPr>
            <a:xfrm flipH="1" flipV="1">
              <a:off x="6928340" y="3397874"/>
              <a:ext cx="364888" cy="549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E79481A1-EFF1-41CC-85B8-B5F4BD3D9956}"/>
                </a:ext>
              </a:extLst>
            </p:cNvPr>
            <p:cNvCxnSpPr>
              <a:endCxn id="91" idx="1"/>
            </p:cNvCxnSpPr>
            <p:nvPr/>
          </p:nvCxnSpPr>
          <p:spPr>
            <a:xfrm>
              <a:off x="5890845" y="1903185"/>
              <a:ext cx="364891" cy="285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85256D4E-AFDF-4E36-939F-0F7398C12A53}"/>
                </a:ext>
              </a:extLst>
            </p:cNvPr>
            <p:cNvCxnSpPr>
              <a:cxnSpLocks/>
              <a:stCxn id="91" idx="7"/>
            </p:cNvCxnSpPr>
            <p:nvPr/>
          </p:nvCxnSpPr>
          <p:spPr>
            <a:xfrm flipV="1">
              <a:off x="6545868" y="1903185"/>
              <a:ext cx="254989" cy="2852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0877677E-02AE-49D9-8251-6A043D06CDC8}"/>
                </a:ext>
              </a:extLst>
            </p:cNvPr>
            <p:cNvSpPr txBox="1"/>
            <p:nvPr/>
          </p:nvSpPr>
          <p:spPr>
            <a:xfrm>
              <a:off x="5574899" y="1822319"/>
              <a:ext cx="426720" cy="400110"/>
            </a:xfrm>
            <a:prstGeom prst="rect">
              <a:avLst/>
            </a:prstGeom>
            <a:noFill/>
          </p:spPr>
          <p:txBody>
            <a:bodyPr wrap="none" rtlCol="0">
              <a:spAutoFit/>
            </a:bodyPr>
            <a:lstStyle/>
            <a:p>
              <a:r>
                <a:rPr lang="en-US" altLang="zh-CN" sz="2000" b="1" i="1" dirty="0">
                  <a:latin typeface="Times New Roman" panose="02020603050405020304" pitchFamily="18" charset="0"/>
                  <a:cs typeface="Times New Roman" panose="02020603050405020304" pitchFamily="18" charset="0"/>
                </a:rPr>
                <a:t>T</a:t>
              </a:r>
              <a:r>
                <a:rPr lang="en-US" altLang="zh-CN" sz="2000" b="1" baseline="-25000" dirty="0">
                  <a:latin typeface="Times New Roman" panose="02020603050405020304" pitchFamily="18" charset="0"/>
                  <a:cs typeface="Times New Roman" panose="02020603050405020304" pitchFamily="18" charset="0"/>
                </a:rPr>
                <a:t>3</a:t>
              </a:r>
              <a:endParaRPr lang="zh-CN" altLang="en-US" sz="2000" b="1" baseline="-25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622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4E8F96D1-C163-439D-8B78-76B2E9E49360}"/>
              </a:ext>
            </a:extLst>
          </p:cNvPr>
          <p:cNvSpPr/>
          <p:nvPr/>
        </p:nvSpPr>
        <p:spPr>
          <a:xfrm>
            <a:off x="420689" y="1434940"/>
            <a:ext cx="6246440" cy="2795958"/>
          </a:xfrm>
          <a:prstGeom prst="rect">
            <a:avLst/>
          </a:prstGeom>
        </p:spPr>
        <p:txBody>
          <a:bodyPr wrap="square">
            <a:spAutoFit/>
          </a:bodyPr>
          <a:lstStyle/>
          <a:p>
            <a:pPr algn="just">
              <a:lnSpc>
                <a:spcPct val="150000"/>
              </a:lnSpc>
              <a:spcAft>
                <a:spcPts val="0"/>
              </a:spcAft>
            </a:pPr>
            <a:r>
              <a:rPr lang="en-US" altLang="zh-CN" b="1" kern="100" dirty="0">
                <a:latin typeface="+mn-lt"/>
                <a:ea typeface="+mn-ea"/>
                <a:cs typeface="Times New Roman" panose="02020603050405020304" pitchFamily="18" charset="0"/>
              </a:rPr>
              <a:t> typedef struct </a:t>
            </a:r>
            <a:r>
              <a:rPr lang="en-US" altLang="zh-CN" b="1" kern="100" dirty="0" err="1">
                <a:latin typeface="+mn-lt"/>
                <a:ea typeface="+mn-ea"/>
                <a:cs typeface="Times New Roman" panose="02020603050405020304" pitchFamily="18" charset="0"/>
              </a:rPr>
              <a:t>BiTPNode</a:t>
            </a:r>
            <a:endParaRPr lang="zh-CN" altLang="zh-CN" b="1" kern="100" dirty="0">
              <a:latin typeface="+mn-lt"/>
              <a:ea typeface="+mn-ea"/>
              <a:cs typeface="Times New Roman" panose="02020603050405020304" pitchFamily="18" charset="0"/>
            </a:endParaRPr>
          </a:p>
          <a:p>
            <a:pPr algn="just">
              <a:lnSpc>
                <a:spcPct val="150000"/>
              </a:lnSpc>
              <a:spcAft>
                <a:spcPts val="0"/>
              </a:spcAft>
            </a:pPr>
            <a:r>
              <a:rPr lang="en-US" altLang="zh-CN" b="1" kern="100" dirty="0">
                <a:latin typeface="+mn-lt"/>
                <a:ea typeface="+mn-ea"/>
                <a:cs typeface="Times New Roman" panose="02020603050405020304" pitchFamily="18" charset="0"/>
              </a:rPr>
              <a:t> {</a:t>
            </a:r>
            <a:endParaRPr lang="zh-CN" altLang="zh-CN" b="1" kern="100" dirty="0">
              <a:latin typeface="+mn-lt"/>
              <a:ea typeface="+mn-ea"/>
              <a:cs typeface="Times New Roman" panose="02020603050405020304" pitchFamily="18" charset="0"/>
            </a:endParaRPr>
          </a:p>
          <a:p>
            <a:pPr algn="just">
              <a:lnSpc>
                <a:spcPct val="150000"/>
              </a:lnSpc>
              <a:spcAft>
                <a:spcPts val="0"/>
              </a:spcAft>
            </a:pPr>
            <a:r>
              <a:rPr lang="en-US" altLang="zh-CN" b="1" kern="100" dirty="0">
                <a:latin typeface="+mn-lt"/>
                <a:ea typeface="+mn-ea"/>
                <a:cs typeface="Times New Roman" panose="02020603050405020304" pitchFamily="18" charset="0"/>
              </a:rPr>
              <a:t>     </a:t>
            </a:r>
            <a:r>
              <a:rPr lang="en-US" altLang="zh-CN" b="1" kern="100" dirty="0" err="1">
                <a:latin typeface="+mn-lt"/>
                <a:ea typeface="+mn-ea"/>
                <a:cs typeface="Times New Roman" panose="02020603050405020304" pitchFamily="18" charset="0"/>
              </a:rPr>
              <a:t>ElementType</a:t>
            </a:r>
            <a:r>
              <a:rPr lang="en-US" altLang="zh-CN" b="1" kern="100" dirty="0">
                <a:latin typeface="+mn-lt"/>
                <a:ea typeface="+mn-ea"/>
                <a:cs typeface="Times New Roman" panose="02020603050405020304" pitchFamily="18" charset="0"/>
              </a:rPr>
              <a:t> data;</a:t>
            </a:r>
            <a:endParaRPr lang="zh-CN" altLang="zh-CN" b="1" kern="100" dirty="0">
              <a:latin typeface="+mn-lt"/>
              <a:ea typeface="+mn-ea"/>
              <a:cs typeface="Times New Roman" panose="02020603050405020304" pitchFamily="18" charset="0"/>
            </a:endParaRPr>
          </a:p>
          <a:p>
            <a:pPr algn="just">
              <a:lnSpc>
                <a:spcPct val="150000"/>
              </a:lnSpc>
              <a:spcAft>
                <a:spcPts val="0"/>
              </a:spcAft>
            </a:pPr>
            <a:r>
              <a:rPr lang="en-US" altLang="zh-CN" b="1" kern="100" dirty="0">
                <a:latin typeface="+mn-lt"/>
                <a:ea typeface="+mn-ea"/>
                <a:cs typeface="Times New Roman" panose="02020603050405020304" pitchFamily="18" charset="0"/>
              </a:rPr>
              <a:t>     struct </a:t>
            </a:r>
            <a:r>
              <a:rPr lang="en-US" altLang="zh-CN" b="1" kern="100" dirty="0" err="1">
                <a:latin typeface="+mn-lt"/>
                <a:ea typeface="+mn-ea"/>
                <a:cs typeface="Times New Roman" panose="02020603050405020304" pitchFamily="18" charset="0"/>
              </a:rPr>
              <a:t>BiTPNode</a:t>
            </a:r>
            <a:r>
              <a:rPr lang="en-US" altLang="zh-CN" b="1" kern="100" dirty="0">
                <a:latin typeface="+mn-lt"/>
                <a:ea typeface="+mn-ea"/>
                <a:cs typeface="Times New Roman" panose="02020603050405020304" pitchFamily="18" charset="0"/>
              </a:rPr>
              <a:t> *parent,*</a:t>
            </a:r>
            <a:r>
              <a:rPr lang="en-US" altLang="zh-CN" b="1" kern="100" dirty="0" err="1">
                <a:latin typeface="+mn-lt"/>
                <a:ea typeface="+mn-ea"/>
                <a:cs typeface="Times New Roman" panose="02020603050405020304" pitchFamily="18" charset="0"/>
              </a:rPr>
              <a:t>lchild</a:t>
            </a:r>
            <a:r>
              <a:rPr lang="en-US" altLang="zh-CN" b="1" kern="100" dirty="0">
                <a:latin typeface="+mn-lt"/>
                <a:ea typeface="+mn-ea"/>
                <a:cs typeface="Times New Roman" panose="02020603050405020304" pitchFamily="18" charset="0"/>
              </a:rPr>
              <a:t>,*</a:t>
            </a:r>
            <a:r>
              <a:rPr lang="en-US" altLang="zh-CN" b="1" kern="100" dirty="0" err="1">
                <a:latin typeface="+mn-lt"/>
                <a:ea typeface="+mn-ea"/>
                <a:cs typeface="Times New Roman" panose="02020603050405020304" pitchFamily="18" charset="0"/>
              </a:rPr>
              <a:t>rchild</a:t>
            </a:r>
            <a:r>
              <a:rPr lang="en-US" altLang="zh-CN" b="1" kern="100" dirty="0">
                <a:latin typeface="+mn-lt"/>
                <a:ea typeface="+mn-ea"/>
                <a:cs typeface="Times New Roman" panose="02020603050405020304" pitchFamily="18" charset="0"/>
              </a:rPr>
              <a:t>;</a:t>
            </a:r>
            <a:endParaRPr lang="zh-CN" altLang="zh-CN" b="1" kern="100" dirty="0">
              <a:latin typeface="+mn-lt"/>
              <a:ea typeface="+mn-ea"/>
              <a:cs typeface="Times New Roman" panose="02020603050405020304" pitchFamily="18" charset="0"/>
            </a:endParaRPr>
          </a:p>
          <a:p>
            <a:pPr algn="just">
              <a:lnSpc>
                <a:spcPct val="150000"/>
              </a:lnSpc>
              <a:spcAft>
                <a:spcPts val="0"/>
              </a:spcAft>
            </a:pPr>
            <a:r>
              <a:rPr lang="en-US" altLang="zh-CN" b="1" kern="100" dirty="0">
                <a:latin typeface="+mn-lt"/>
                <a:ea typeface="+mn-ea"/>
                <a:cs typeface="Times New Roman" panose="02020603050405020304" pitchFamily="18" charset="0"/>
              </a:rPr>
              <a:t> } *</a:t>
            </a:r>
            <a:r>
              <a:rPr lang="en-US" altLang="zh-CN" b="1" kern="100" dirty="0" err="1">
                <a:latin typeface="+mn-lt"/>
                <a:ea typeface="+mn-ea"/>
                <a:cs typeface="Times New Roman" panose="02020603050405020304" pitchFamily="18" charset="0"/>
              </a:rPr>
              <a:t>BiPTree</a:t>
            </a:r>
            <a:r>
              <a:rPr lang="en-US" altLang="zh-CN" b="1" kern="100" dirty="0">
                <a:latin typeface="+mn-lt"/>
                <a:ea typeface="+mn-ea"/>
                <a:cs typeface="Times New Roman" panose="02020603050405020304" pitchFamily="18" charset="0"/>
              </a:rPr>
              <a:t>;</a:t>
            </a:r>
            <a:endParaRPr lang="zh-CN" altLang="zh-CN" b="1" kern="100" dirty="0">
              <a:latin typeface="+mn-lt"/>
              <a:ea typeface="+mn-ea"/>
              <a:cs typeface="Times New Roman" panose="02020603050405020304" pitchFamily="18" charset="0"/>
            </a:endParaRPr>
          </a:p>
        </p:txBody>
      </p:sp>
      <p:sp>
        <p:nvSpPr>
          <p:cNvPr id="45" name="矩形 44">
            <a:extLst>
              <a:ext uri="{FF2B5EF4-FFF2-40B4-BE49-F238E27FC236}">
                <a16:creationId xmlns:a16="http://schemas.microsoft.com/office/drawing/2014/main" id="{008265A3-B2DC-4BB7-AF2F-754ADE9106F8}"/>
              </a:ext>
            </a:extLst>
          </p:cNvPr>
          <p:cNvSpPr/>
          <p:nvPr/>
        </p:nvSpPr>
        <p:spPr>
          <a:xfrm>
            <a:off x="427407" y="829882"/>
            <a:ext cx="3877985" cy="461665"/>
          </a:xfrm>
          <a:prstGeom prst="rect">
            <a:avLst/>
          </a:prstGeom>
        </p:spPr>
        <p:txBody>
          <a:bodyPr wrap="none">
            <a:spAutoFit/>
          </a:bodyPr>
          <a:lstStyle/>
          <a:p>
            <a:pPr algn="just">
              <a:spcAft>
                <a:spcPts val="0"/>
              </a:spcAft>
            </a:pPr>
            <a:r>
              <a:rPr lang="zh-CN" altLang="zh-CN" b="1" kern="100" dirty="0">
                <a:solidFill>
                  <a:schemeClr val="accent2"/>
                </a:solidFill>
                <a:latin typeface="+mn-lt"/>
                <a:ea typeface="+mn-ea"/>
                <a:cs typeface="Times New Roman" panose="02020603050405020304" pitchFamily="18" charset="0"/>
              </a:rPr>
              <a:t>二叉树的三叉链表存储表示</a:t>
            </a:r>
          </a:p>
        </p:txBody>
      </p:sp>
      <p:graphicFrame>
        <p:nvGraphicFramePr>
          <p:cNvPr id="46" name="表格 45">
            <a:extLst>
              <a:ext uri="{FF2B5EF4-FFF2-40B4-BE49-F238E27FC236}">
                <a16:creationId xmlns:a16="http://schemas.microsoft.com/office/drawing/2014/main" id="{27BDCB94-D24F-46C2-8F49-EFF0B0329876}"/>
              </a:ext>
            </a:extLst>
          </p:cNvPr>
          <p:cNvGraphicFramePr>
            <a:graphicFrameLocks noGrp="1"/>
          </p:cNvGraphicFramePr>
          <p:nvPr>
            <p:extLst>
              <p:ext uri="{D42A27DB-BD31-4B8C-83A1-F6EECF244321}">
                <p14:modId xmlns:p14="http://schemas.microsoft.com/office/powerpoint/2010/main" val="3149450692"/>
              </p:ext>
            </p:extLst>
          </p:nvPr>
        </p:nvGraphicFramePr>
        <p:xfrm>
          <a:off x="5076056" y="1609819"/>
          <a:ext cx="3600400" cy="618456"/>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533220489"/>
                    </a:ext>
                  </a:extLst>
                </a:gridCol>
                <a:gridCol w="900100">
                  <a:extLst>
                    <a:ext uri="{9D8B030D-6E8A-4147-A177-3AD203B41FA5}">
                      <a16:colId xmlns:a16="http://schemas.microsoft.com/office/drawing/2014/main" val="3441542352"/>
                    </a:ext>
                  </a:extLst>
                </a:gridCol>
                <a:gridCol w="900100">
                  <a:extLst>
                    <a:ext uri="{9D8B030D-6E8A-4147-A177-3AD203B41FA5}">
                      <a16:colId xmlns:a16="http://schemas.microsoft.com/office/drawing/2014/main" val="3636629450"/>
                    </a:ext>
                  </a:extLst>
                </a:gridCol>
                <a:gridCol w="900100">
                  <a:extLst>
                    <a:ext uri="{9D8B030D-6E8A-4147-A177-3AD203B41FA5}">
                      <a16:colId xmlns:a16="http://schemas.microsoft.com/office/drawing/2014/main" val="2685038704"/>
                    </a:ext>
                  </a:extLst>
                </a:gridCol>
              </a:tblGrid>
              <a:tr h="618456">
                <a:tc>
                  <a:txBody>
                    <a:bodyPr/>
                    <a:lstStyle/>
                    <a:p>
                      <a:pPr algn="ctr">
                        <a:lnSpc>
                          <a:spcPct val="150000"/>
                        </a:lnSpc>
                      </a:pPr>
                      <a:r>
                        <a:rPr lang="en-US" altLang="zh-CN" sz="2000" b="1" dirty="0">
                          <a:solidFill>
                            <a:schemeClr val="tx1"/>
                          </a:solidFill>
                          <a:latin typeface="+mn-lt"/>
                          <a:cs typeface="Times New Roman" panose="02020603050405020304" pitchFamily="18" charset="0"/>
                        </a:rPr>
                        <a:t>parent</a:t>
                      </a:r>
                      <a:endParaRPr lang="zh-CN" altLang="en-US" sz="2000" b="1"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1" dirty="0" err="1">
                          <a:solidFill>
                            <a:schemeClr val="tx1"/>
                          </a:solidFill>
                          <a:latin typeface="+mn-lt"/>
                          <a:cs typeface="Times New Roman" panose="02020603050405020304" pitchFamily="18" charset="0"/>
                        </a:rPr>
                        <a:t>lchild</a:t>
                      </a:r>
                      <a:endParaRPr lang="zh-CN" altLang="en-US" sz="2000" b="1"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1" dirty="0">
                          <a:solidFill>
                            <a:schemeClr val="tx1"/>
                          </a:solidFill>
                          <a:latin typeface="+mn-lt"/>
                          <a:cs typeface="Times New Roman" panose="02020603050405020304" pitchFamily="18" charset="0"/>
                        </a:rPr>
                        <a:t>data</a:t>
                      </a:r>
                      <a:endParaRPr lang="zh-CN" altLang="en-US" sz="2000" b="1"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1" dirty="0" err="1">
                          <a:solidFill>
                            <a:schemeClr val="tx1"/>
                          </a:solidFill>
                          <a:latin typeface="+mn-lt"/>
                          <a:cs typeface="Times New Roman" panose="02020603050405020304" pitchFamily="18" charset="0"/>
                        </a:rPr>
                        <a:t>rchild</a:t>
                      </a:r>
                      <a:endParaRPr lang="zh-CN" altLang="en-US" sz="2000" b="1"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4445695"/>
                  </a:ext>
                </a:extLst>
              </a:tr>
            </a:tbl>
          </a:graphicData>
        </a:graphic>
      </p:graphicFrame>
      <p:sp>
        <p:nvSpPr>
          <p:cNvPr id="48" name="文本框 47">
            <a:extLst>
              <a:ext uri="{FF2B5EF4-FFF2-40B4-BE49-F238E27FC236}">
                <a16:creationId xmlns:a16="http://schemas.microsoft.com/office/drawing/2014/main" id="{F9B5CCD3-CF2E-444F-9613-FC6A84623603}"/>
              </a:ext>
            </a:extLst>
          </p:cNvPr>
          <p:cNvSpPr txBox="1"/>
          <p:nvPr/>
        </p:nvSpPr>
        <p:spPr>
          <a:xfrm>
            <a:off x="6194488" y="1148155"/>
            <a:ext cx="1552028" cy="461665"/>
          </a:xfrm>
          <a:prstGeom prst="rect">
            <a:avLst/>
          </a:prstGeom>
          <a:noFill/>
        </p:spPr>
        <p:txBody>
          <a:bodyPr wrap="none" rtlCol="0">
            <a:spAutoFit/>
          </a:bodyPr>
          <a:lstStyle/>
          <a:p>
            <a:r>
              <a:rPr lang="en-US" altLang="zh-CN" b="1" dirty="0" err="1">
                <a:latin typeface="+mn-lt"/>
                <a:ea typeface="+mn-ea"/>
              </a:rPr>
              <a:t>BiTPNode</a:t>
            </a:r>
            <a:endParaRPr lang="zh-CN" altLang="en-US" b="1" dirty="0">
              <a:latin typeface="+mn-lt"/>
              <a:ea typeface="+mn-ea"/>
            </a:endParaRPr>
          </a:p>
        </p:txBody>
      </p:sp>
      <p:cxnSp>
        <p:nvCxnSpPr>
          <p:cNvPr id="50" name="直接箭头连接符 49">
            <a:extLst>
              <a:ext uri="{FF2B5EF4-FFF2-40B4-BE49-F238E27FC236}">
                <a16:creationId xmlns:a16="http://schemas.microsoft.com/office/drawing/2014/main" id="{7A30456C-76CC-456E-BABE-D0F93545FB8D}"/>
              </a:ext>
            </a:extLst>
          </p:cNvPr>
          <p:cNvCxnSpPr>
            <a:cxnSpLocks/>
          </p:cNvCxnSpPr>
          <p:nvPr/>
        </p:nvCxnSpPr>
        <p:spPr bwMode="auto">
          <a:xfrm flipV="1">
            <a:off x="5508104" y="1292170"/>
            <a:ext cx="360040" cy="461667"/>
          </a:xfrm>
          <a:prstGeom prst="straightConnector1">
            <a:avLst/>
          </a:prstGeom>
          <a:solidFill>
            <a:schemeClr val="accent1"/>
          </a:solidFill>
          <a:ln w="28575" cap="flat" cmpd="sng" algn="ctr">
            <a:solidFill>
              <a:srgbClr val="FF33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a:extLst>
              <a:ext uri="{FF2B5EF4-FFF2-40B4-BE49-F238E27FC236}">
                <a16:creationId xmlns:a16="http://schemas.microsoft.com/office/drawing/2014/main" id="{46D24A16-C17B-4D42-86FB-A36F17468604}"/>
              </a:ext>
            </a:extLst>
          </p:cNvPr>
          <p:cNvCxnSpPr>
            <a:cxnSpLocks/>
          </p:cNvCxnSpPr>
          <p:nvPr/>
        </p:nvCxnSpPr>
        <p:spPr bwMode="auto">
          <a:xfrm flipH="1">
            <a:off x="6194488" y="2113876"/>
            <a:ext cx="24972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a:extLst>
              <a:ext uri="{FF2B5EF4-FFF2-40B4-BE49-F238E27FC236}">
                <a16:creationId xmlns:a16="http://schemas.microsoft.com/office/drawing/2014/main" id="{9A2C14C3-FAF0-422F-99EC-F56CA2F85938}"/>
              </a:ext>
            </a:extLst>
          </p:cNvPr>
          <p:cNvCxnSpPr>
            <a:cxnSpLocks/>
          </p:cNvCxnSpPr>
          <p:nvPr/>
        </p:nvCxnSpPr>
        <p:spPr bwMode="auto">
          <a:xfrm>
            <a:off x="8172400" y="2113876"/>
            <a:ext cx="36004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55">
            <a:extLst>
              <a:ext uri="{FF2B5EF4-FFF2-40B4-BE49-F238E27FC236}">
                <a16:creationId xmlns:a16="http://schemas.microsoft.com/office/drawing/2014/main" id="{F61137A6-7C06-402E-9B33-08DE5AEE9AF6}"/>
              </a:ext>
            </a:extLst>
          </p:cNvPr>
          <p:cNvSpPr/>
          <p:nvPr/>
        </p:nvSpPr>
        <p:spPr>
          <a:xfrm>
            <a:off x="3758671" y="3797371"/>
            <a:ext cx="5371073" cy="461665"/>
          </a:xfrm>
          <a:prstGeom prst="rect">
            <a:avLst/>
          </a:prstGeom>
          <a:solidFill>
            <a:schemeClr val="accent3">
              <a:lumMod val="95000"/>
            </a:schemeClr>
          </a:solidFill>
        </p:spPr>
        <p:txBody>
          <a:bodyPr wrap="square">
            <a:spAutoFit/>
          </a:bodyPr>
          <a:lstStyle/>
          <a:p>
            <a:pPr marL="342900" indent="-342900" algn="just">
              <a:buClr>
                <a:srgbClr val="FF3300"/>
              </a:buClr>
              <a:buFont typeface="Wingdings" panose="05000000000000000000" pitchFamily="2" charset="2"/>
              <a:buChar char="u"/>
            </a:pPr>
            <a:r>
              <a:rPr lang="en-US" altLang="zh-CN" b="1" i="1" dirty="0">
                <a:latin typeface="+mn-lt"/>
                <a:ea typeface="+mn-ea"/>
              </a:rPr>
              <a:t>n</a:t>
            </a:r>
            <a:r>
              <a:rPr lang="zh-CN" altLang="en-US" b="1" dirty="0">
                <a:latin typeface="+mn-lt"/>
                <a:ea typeface="+mn-ea"/>
              </a:rPr>
              <a:t>个结点的二叉树有</a:t>
            </a:r>
            <a:r>
              <a:rPr lang="en-US" altLang="zh-CN" b="1" i="1" dirty="0">
                <a:latin typeface="+mn-lt"/>
                <a:ea typeface="+mn-ea"/>
              </a:rPr>
              <a:t>n</a:t>
            </a:r>
            <a:r>
              <a:rPr lang="en-US" altLang="zh-CN" b="1" dirty="0">
                <a:latin typeface="+mn-lt"/>
                <a:ea typeface="+mn-ea"/>
              </a:rPr>
              <a:t>+2</a:t>
            </a:r>
            <a:r>
              <a:rPr lang="zh-CN" altLang="en-US" b="1" dirty="0">
                <a:latin typeface="+mn-lt"/>
                <a:ea typeface="+mn-ea"/>
              </a:rPr>
              <a:t>个空指针！</a:t>
            </a:r>
            <a:endParaRPr lang="en-US" altLang="zh-CN" b="1" dirty="0">
              <a:latin typeface="+mn-lt"/>
              <a:ea typeface="+mn-ea"/>
            </a:endParaRPr>
          </a:p>
        </p:txBody>
      </p:sp>
      <p:sp>
        <p:nvSpPr>
          <p:cNvPr id="57" name="矩形 56">
            <a:extLst>
              <a:ext uri="{FF2B5EF4-FFF2-40B4-BE49-F238E27FC236}">
                <a16:creationId xmlns:a16="http://schemas.microsoft.com/office/drawing/2014/main" id="{9E13A7E5-DC1A-4FBE-88C1-F8C4AA96AA57}"/>
              </a:ext>
            </a:extLst>
          </p:cNvPr>
          <p:cNvSpPr/>
          <p:nvPr/>
        </p:nvSpPr>
        <p:spPr>
          <a:xfrm>
            <a:off x="745908" y="4550167"/>
            <a:ext cx="7443573" cy="1015663"/>
          </a:xfrm>
          <a:prstGeom prst="rect">
            <a:avLst/>
          </a:prstGeom>
        </p:spPr>
        <p:txBody>
          <a:bodyPr wrap="square">
            <a:spAutoFit/>
          </a:bodyPr>
          <a:lstStyle/>
          <a:p>
            <a:r>
              <a:rPr lang="zh-CN" altLang="en-US" sz="2000" b="1" dirty="0">
                <a:solidFill>
                  <a:srgbClr val="FF0000"/>
                </a:solidFill>
                <a:latin typeface="+mn-lt"/>
                <a:ea typeface="+mn-ea"/>
              </a:rPr>
              <a:t>很显然：</a:t>
            </a:r>
            <a:endParaRPr lang="en-US" altLang="zh-CN" sz="2000" b="1" dirty="0">
              <a:solidFill>
                <a:srgbClr val="FF0000"/>
              </a:solidFill>
              <a:latin typeface="+mn-lt"/>
              <a:ea typeface="+mn-ea"/>
            </a:endParaRPr>
          </a:p>
          <a:p>
            <a:pPr marL="342900" indent="-342900">
              <a:buClr>
                <a:srgbClr val="C00000"/>
              </a:buClr>
              <a:buFont typeface="Wingdings" panose="05000000000000000000" pitchFamily="2" charset="2"/>
              <a:buChar char="p"/>
            </a:pPr>
            <a:r>
              <a:rPr lang="zh-CN" altLang="en-US" sz="2000" b="1" dirty="0">
                <a:latin typeface="+mn-lt"/>
                <a:ea typeface="+mn-ea"/>
              </a:rPr>
              <a:t>相对二叉链表表示的二叉树，除了找父结点的操作变得很容易外，其它基本操作没有什么变化。</a:t>
            </a:r>
            <a:endParaRPr lang="en-US" altLang="zh-CN" sz="2000" b="1" dirty="0">
              <a:latin typeface="+mn-lt"/>
              <a:ea typeface="+mn-ea"/>
            </a:endParaRPr>
          </a:p>
        </p:txBody>
      </p:sp>
      <p:sp>
        <p:nvSpPr>
          <p:cNvPr id="58" name="矩形 57">
            <a:extLst>
              <a:ext uri="{FF2B5EF4-FFF2-40B4-BE49-F238E27FC236}">
                <a16:creationId xmlns:a16="http://schemas.microsoft.com/office/drawing/2014/main" id="{C70015BC-43D0-439B-B992-E691CE5D572F}"/>
              </a:ext>
            </a:extLst>
          </p:cNvPr>
          <p:cNvSpPr/>
          <p:nvPr/>
        </p:nvSpPr>
        <p:spPr>
          <a:xfrm>
            <a:off x="745908" y="5645738"/>
            <a:ext cx="7421845" cy="400110"/>
          </a:xfrm>
          <a:prstGeom prst="rect">
            <a:avLst/>
          </a:prstGeom>
        </p:spPr>
        <p:txBody>
          <a:bodyPr wrap="square">
            <a:spAutoFit/>
          </a:bodyPr>
          <a:lstStyle/>
          <a:p>
            <a:pPr marL="342900" indent="-342900">
              <a:buClr>
                <a:srgbClr val="C00000"/>
              </a:buClr>
              <a:buFont typeface="Wingdings" panose="05000000000000000000" pitchFamily="2" charset="2"/>
              <a:buChar char="p"/>
            </a:pPr>
            <a:r>
              <a:rPr lang="zh-CN" altLang="en-US" sz="2000" b="1" dirty="0">
                <a:latin typeface="+mn-lt"/>
                <a:ea typeface="+mn-ea"/>
                <a:cs typeface="Times New Roman" panose="02020603050405020304" pitchFamily="18" charset="0"/>
              </a:rPr>
              <a:t>对二叉树的先序</a:t>
            </a:r>
            <a:r>
              <a:rPr lang="en-US" altLang="zh-CN" sz="2000" b="1" dirty="0">
                <a:latin typeface="+mn-lt"/>
                <a:ea typeface="+mn-ea"/>
                <a:cs typeface="Times New Roman" panose="02020603050405020304" pitchFamily="18" charset="0"/>
              </a:rPr>
              <a:t>/</a:t>
            </a:r>
            <a:r>
              <a:rPr lang="zh-CN" altLang="en-US" sz="2000" b="1" dirty="0">
                <a:latin typeface="+mn-lt"/>
                <a:ea typeface="+mn-ea"/>
                <a:cs typeface="Times New Roman" panose="02020603050405020304" pitchFamily="18" charset="0"/>
              </a:rPr>
              <a:t>中序</a:t>
            </a:r>
            <a:r>
              <a:rPr lang="en-US" altLang="zh-CN" sz="2000" b="1" dirty="0">
                <a:latin typeface="+mn-lt"/>
                <a:ea typeface="+mn-ea"/>
                <a:cs typeface="Times New Roman" panose="02020603050405020304" pitchFamily="18" charset="0"/>
              </a:rPr>
              <a:t>/</a:t>
            </a:r>
            <a:r>
              <a:rPr lang="zh-CN" altLang="en-US" sz="2000" b="1" dirty="0">
                <a:latin typeface="+mn-lt"/>
                <a:ea typeface="+mn-ea"/>
                <a:cs typeface="Times New Roman" panose="02020603050405020304" pitchFamily="18" charset="0"/>
              </a:rPr>
              <a:t>后序的非递归遍历，不需要再使用栈。</a:t>
            </a:r>
          </a:p>
        </p:txBody>
      </p:sp>
    </p:spTree>
    <p:extLst>
      <p:ext uri="{BB962C8B-B14F-4D97-AF65-F5344CB8AC3E}">
        <p14:creationId xmlns:p14="http://schemas.microsoft.com/office/powerpoint/2010/main" val="84213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D2FBF9-BC8E-46E1-B06E-F2CFA4C22AA4}"/>
              </a:ext>
            </a:extLst>
          </p:cNvPr>
          <p:cNvSpPr/>
          <p:nvPr/>
        </p:nvSpPr>
        <p:spPr>
          <a:xfrm>
            <a:off x="359532" y="476672"/>
            <a:ext cx="8424936" cy="6247864"/>
          </a:xfrm>
          <a:prstGeom prst="rect">
            <a:avLst/>
          </a:prstGeom>
          <a:ln>
            <a:noFill/>
          </a:ln>
        </p:spPr>
        <p:txBody>
          <a:bodyPr wrap="square">
            <a:spAutoFit/>
          </a:bodyPr>
          <a:lstStyle/>
          <a:p>
            <a:pPr>
              <a:spcAft>
                <a:spcPts val="0"/>
              </a:spcAft>
            </a:pPr>
            <a:r>
              <a:rPr lang="en-US" altLang="zh-CN" sz="2000" b="1" kern="0" dirty="0">
                <a:latin typeface="+mn-lt"/>
                <a:cs typeface="Times New Roman" panose="02020603050405020304" pitchFamily="18" charset="0"/>
              </a:rPr>
              <a:t>void </a:t>
            </a:r>
            <a:r>
              <a:rPr lang="en-US" altLang="zh-CN" sz="2000" b="1" kern="0" dirty="0" err="1">
                <a:latin typeface="+mn-lt"/>
                <a:cs typeface="Times New Roman" panose="02020603050405020304" pitchFamily="18" charset="0"/>
              </a:rPr>
              <a:t>InOrder</a:t>
            </a:r>
            <a:r>
              <a:rPr lang="en-US" altLang="zh-CN" sz="2000" b="1" kern="0" dirty="0">
                <a:latin typeface="+mn-lt"/>
                <a:cs typeface="Times New Roman" panose="02020603050405020304" pitchFamily="18" charset="0"/>
              </a:rPr>
              <a:t>(</a:t>
            </a:r>
            <a:r>
              <a:rPr lang="en-US" altLang="zh-CN" sz="2000" b="1" kern="0" dirty="0" err="1">
                <a:latin typeface="+mn-lt"/>
                <a:cs typeface="Times New Roman" panose="02020603050405020304" pitchFamily="18" charset="0"/>
              </a:rPr>
              <a:t>TriTree</a:t>
            </a:r>
            <a:r>
              <a:rPr lang="en-US" altLang="zh-CN" sz="2000" b="1" kern="0" dirty="0">
                <a:latin typeface="+mn-lt"/>
                <a:cs typeface="Times New Roman" panose="02020603050405020304" pitchFamily="18" charset="0"/>
              </a:rPr>
              <a:t> PT, void (*visit)(</a:t>
            </a:r>
            <a:r>
              <a:rPr lang="en-US" altLang="zh-CN" sz="2000" b="1" kern="0" dirty="0" err="1">
                <a:latin typeface="+mn-lt"/>
                <a:cs typeface="Times New Roman" panose="02020603050405020304" pitchFamily="18" charset="0"/>
              </a:rPr>
              <a:t>TElemType</a:t>
            </a:r>
            <a:r>
              <a:rPr lang="en-US" altLang="zh-CN" sz="2000" b="1" kern="0" dirty="0">
                <a:latin typeface="+mn-lt"/>
                <a:cs typeface="Times New Roman" panose="02020603050405020304" pitchFamily="18" charset="0"/>
              </a:rPr>
              <a:t>))</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a:t>
            </a:r>
            <a:r>
              <a:rPr lang="en-US" altLang="zh-CN" sz="2000" b="1" kern="0" dirty="0" err="1">
                <a:latin typeface="+mn-lt"/>
                <a:cs typeface="Times New Roman" panose="02020603050405020304" pitchFamily="18" charset="0"/>
              </a:rPr>
              <a:t>TriTree</a:t>
            </a:r>
            <a:r>
              <a:rPr lang="en-US" altLang="zh-CN" sz="2000" b="1" kern="0" dirty="0">
                <a:latin typeface="+mn-lt"/>
                <a:cs typeface="Times New Roman" panose="02020603050405020304" pitchFamily="18" charset="0"/>
              </a:rPr>
              <a:t> p=PT, </a:t>
            </a:r>
            <a:r>
              <a:rPr lang="en-US" altLang="zh-CN" sz="2000" b="1" kern="0" dirty="0" err="1">
                <a:latin typeface="+mn-lt"/>
                <a:cs typeface="Times New Roman" panose="02020603050405020304" pitchFamily="18" charset="0"/>
              </a:rPr>
              <a:t>pr</a:t>
            </a:r>
            <a:r>
              <a:rPr lang="en-US" altLang="zh-CN" sz="2000" b="1" kern="0" dirty="0">
                <a:latin typeface="+mn-lt"/>
                <a:cs typeface="Times New Roman" panose="02020603050405020304" pitchFamily="18" charset="0"/>
              </a:rPr>
              <a:t>;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while(p)</a:t>
            </a:r>
            <a:endParaRPr lang="zh-CN" altLang="zh-CN" sz="2000" b="1" kern="100" dirty="0">
              <a:latin typeface="+mn-lt"/>
              <a:ea typeface="等线" panose="02010600030101010101" pitchFamily="2" charset="-122"/>
              <a:cs typeface="Times New Roman" panose="02020603050405020304" pitchFamily="18" charset="0"/>
            </a:endParaRPr>
          </a:p>
          <a:p>
            <a:pPr indent="133350">
              <a:spcAft>
                <a:spcPts val="0"/>
              </a:spcAft>
            </a:pPr>
            <a:r>
              <a:rPr lang="en-US" altLang="zh-CN" sz="2000" b="1" kern="0" dirty="0">
                <a:latin typeface="+mn-lt"/>
                <a:cs typeface="Times New Roman" panose="02020603050405020304" pitchFamily="18" charset="0"/>
              </a:rPr>
              <a:t>   {    if (p-&gt;</a:t>
            </a:r>
            <a:r>
              <a:rPr lang="en-US" altLang="zh-CN" sz="2000" b="1" kern="0" dirty="0" err="1">
                <a:latin typeface="+mn-lt"/>
                <a:cs typeface="Times New Roman" panose="02020603050405020304" pitchFamily="18" charset="0"/>
              </a:rPr>
              <a:t>lchild</a:t>
            </a:r>
            <a:r>
              <a:rPr lang="en-US" altLang="zh-CN" sz="2000" b="1" kern="0" dirty="0">
                <a:latin typeface="+mn-lt"/>
                <a:cs typeface="Times New Roman" panose="02020603050405020304" pitchFamily="18" charset="0"/>
              </a:rPr>
              <a:t>)   p = p-&gt;</a:t>
            </a:r>
            <a:r>
              <a:rPr lang="en-US" altLang="zh-CN" sz="2000" b="1" kern="0" dirty="0" err="1">
                <a:latin typeface="+mn-lt"/>
                <a:cs typeface="Times New Roman" panose="02020603050405020304" pitchFamily="18" charset="0"/>
              </a:rPr>
              <a:t>lchild</a:t>
            </a:r>
            <a:r>
              <a:rPr lang="en-US" altLang="zh-CN" sz="2000" b="1" kern="0" dirty="0">
                <a:latin typeface="+mn-lt"/>
                <a:cs typeface="Times New Roman" panose="02020603050405020304" pitchFamily="18" charset="0"/>
              </a:rPr>
              <a:t>;  </a:t>
            </a:r>
            <a:r>
              <a:rPr lang="en-US" altLang="zh-CN" sz="1600" b="1" kern="0" dirty="0">
                <a:solidFill>
                  <a:srgbClr val="FF0000"/>
                </a:solidFill>
                <a:latin typeface="+mn-lt"/>
                <a:cs typeface="Times New Roman" panose="02020603050405020304" pitchFamily="18" charset="0"/>
              </a:rPr>
              <a:t>//</a:t>
            </a:r>
            <a:r>
              <a:rPr lang="zh-CN" altLang="en-US" sz="1600" b="1" kern="0" dirty="0">
                <a:solidFill>
                  <a:srgbClr val="FF0000"/>
                </a:solidFill>
                <a:latin typeface="+mn-lt"/>
                <a:cs typeface="Times New Roman" panose="02020603050405020304" pitchFamily="18" charset="0"/>
              </a:rPr>
              <a:t>找最左结点</a:t>
            </a:r>
            <a:endParaRPr lang="zh-CN" altLang="zh-CN" sz="2000" b="1" kern="100" dirty="0">
              <a:solidFill>
                <a:srgbClr val="FF0000"/>
              </a:solidFill>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else {   visit(p-&gt;data);             </a:t>
            </a:r>
            <a:r>
              <a:rPr lang="en-US" altLang="zh-CN" sz="1600" b="1" kern="0" dirty="0">
                <a:solidFill>
                  <a:srgbClr val="FF0000"/>
                </a:solidFill>
                <a:latin typeface="+mn-lt"/>
                <a:cs typeface="Times New Roman" panose="02020603050405020304" pitchFamily="18" charset="0"/>
              </a:rPr>
              <a:t> //</a:t>
            </a:r>
            <a:r>
              <a:rPr lang="zh-CN" altLang="en-US" sz="1600" b="1" kern="0" dirty="0">
                <a:solidFill>
                  <a:srgbClr val="FF0000"/>
                </a:solidFill>
                <a:latin typeface="+mn-lt"/>
                <a:cs typeface="Times New Roman" panose="02020603050405020304" pitchFamily="18" charset="0"/>
              </a:rPr>
              <a:t>访问最左节点</a:t>
            </a:r>
            <a:endParaRPr lang="zh-CN" altLang="zh-CN" sz="2000" b="1" kern="100" dirty="0">
              <a:solidFill>
                <a:srgbClr val="FF0000"/>
              </a:solidFill>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if (p-&gt;</a:t>
            </a:r>
            <a:r>
              <a:rPr lang="en-US" altLang="zh-CN" sz="2000" b="1" kern="0" dirty="0" err="1">
                <a:latin typeface="+mn-lt"/>
                <a:cs typeface="Times New Roman" panose="02020603050405020304" pitchFamily="18" charset="0"/>
              </a:rPr>
              <a:t>rchild</a:t>
            </a:r>
            <a:r>
              <a:rPr lang="en-US" altLang="zh-CN" sz="2000" b="1" kern="0" dirty="0">
                <a:latin typeface="+mn-lt"/>
                <a:cs typeface="Times New Roman" panose="02020603050405020304" pitchFamily="18" charset="0"/>
              </a:rPr>
              <a:t>)   p =p-&gt;</a:t>
            </a:r>
            <a:r>
              <a:rPr lang="en-US" altLang="zh-CN" sz="2000" b="1" kern="0" dirty="0" err="1">
                <a:latin typeface="+mn-lt"/>
                <a:cs typeface="Times New Roman" panose="02020603050405020304" pitchFamily="18" charset="0"/>
              </a:rPr>
              <a:t>rchild</a:t>
            </a:r>
            <a:r>
              <a:rPr lang="en-US" altLang="zh-CN" sz="2000" b="1" kern="0" dirty="0">
                <a:latin typeface="+mn-lt"/>
                <a:cs typeface="Times New Roman" panose="02020603050405020304" pitchFamily="18" charset="0"/>
              </a:rPr>
              <a:t>; </a:t>
            </a:r>
            <a:r>
              <a:rPr lang="en-US" altLang="zh-CN" sz="1600" b="1" kern="0" dirty="0">
                <a:solidFill>
                  <a:srgbClr val="FF0000"/>
                </a:solidFill>
                <a:latin typeface="+mn-lt"/>
                <a:cs typeface="Times New Roman" panose="02020603050405020304" pitchFamily="18" charset="0"/>
              </a:rPr>
              <a:t>//</a:t>
            </a:r>
            <a:r>
              <a:rPr lang="zh-CN" altLang="en-US" sz="1600" b="1" kern="0" dirty="0">
                <a:solidFill>
                  <a:srgbClr val="FF0000"/>
                </a:solidFill>
                <a:latin typeface="+mn-lt"/>
                <a:cs typeface="Times New Roman" panose="02020603050405020304" pitchFamily="18" charset="0"/>
              </a:rPr>
              <a:t>若有右子树，找右子树最左结点</a:t>
            </a:r>
            <a:r>
              <a:rPr lang="en-US" altLang="zh-CN" sz="2000" b="1" kern="0" dirty="0">
                <a:latin typeface="+mn-lt"/>
                <a:cs typeface="Times New Roman" panose="02020603050405020304" pitchFamily="18" charset="0"/>
              </a:rPr>
              <a:t>                              </a:t>
            </a:r>
          </a:p>
          <a:p>
            <a:pPr>
              <a:spcAft>
                <a:spcPts val="0"/>
              </a:spcAft>
            </a:pPr>
            <a:r>
              <a:rPr lang="en-US" altLang="zh-CN" sz="2000" b="1" kern="0" dirty="0">
                <a:latin typeface="+mn-lt"/>
                <a:cs typeface="Times New Roman" panose="02020603050405020304" pitchFamily="18" charset="0"/>
              </a:rPr>
              <a:t>                      else {     </a:t>
            </a:r>
            <a:r>
              <a:rPr lang="en-US" altLang="zh-CN" sz="2000" b="1" kern="0" dirty="0" err="1">
                <a:latin typeface="+mn-lt"/>
                <a:cs typeface="Times New Roman" panose="02020603050405020304" pitchFamily="18" charset="0"/>
              </a:rPr>
              <a:t>pr</a:t>
            </a:r>
            <a:r>
              <a:rPr lang="en-US" altLang="zh-CN" sz="2000" b="1" kern="0" dirty="0">
                <a:latin typeface="+mn-lt"/>
                <a:cs typeface="Times New Roman" panose="02020603050405020304" pitchFamily="18" charset="0"/>
              </a:rPr>
              <a:t> = p;             </a:t>
            </a:r>
            <a:r>
              <a:rPr lang="en-US" altLang="zh-CN" sz="1600" b="1" kern="0" dirty="0">
                <a:solidFill>
                  <a:srgbClr val="FF0000"/>
                </a:solidFill>
                <a:latin typeface="+mn-lt"/>
                <a:cs typeface="Times New Roman" panose="02020603050405020304" pitchFamily="18" charset="0"/>
              </a:rPr>
              <a:t>//</a:t>
            </a:r>
            <a:r>
              <a:rPr lang="zh-CN" altLang="en-US" sz="1600" b="1" kern="0" dirty="0">
                <a:solidFill>
                  <a:srgbClr val="FF0000"/>
                </a:solidFill>
                <a:latin typeface="+mn-lt"/>
                <a:cs typeface="Times New Roman" panose="02020603050405020304" pitchFamily="18" charset="0"/>
              </a:rPr>
              <a:t>否则返回其父结点</a:t>
            </a:r>
            <a:endParaRPr lang="zh-CN" altLang="zh-CN" sz="2000" b="1" kern="100" dirty="0">
              <a:solidFill>
                <a:srgbClr val="FF0000"/>
              </a:solidFill>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p = p-&gt;parent;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while (p &amp;&amp; (p-&gt;</a:t>
            </a:r>
            <a:r>
              <a:rPr lang="en-US" altLang="zh-CN" sz="2000" b="1" kern="0" dirty="0" err="1">
                <a:latin typeface="+mn-lt"/>
                <a:cs typeface="Times New Roman" panose="02020603050405020304" pitchFamily="18" charset="0"/>
              </a:rPr>
              <a:t>lchild</a:t>
            </a:r>
            <a:r>
              <a:rPr lang="en-US" altLang="zh-CN" sz="2000" b="1" kern="0" dirty="0">
                <a:latin typeface="+mn-lt"/>
                <a:cs typeface="Times New Roman" panose="02020603050405020304" pitchFamily="18" charset="0"/>
              </a:rPr>
              <a:t> != </a:t>
            </a:r>
            <a:r>
              <a:rPr lang="en-US" altLang="zh-CN" sz="2000" b="1" kern="0" dirty="0" err="1">
                <a:latin typeface="+mn-lt"/>
                <a:cs typeface="Times New Roman" panose="02020603050405020304" pitchFamily="18" charset="0"/>
              </a:rPr>
              <a:t>pr</a:t>
            </a:r>
            <a:r>
              <a:rPr lang="en-US" altLang="zh-CN" sz="2000" b="1" kern="0" dirty="0">
                <a:latin typeface="+mn-lt"/>
                <a:cs typeface="Times New Roman" panose="02020603050405020304" pitchFamily="18" charset="0"/>
              </a:rPr>
              <a:t> ||!p-&gt;</a:t>
            </a:r>
            <a:r>
              <a:rPr lang="en-US" altLang="zh-CN" sz="2000" b="1" kern="0" dirty="0" err="1">
                <a:latin typeface="+mn-lt"/>
                <a:cs typeface="Times New Roman" panose="02020603050405020304" pitchFamily="18" charset="0"/>
              </a:rPr>
              <a:t>rchild</a:t>
            </a:r>
            <a:r>
              <a:rPr lang="en-US" altLang="zh-CN" sz="2000" b="1" kern="0" dirty="0">
                <a:latin typeface="+mn-lt"/>
                <a:cs typeface="Times New Roman" panose="02020603050405020304" pitchFamily="18" charset="0"/>
              </a:rPr>
              <a:t>))</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    if (p-&gt;</a:t>
            </a:r>
            <a:r>
              <a:rPr lang="en-US" altLang="zh-CN" sz="2000" b="1" kern="0" dirty="0" err="1">
                <a:latin typeface="+mn-lt"/>
                <a:cs typeface="Times New Roman" panose="02020603050405020304" pitchFamily="18" charset="0"/>
              </a:rPr>
              <a:t>lchild</a:t>
            </a:r>
            <a:r>
              <a:rPr lang="en-US" altLang="zh-CN" sz="2000" b="1" kern="0" dirty="0">
                <a:latin typeface="+mn-lt"/>
                <a:cs typeface="Times New Roman" panose="02020603050405020304" pitchFamily="18" charset="0"/>
              </a:rPr>
              <a:t> == </a:t>
            </a:r>
            <a:r>
              <a:rPr lang="en-US" altLang="zh-CN" sz="2000" b="1" kern="0" dirty="0" err="1">
                <a:latin typeface="+mn-lt"/>
                <a:cs typeface="Times New Roman" panose="02020603050405020304" pitchFamily="18" charset="0"/>
              </a:rPr>
              <a:t>pr</a:t>
            </a:r>
            <a:r>
              <a:rPr lang="en-US" altLang="zh-CN" sz="2000" b="1" kern="0" dirty="0">
                <a:latin typeface="+mn-lt"/>
                <a:cs typeface="Times New Roman" panose="02020603050405020304" pitchFamily="18" charset="0"/>
              </a:rPr>
              <a:t>)    visit(p-&gt;data);                             </a:t>
            </a:r>
            <a:endParaRPr lang="zh-CN" altLang="zh-CN" sz="2000" b="1" kern="100" dirty="0">
              <a:latin typeface="+mn-lt"/>
              <a:ea typeface="等线" panose="02010600030101010101" pitchFamily="2" charset="-122"/>
              <a:cs typeface="Times New Roman" panose="02020603050405020304" pitchFamily="18" charset="0"/>
            </a:endParaRPr>
          </a:p>
          <a:p>
            <a:pPr indent="1066800">
              <a:spcAft>
                <a:spcPts val="0"/>
              </a:spcAft>
            </a:pPr>
            <a:r>
              <a:rPr lang="en-US" altLang="zh-CN" sz="2000" b="1" kern="0" dirty="0">
                <a:latin typeface="+mn-lt"/>
                <a:cs typeface="Times New Roman" panose="02020603050405020304" pitchFamily="18" charset="0"/>
              </a:rPr>
              <a:t>                        </a:t>
            </a:r>
            <a:r>
              <a:rPr lang="en-US" altLang="zh-CN" sz="2000" b="1" kern="0" dirty="0" err="1">
                <a:latin typeface="+mn-lt"/>
                <a:cs typeface="Times New Roman" panose="02020603050405020304" pitchFamily="18" charset="0"/>
              </a:rPr>
              <a:t>pr</a:t>
            </a:r>
            <a:r>
              <a:rPr lang="en-US" altLang="zh-CN" sz="2000" b="1" kern="0" dirty="0">
                <a:latin typeface="+mn-lt"/>
                <a:cs typeface="Times New Roman" panose="02020603050405020304" pitchFamily="18" charset="0"/>
              </a:rPr>
              <a:t> = p; </a:t>
            </a:r>
            <a:r>
              <a:rPr lang="en-US" altLang="zh-CN" sz="1600" b="1" kern="0" dirty="0">
                <a:solidFill>
                  <a:srgbClr val="FF0000"/>
                </a:solidFill>
                <a:latin typeface="+mn-lt"/>
                <a:cs typeface="Times New Roman" panose="02020603050405020304" pitchFamily="18" charset="0"/>
              </a:rPr>
              <a:t>//</a:t>
            </a:r>
            <a:r>
              <a:rPr lang="zh-CN" altLang="en-US" sz="1600" b="1" kern="0" dirty="0">
                <a:solidFill>
                  <a:srgbClr val="FF0000"/>
                </a:solidFill>
                <a:latin typeface="+mn-lt"/>
                <a:cs typeface="Times New Roman" panose="02020603050405020304" pitchFamily="18" charset="0"/>
              </a:rPr>
              <a:t>父结点已被访问，故返回上一级</a:t>
            </a:r>
            <a:endParaRPr lang="zh-CN" altLang="zh-CN" sz="2000" b="1" kern="100" dirty="0">
              <a:solidFill>
                <a:srgbClr val="FF0000"/>
              </a:solidFill>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p = p-&gt;parent;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if (p){    visit(p-&gt;data);</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p = p-&gt;</a:t>
            </a:r>
            <a:r>
              <a:rPr lang="en-US" altLang="zh-CN" sz="2000" b="1" kern="0" dirty="0" err="1">
                <a:latin typeface="+mn-lt"/>
                <a:cs typeface="Times New Roman" panose="02020603050405020304" pitchFamily="18" charset="0"/>
              </a:rPr>
              <a:t>rchild</a:t>
            </a:r>
            <a:r>
              <a:rPr lang="en-US" altLang="zh-CN" sz="2000" b="1" kern="0" dirty="0">
                <a:latin typeface="+mn-lt"/>
                <a:cs typeface="Times New Roman" panose="02020603050405020304" pitchFamily="18" charset="0"/>
              </a:rPr>
              <a:t>;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a:t>
            </a:r>
            <a:endParaRPr lang="zh-CN" altLang="zh-CN" sz="2000" b="1" kern="100" dirty="0">
              <a:latin typeface="+mn-lt"/>
              <a:ea typeface="等线" panose="02010600030101010101" pitchFamily="2" charset="-122"/>
              <a:cs typeface="Times New Roman" panose="02020603050405020304" pitchFamily="18" charset="0"/>
            </a:endParaRPr>
          </a:p>
          <a:p>
            <a:pPr>
              <a:spcAft>
                <a:spcPts val="0"/>
              </a:spcAft>
            </a:pPr>
            <a:r>
              <a:rPr lang="en-US" altLang="zh-CN" sz="2000" b="1" kern="0" dirty="0">
                <a:latin typeface="+mn-lt"/>
                <a:cs typeface="Times New Roman" panose="02020603050405020304" pitchFamily="18" charset="0"/>
              </a:rPr>
              <a:t>      }</a:t>
            </a:r>
          </a:p>
          <a:p>
            <a:pPr>
              <a:spcAft>
                <a:spcPts val="0"/>
              </a:spcAft>
            </a:pPr>
            <a:r>
              <a:rPr lang="en-US" altLang="zh-CN" sz="2000" b="1" kern="0" dirty="0">
                <a:latin typeface="+mn-lt"/>
                <a:ea typeface="等线" panose="02010600030101010101" pitchFamily="2" charset="-122"/>
                <a:cs typeface="Times New Roman" panose="02020603050405020304" pitchFamily="18" charset="0"/>
              </a:rPr>
              <a:t>}</a:t>
            </a:r>
            <a:endParaRPr lang="zh-CN" altLang="zh-CN" sz="2000" b="1" kern="100" dirty="0">
              <a:latin typeface="+mn-lt"/>
              <a:ea typeface="等线" panose="02010600030101010101" pitchFamily="2"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id="{780758B0-BAF0-4843-9C2D-1DF2F9815BFC}"/>
              </a:ext>
            </a:extLst>
          </p:cNvPr>
          <p:cNvCxnSpPr/>
          <p:nvPr/>
        </p:nvCxnSpPr>
        <p:spPr bwMode="auto">
          <a:xfrm>
            <a:off x="2372410" y="2708920"/>
            <a:ext cx="0" cy="2736304"/>
          </a:xfrm>
          <a:prstGeom prst="line">
            <a:avLst/>
          </a:prstGeom>
          <a:solidFill>
            <a:schemeClr val="accent1"/>
          </a:solidFill>
          <a:ln w="9525" cap="flat" cmpd="sng" algn="ctr">
            <a:solidFill>
              <a:schemeClr val="accent2"/>
            </a:solidFill>
            <a:prstDash val="dash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BD35C70D-318B-48AF-8086-97F32916C169}"/>
              </a:ext>
            </a:extLst>
          </p:cNvPr>
          <p:cNvCxnSpPr/>
          <p:nvPr/>
        </p:nvCxnSpPr>
        <p:spPr bwMode="auto">
          <a:xfrm>
            <a:off x="1619672" y="2060848"/>
            <a:ext cx="0" cy="3600400"/>
          </a:xfrm>
          <a:prstGeom prst="line">
            <a:avLst/>
          </a:prstGeom>
          <a:solidFill>
            <a:schemeClr val="accent1"/>
          </a:solidFill>
          <a:ln w="9525" cap="flat" cmpd="sng" algn="ctr">
            <a:solidFill>
              <a:schemeClr val="accent2"/>
            </a:solidFill>
            <a:prstDash val="dash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EE6B38D3-DBCF-4C71-A802-FE3123EA1FC1}"/>
              </a:ext>
            </a:extLst>
          </p:cNvPr>
          <p:cNvCxnSpPr>
            <a:cxnSpLocks/>
          </p:cNvCxnSpPr>
          <p:nvPr/>
        </p:nvCxnSpPr>
        <p:spPr bwMode="auto">
          <a:xfrm>
            <a:off x="827584" y="1736812"/>
            <a:ext cx="0" cy="4248472"/>
          </a:xfrm>
          <a:prstGeom prst="line">
            <a:avLst/>
          </a:prstGeom>
          <a:solidFill>
            <a:schemeClr val="accent1"/>
          </a:solidFill>
          <a:ln w="9525" cap="flat" cmpd="sng" algn="ctr">
            <a:solidFill>
              <a:schemeClr val="accent2"/>
            </a:solidFill>
            <a:prstDash val="dash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63707ADA-FF50-4BE1-852B-64F1D38B876A}"/>
              </a:ext>
            </a:extLst>
          </p:cNvPr>
          <p:cNvCxnSpPr>
            <a:cxnSpLocks/>
          </p:cNvCxnSpPr>
          <p:nvPr/>
        </p:nvCxnSpPr>
        <p:spPr bwMode="auto">
          <a:xfrm>
            <a:off x="2732450" y="3586810"/>
            <a:ext cx="0" cy="548476"/>
          </a:xfrm>
          <a:prstGeom prst="line">
            <a:avLst/>
          </a:prstGeom>
          <a:solidFill>
            <a:schemeClr val="accent1"/>
          </a:solidFill>
          <a:ln w="9525" cap="flat" cmpd="sng" algn="ctr">
            <a:solidFill>
              <a:schemeClr val="accent2"/>
            </a:solidFill>
            <a:prstDash val="dash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36A42901-09A2-4421-8B0D-EAD6F03C4FBF}"/>
              </a:ext>
            </a:extLst>
          </p:cNvPr>
          <p:cNvCxnSpPr>
            <a:cxnSpLocks/>
          </p:cNvCxnSpPr>
          <p:nvPr/>
        </p:nvCxnSpPr>
        <p:spPr bwMode="auto">
          <a:xfrm>
            <a:off x="3275856" y="4797152"/>
            <a:ext cx="0" cy="360040"/>
          </a:xfrm>
          <a:prstGeom prst="line">
            <a:avLst/>
          </a:prstGeom>
          <a:solidFill>
            <a:schemeClr val="accent1"/>
          </a:solidFill>
          <a:ln w="9525" cap="flat" cmpd="sng" algn="ctr">
            <a:solidFill>
              <a:schemeClr val="accent2"/>
            </a:solidFill>
            <a:prstDash val="dash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对话气泡: 矩形 15">
            <a:extLst>
              <a:ext uri="{FF2B5EF4-FFF2-40B4-BE49-F238E27FC236}">
                <a16:creationId xmlns:a16="http://schemas.microsoft.com/office/drawing/2014/main" id="{2BC8C439-2D08-4108-ABE7-4C0C42B8F46D}"/>
              </a:ext>
            </a:extLst>
          </p:cNvPr>
          <p:cNvSpPr/>
          <p:nvPr/>
        </p:nvSpPr>
        <p:spPr bwMode="auto">
          <a:xfrm>
            <a:off x="7405119" y="3329918"/>
            <a:ext cx="1224133" cy="1571842"/>
          </a:xfrm>
          <a:prstGeom prst="wedgeRectCallout">
            <a:avLst>
              <a:gd name="adj1" fmla="val -69832"/>
              <a:gd name="adj2" fmla="val -56491"/>
            </a:avLst>
          </a:prstGeom>
          <a:solidFill>
            <a:schemeClr val="bg1"/>
          </a:solidFill>
          <a:ln w="9525"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spAutoFit/>
          </a:bodyPr>
          <a:lstStyle/>
          <a:p>
            <a:pPr eaLnBrk="1" hangingPunct="1"/>
            <a:r>
              <a:rPr lang="en-US" altLang="zh-CN" sz="1600" b="1" dirty="0">
                <a:solidFill>
                  <a:schemeClr val="accent6"/>
                </a:solidFill>
                <a:latin typeface="华文楷体" panose="02010600040101010101" pitchFamily="2" charset="-122"/>
                <a:ea typeface="华文楷体" panose="02010600040101010101" pitchFamily="2" charset="-122"/>
              </a:rPr>
              <a:t>//</a:t>
            </a:r>
            <a:r>
              <a:rPr lang="zh-CN" altLang="en-US" sz="1600" b="1" dirty="0">
                <a:solidFill>
                  <a:schemeClr val="accent6"/>
                </a:solidFill>
                <a:latin typeface="华文楷体" panose="02010600040101010101" pitchFamily="2" charset="-122"/>
                <a:ea typeface="华文楷体" panose="02010600040101010101" pitchFamily="2" charset="-122"/>
              </a:rPr>
              <a:t>若其不是从左子树回溯来的，或左结点的父结点并没有右孩子</a:t>
            </a:r>
            <a:endParaRPr kumimoji="1" lang="zh-CN" altLang="en-US" sz="1600" b="1" i="0" u="none" strike="noStrike" cap="none" normalizeH="0" baseline="0" dirty="0">
              <a:ln>
                <a:noFill/>
              </a:ln>
              <a:solidFill>
                <a:schemeClr val="accent6"/>
              </a:solidFill>
              <a:effectLst/>
              <a:latin typeface="华文楷体" panose="02010600040101010101" pitchFamily="2" charset="-122"/>
              <a:ea typeface="华文楷体" panose="02010600040101010101" pitchFamily="2" charset="-122"/>
            </a:endParaRPr>
          </a:p>
        </p:txBody>
      </p:sp>
      <p:sp>
        <p:nvSpPr>
          <p:cNvPr id="18" name="对话气泡: 矩形 17">
            <a:extLst>
              <a:ext uri="{FF2B5EF4-FFF2-40B4-BE49-F238E27FC236}">
                <a16:creationId xmlns:a16="http://schemas.microsoft.com/office/drawing/2014/main" id="{E99EF00C-C31E-4FBB-85E0-F8DCB1C0E563}"/>
              </a:ext>
            </a:extLst>
          </p:cNvPr>
          <p:cNvSpPr/>
          <p:nvPr/>
        </p:nvSpPr>
        <p:spPr bwMode="auto">
          <a:xfrm>
            <a:off x="539555" y="2837476"/>
            <a:ext cx="1478720" cy="2556727"/>
          </a:xfrm>
          <a:prstGeom prst="wedgeRectCallout">
            <a:avLst>
              <a:gd name="adj1" fmla="val 81898"/>
              <a:gd name="adj2" fmla="val -31636"/>
            </a:avLst>
          </a:prstGeom>
          <a:solidFill>
            <a:schemeClr val="bg1"/>
          </a:solidFill>
          <a:ln w="9525"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spAutoFit/>
          </a:bodyPr>
          <a:lstStyle/>
          <a:p>
            <a:pPr eaLnBrk="1" hangingPunct="1"/>
            <a:r>
              <a:rPr lang="zh-CN" altLang="zh-CN" sz="1600" b="1" dirty="0">
                <a:solidFill>
                  <a:schemeClr val="accent6"/>
                </a:solidFill>
                <a:latin typeface="华文楷体" panose="02010600040101010101" pitchFamily="2" charset="-122"/>
                <a:ea typeface="华文楷体" panose="02010600040101010101" pitchFamily="2" charset="-122"/>
              </a:rPr>
              <a:t> </a:t>
            </a:r>
            <a:r>
              <a:rPr lang="en-US" altLang="zh-CN" sz="1600" b="1" dirty="0">
                <a:solidFill>
                  <a:schemeClr val="accent6"/>
                </a:solidFill>
                <a:latin typeface="华文楷体" panose="02010600040101010101" pitchFamily="2" charset="-122"/>
                <a:ea typeface="华文楷体" panose="02010600040101010101" pitchFamily="2" charset="-122"/>
              </a:rPr>
              <a:t>//</a:t>
            </a:r>
            <a:r>
              <a:rPr lang="zh-CN" altLang="zh-CN" sz="1600" b="1" dirty="0">
                <a:solidFill>
                  <a:schemeClr val="accent6"/>
                </a:solidFill>
                <a:latin typeface="华文楷体" panose="02010600040101010101" pitchFamily="2" charset="-122"/>
                <a:ea typeface="华文楷体" panose="02010600040101010101" pitchFamily="2" charset="-122"/>
              </a:rPr>
              <a:t>该</a:t>
            </a:r>
            <a:r>
              <a:rPr lang="en-US" altLang="zh-CN" sz="1600" b="1" dirty="0">
                <a:solidFill>
                  <a:schemeClr val="accent6"/>
                </a:solidFill>
                <a:latin typeface="华文楷体" panose="02010600040101010101" pitchFamily="2" charset="-122"/>
                <a:ea typeface="华文楷体" panose="02010600040101010101" pitchFamily="2" charset="-122"/>
              </a:rPr>
              <a:t>while</a:t>
            </a:r>
            <a:r>
              <a:rPr lang="zh-CN" altLang="zh-CN" sz="1600" b="1" dirty="0">
                <a:solidFill>
                  <a:schemeClr val="accent6"/>
                </a:solidFill>
                <a:latin typeface="华文楷体" panose="02010600040101010101" pitchFamily="2" charset="-122"/>
                <a:ea typeface="华文楷体" panose="02010600040101010101" pitchFamily="2" charset="-122"/>
              </a:rPr>
              <a:t>循环沿双亲链一直查找，若无右孩子则访问，直至找到第一个有右孩子的结点为止（但不访问该结点，留给下步</a:t>
            </a:r>
            <a:r>
              <a:rPr lang="en-US" altLang="zh-CN" sz="1600" b="1" dirty="0">
                <a:solidFill>
                  <a:schemeClr val="accent6"/>
                </a:solidFill>
                <a:latin typeface="华文楷体" panose="02010600040101010101" pitchFamily="2" charset="-122"/>
                <a:ea typeface="华文楷体" panose="02010600040101010101" pitchFamily="2" charset="-122"/>
              </a:rPr>
              <a:t>if</a:t>
            </a:r>
            <a:r>
              <a:rPr lang="zh-CN" altLang="zh-CN" sz="1600" b="1" dirty="0">
                <a:solidFill>
                  <a:schemeClr val="accent6"/>
                </a:solidFill>
                <a:latin typeface="华文楷体" panose="02010600040101010101" pitchFamily="2" charset="-122"/>
                <a:ea typeface="华文楷体" panose="02010600040101010101" pitchFamily="2" charset="-122"/>
              </a:rPr>
              <a:t>语句访问）</a:t>
            </a:r>
          </a:p>
        </p:txBody>
      </p:sp>
      <p:sp>
        <p:nvSpPr>
          <p:cNvPr id="20" name="对话气泡: 矩形 19">
            <a:extLst>
              <a:ext uri="{FF2B5EF4-FFF2-40B4-BE49-F238E27FC236}">
                <a16:creationId xmlns:a16="http://schemas.microsoft.com/office/drawing/2014/main" id="{6F11F0CF-EC22-4B74-A03C-3F93BB5DE853}"/>
              </a:ext>
            </a:extLst>
          </p:cNvPr>
          <p:cNvSpPr/>
          <p:nvPr/>
        </p:nvSpPr>
        <p:spPr bwMode="auto">
          <a:xfrm>
            <a:off x="5887822" y="5121548"/>
            <a:ext cx="2232246" cy="1079399"/>
          </a:xfrm>
          <a:prstGeom prst="wedgeRectCallout">
            <a:avLst>
              <a:gd name="adj1" fmla="val -83707"/>
              <a:gd name="adj2" fmla="val -89994"/>
            </a:avLst>
          </a:prstGeom>
          <a:solidFill>
            <a:schemeClr val="bg1"/>
          </a:solidFill>
          <a:ln w="9525"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spAutoFit/>
          </a:bodyPr>
          <a:lstStyle/>
          <a:p>
            <a:pPr eaLnBrk="1" hangingPunct="1"/>
            <a:r>
              <a:rPr lang="en-US" altLang="zh-CN" sz="1600" b="1" dirty="0">
                <a:solidFill>
                  <a:schemeClr val="accent6"/>
                </a:solidFill>
                <a:latin typeface="华文楷体" panose="02010600040101010101" pitchFamily="2" charset="-122"/>
                <a:ea typeface="华文楷体" panose="02010600040101010101" pitchFamily="2" charset="-122"/>
              </a:rPr>
              <a:t>//</a:t>
            </a:r>
            <a:r>
              <a:rPr lang="zh-CN" altLang="zh-CN" sz="1600" b="1" dirty="0">
                <a:solidFill>
                  <a:schemeClr val="accent6"/>
                </a:solidFill>
                <a:latin typeface="华文楷体" panose="02010600040101010101" pitchFamily="2" charset="-122"/>
                <a:ea typeface="华文楷体" panose="02010600040101010101" pitchFamily="2" charset="-122"/>
              </a:rPr>
              <a:t>访问父</a:t>
            </a:r>
            <a:r>
              <a:rPr lang="zh-CN" altLang="en-US" sz="1600" b="1" dirty="0">
                <a:solidFill>
                  <a:schemeClr val="accent6"/>
                </a:solidFill>
                <a:latin typeface="华文楷体" panose="02010600040101010101" pitchFamily="2" charset="-122"/>
                <a:ea typeface="华文楷体" panose="02010600040101010101" pitchFamily="2" charset="-122"/>
              </a:rPr>
              <a:t>结点</a:t>
            </a:r>
            <a:r>
              <a:rPr lang="zh-CN" altLang="zh-CN" sz="1600" b="1" dirty="0">
                <a:solidFill>
                  <a:schemeClr val="accent6"/>
                </a:solidFill>
                <a:latin typeface="华文楷体" panose="02010600040101010101" pitchFamily="2" charset="-122"/>
                <a:ea typeface="华文楷体" panose="02010600040101010101" pitchFamily="2" charset="-122"/>
              </a:rPr>
              <a:t>，并转到右孩子（经上步</a:t>
            </a:r>
            <a:r>
              <a:rPr lang="en-US" altLang="zh-CN" sz="1600" b="1" dirty="0">
                <a:solidFill>
                  <a:schemeClr val="accent6"/>
                </a:solidFill>
                <a:latin typeface="华文楷体" panose="02010600040101010101" pitchFamily="2" charset="-122"/>
                <a:ea typeface="华文楷体" panose="02010600040101010101" pitchFamily="2" charset="-122"/>
              </a:rPr>
              <a:t>while</a:t>
            </a:r>
            <a:r>
              <a:rPr lang="zh-CN" altLang="zh-CN" sz="1600" b="1" dirty="0">
                <a:solidFill>
                  <a:schemeClr val="accent6"/>
                </a:solidFill>
                <a:latin typeface="华文楷体" panose="02010600040101010101" pitchFamily="2" charset="-122"/>
                <a:ea typeface="华文楷体" panose="02010600040101010101" pitchFamily="2" charset="-122"/>
              </a:rPr>
              <a:t>处理，可以确定此时</a:t>
            </a:r>
            <a:r>
              <a:rPr lang="en-US" altLang="zh-CN" sz="1600" b="1" dirty="0">
                <a:solidFill>
                  <a:schemeClr val="accent6"/>
                </a:solidFill>
                <a:latin typeface="华文楷体" panose="02010600040101010101" pitchFamily="2" charset="-122"/>
                <a:ea typeface="华文楷体" panose="02010600040101010101" pitchFamily="2" charset="-122"/>
              </a:rPr>
              <a:t>p</a:t>
            </a:r>
            <a:r>
              <a:rPr lang="zh-CN" altLang="zh-CN" sz="1600" b="1" dirty="0">
                <a:solidFill>
                  <a:schemeClr val="accent6"/>
                </a:solidFill>
                <a:latin typeface="华文楷体" panose="02010600040101010101" pitchFamily="2" charset="-122"/>
                <a:ea typeface="华文楷体" panose="02010600040101010101" pitchFamily="2" charset="-122"/>
              </a:rPr>
              <a:t>有右孩子）</a:t>
            </a:r>
            <a:endParaRPr kumimoji="1" lang="zh-CN" altLang="en-US" sz="1600" b="1" i="0" u="none" strike="noStrike" cap="none" normalizeH="0" baseline="0" dirty="0">
              <a:ln>
                <a:noFill/>
              </a:ln>
              <a:solidFill>
                <a:schemeClr val="accent6"/>
              </a:solidFill>
              <a:effectLst/>
              <a:latin typeface="华文楷体" panose="02010600040101010101" pitchFamily="2" charset="-122"/>
              <a:ea typeface="华文楷体" panose="02010600040101010101" pitchFamily="2" charset="-122"/>
            </a:endParaRPr>
          </a:p>
        </p:txBody>
      </p:sp>
      <p:sp>
        <p:nvSpPr>
          <p:cNvPr id="3" name="文本框 2"/>
          <p:cNvSpPr txBox="1"/>
          <p:nvPr/>
        </p:nvSpPr>
        <p:spPr>
          <a:xfrm>
            <a:off x="6137590" y="476672"/>
            <a:ext cx="2646878" cy="461665"/>
          </a:xfrm>
          <a:prstGeom prst="rect">
            <a:avLst/>
          </a:prstGeom>
          <a:noFill/>
        </p:spPr>
        <p:txBody>
          <a:bodyPr wrap="none" rtlCol="0">
            <a:spAutoFit/>
          </a:bodyPr>
          <a:lstStyle/>
          <a:p>
            <a:r>
              <a:rPr lang="zh-CN" altLang="en-US" b="1" dirty="0">
                <a:solidFill>
                  <a:schemeClr val="accent2"/>
                </a:solidFill>
              </a:rPr>
              <a:t>不用栈非递归遍历</a:t>
            </a:r>
          </a:p>
        </p:txBody>
      </p:sp>
    </p:spTree>
    <p:extLst>
      <p:ext uri="{BB962C8B-B14F-4D97-AF65-F5344CB8AC3E}">
        <p14:creationId xmlns:p14="http://schemas.microsoft.com/office/powerpoint/2010/main" val="185701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a:extLst>
              <a:ext uri="{FF2B5EF4-FFF2-40B4-BE49-F238E27FC236}">
                <a16:creationId xmlns:a16="http://schemas.microsoft.com/office/drawing/2014/main" id="{DE20F003-F92F-481A-A82A-396086219300}"/>
              </a:ext>
            </a:extLst>
          </p:cNvPr>
          <p:cNvSpPr txBox="1">
            <a:spLocks noChangeArrowheads="1"/>
          </p:cNvSpPr>
          <p:nvPr/>
        </p:nvSpPr>
        <p:spPr bwMode="auto">
          <a:xfrm>
            <a:off x="1043608" y="879497"/>
            <a:ext cx="6539267" cy="2794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b="1" dirty="0">
                <a:solidFill>
                  <a:srgbClr val="0000CC"/>
                </a:solidFill>
              </a:rPr>
              <a:t>三个定义的共同点：</a:t>
            </a:r>
          </a:p>
          <a:p>
            <a:pPr eaLnBrk="1" hangingPunct="1">
              <a:lnSpc>
                <a:spcPct val="150000"/>
              </a:lnSpc>
            </a:pPr>
            <a:r>
              <a:rPr lang="en-US" altLang="zh-CN" b="1" dirty="0"/>
              <a:t>1</a:t>
            </a:r>
            <a:r>
              <a:rPr lang="zh-CN" altLang="en-US" b="1" dirty="0"/>
              <a:t>、相同类型的元素构成的集合；</a:t>
            </a:r>
          </a:p>
          <a:p>
            <a:pPr eaLnBrk="1" hangingPunct="1">
              <a:lnSpc>
                <a:spcPct val="150000"/>
              </a:lnSpc>
            </a:pPr>
            <a:r>
              <a:rPr lang="en-US" altLang="zh-CN" b="1" dirty="0"/>
              <a:t>2</a:t>
            </a:r>
            <a:r>
              <a:rPr lang="zh-CN" altLang="en-US" b="1" dirty="0"/>
              <a:t>、特定的结点</a:t>
            </a:r>
            <a:r>
              <a:rPr lang="en-US" altLang="zh-CN" b="1" dirty="0"/>
              <a:t>---</a:t>
            </a:r>
            <a:r>
              <a:rPr lang="zh-CN" altLang="en-US" b="1" dirty="0">
                <a:solidFill>
                  <a:srgbClr val="FF3300"/>
                </a:solidFill>
              </a:rPr>
              <a:t>根；</a:t>
            </a:r>
          </a:p>
          <a:p>
            <a:pPr eaLnBrk="1" hangingPunct="1">
              <a:lnSpc>
                <a:spcPct val="150000"/>
              </a:lnSpc>
            </a:pPr>
            <a:r>
              <a:rPr lang="en-US" altLang="zh-CN" b="1" dirty="0"/>
              <a:t>3</a:t>
            </a:r>
            <a:r>
              <a:rPr lang="zh-CN" altLang="en-US" b="1" dirty="0"/>
              <a:t>、除了根之外，组成 </a:t>
            </a:r>
            <a:r>
              <a:rPr lang="en-US" altLang="zh-CN" b="1" dirty="0"/>
              <a:t>k </a:t>
            </a:r>
            <a:r>
              <a:rPr lang="zh-CN" altLang="en-US" b="1" dirty="0"/>
              <a:t>个划分，且互</a:t>
            </a:r>
            <a:r>
              <a:rPr lang="zh-CN" altLang="en-US" b="1" dirty="0">
                <a:solidFill>
                  <a:srgbClr val="FF3300"/>
                </a:solidFill>
              </a:rPr>
              <a:t>不相交；</a:t>
            </a:r>
          </a:p>
          <a:p>
            <a:pPr eaLnBrk="1" hangingPunct="1">
              <a:lnSpc>
                <a:spcPct val="150000"/>
              </a:lnSpc>
            </a:pPr>
            <a:r>
              <a:rPr lang="en-US" altLang="zh-CN" b="1" dirty="0"/>
              <a:t>4</a:t>
            </a:r>
            <a:r>
              <a:rPr lang="zh-CN" altLang="en-US" b="1" dirty="0"/>
              <a:t>、每一个划分又是一棵树</a:t>
            </a:r>
            <a:r>
              <a:rPr lang="en-US" altLang="zh-CN" b="1" dirty="0"/>
              <a:t>---</a:t>
            </a:r>
            <a:r>
              <a:rPr lang="zh-CN" altLang="en-US" b="1" dirty="0">
                <a:solidFill>
                  <a:srgbClr val="FF3300"/>
                </a:solidFill>
              </a:rPr>
              <a:t>递归；</a:t>
            </a:r>
          </a:p>
        </p:txBody>
      </p:sp>
      <p:sp>
        <p:nvSpPr>
          <p:cNvPr id="3" name="Rectangle 33"/>
          <p:cNvSpPr>
            <a:spLocks noChangeArrowheads="1"/>
          </p:cNvSpPr>
          <p:nvPr/>
        </p:nvSpPr>
        <p:spPr bwMode="auto">
          <a:xfrm>
            <a:off x="972000" y="3744000"/>
            <a:ext cx="7488432" cy="227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914400" indent="-4572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pPr marL="0" indent="0">
              <a:lnSpc>
                <a:spcPct val="150000"/>
              </a:lnSpc>
              <a:buClr>
                <a:schemeClr val="tx2"/>
              </a:buClr>
            </a:pPr>
            <a:r>
              <a:rPr lang="zh-CN" altLang="en-US" sz="2400" b="1" dirty="0">
                <a:solidFill>
                  <a:schemeClr val="accent2"/>
                </a:solidFill>
                <a:latin typeface="+mn-ea"/>
                <a:ea typeface="+mn-ea"/>
              </a:rPr>
              <a:t>几点说明：</a:t>
            </a:r>
            <a:endParaRPr lang="en-US" altLang="zh-CN" sz="2400" b="1" dirty="0">
              <a:solidFill>
                <a:schemeClr val="accent2"/>
              </a:solidFill>
              <a:latin typeface="+mn-ea"/>
              <a:ea typeface="+mn-ea"/>
            </a:endParaRPr>
          </a:p>
          <a:p>
            <a:pPr>
              <a:lnSpc>
                <a:spcPct val="150000"/>
              </a:lnSpc>
              <a:buClr>
                <a:schemeClr val="tx2"/>
              </a:buClr>
              <a:buFont typeface="+mj-ea"/>
              <a:buAutoNum type="circleNumDbPlain"/>
            </a:pPr>
            <a:r>
              <a:rPr lang="zh-CN" altLang="en-US" sz="2400" b="1" dirty="0">
                <a:solidFill>
                  <a:schemeClr val="tx1"/>
                </a:solidFill>
                <a:latin typeface="+mn-ea"/>
                <a:ea typeface="+mn-ea"/>
              </a:rPr>
              <a:t>递归定义，但不会产生循环定义；</a:t>
            </a:r>
            <a:endParaRPr lang="en-US" altLang="zh-CN" sz="2400" b="1" dirty="0">
              <a:solidFill>
                <a:schemeClr val="tx1"/>
              </a:solidFill>
              <a:latin typeface="+mn-ea"/>
              <a:ea typeface="+mn-ea"/>
            </a:endParaRPr>
          </a:p>
          <a:p>
            <a:pPr>
              <a:lnSpc>
                <a:spcPct val="150000"/>
              </a:lnSpc>
              <a:buClr>
                <a:schemeClr val="tx2"/>
              </a:buClr>
              <a:buFont typeface="+mj-ea"/>
              <a:buAutoNum type="circleNumDbPlain"/>
            </a:pPr>
            <a:r>
              <a:rPr lang="zh-CN" altLang="en-US" sz="2400" b="1" dirty="0">
                <a:solidFill>
                  <a:schemeClr val="tx1"/>
                </a:solidFill>
                <a:latin typeface="+mn-ea"/>
                <a:ea typeface="+mn-ea"/>
              </a:rPr>
              <a:t>构造性定义便于树型结构的建立；</a:t>
            </a:r>
            <a:endParaRPr lang="en-US" altLang="zh-CN" sz="2400" b="1" dirty="0">
              <a:solidFill>
                <a:schemeClr val="tx1"/>
              </a:solidFill>
              <a:latin typeface="+mn-ea"/>
              <a:ea typeface="+mn-ea"/>
            </a:endParaRPr>
          </a:p>
          <a:p>
            <a:pPr>
              <a:lnSpc>
                <a:spcPct val="150000"/>
              </a:lnSpc>
              <a:buClr>
                <a:schemeClr val="tx2"/>
              </a:buClr>
              <a:buFont typeface="+mj-ea"/>
              <a:buAutoNum type="circleNumDbPlain"/>
            </a:pPr>
            <a:r>
              <a:rPr lang="zh-CN" altLang="en-US" sz="2400" b="1" dirty="0">
                <a:solidFill>
                  <a:schemeClr val="tx1"/>
                </a:solidFill>
                <a:latin typeface="+mn-ea"/>
                <a:ea typeface="+mn-ea"/>
              </a:rPr>
              <a:t>一株树的每个结点都是这株树的某株子树的根。</a:t>
            </a:r>
          </a:p>
        </p:txBody>
      </p:sp>
    </p:spTree>
    <p:extLst>
      <p:ext uri="{BB962C8B-B14F-4D97-AF65-F5344CB8AC3E}">
        <p14:creationId xmlns:p14="http://schemas.microsoft.com/office/powerpoint/2010/main" val="200055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a:extLst>
              <a:ext uri="{FF2B5EF4-FFF2-40B4-BE49-F238E27FC236}">
                <a16:creationId xmlns:a16="http://schemas.microsoft.com/office/drawing/2014/main" id="{2307E1F0-BC77-4751-81EB-3140B2CF782C}"/>
              </a:ext>
            </a:extLst>
          </p:cNvPr>
          <p:cNvSpPr txBox="1">
            <a:spLocks noChangeArrowheads="1"/>
          </p:cNvSpPr>
          <p:nvPr/>
        </p:nvSpPr>
        <p:spPr bwMode="auto">
          <a:xfrm>
            <a:off x="683568" y="613812"/>
            <a:ext cx="7958137" cy="340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zh-CN" altLang="en-US" b="1" dirty="0">
                <a:solidFill>
                  <a:schemeClr val="accent2"/>
                </a:solidFill>
              </a:rPr>
              <a:t>思考题：</a:t>
            </a:r>
          </a:p>
          <a:p>
            <a:pPr>
              <a:lnSpc>
                <a:spcPct val="130000"/>
              </a:lnSpc>
            </a:pPr>
            <a:r>
              <a:rPr lang="zh-CN" altLang="en-US" b="1" dirty="0"/>
              <a:t>（</a:t>
            </a:r>
            <a:r>
              <a:rPr lang="en-US" altLang="zh-CN" b="1" dirty="0"/>
              <a:t>1</a:t>
            </a:r>
            <a:r>
              <a:rPr lang="zh-CN" altLang="en-US" b="1" dirty="0"/>
              <a:t>）如何判断一颗任意二叉树是否为满二叉树？</a:t>
            </a:r>
          </a:p>
          <a:p>
            <a:pPr>
              <a:lnSpc>
                <a:spcPct val="130000"/>
              </a:lnSpc>
            </a:pPr>
            <a:r>
              <a:rPr lang="zh-CN" altLang="en-US" b="1" dirty="0"/>
              <a:t>（</a:t>
            </a:r>
            <a:r>
              <a:rPr lang="en-US" altLang="zh-CN" b="1" dirty="0"/>
              <a:t>2</a:t>
            </a:r>
            <a:r>
              <a:rPr lang="zh-CN" altLang="en-US" b="1" dirty="0"/>
              <a:t>）如何判断一颗任意二叉树是否为完全二叉树？</a:t>
            </a:r>
          </a:p>
          <a:p>
            <a:pPr>
              <a:lnSpc>
                <a:spcPct val="130000"/>
              </a:lnSpc>
            </a:pPr>
            <a:r>
              <a:rPr lang="zh-CN" altLang="en-US" b="1" dirty="0"/>
              <a:t>（</a:t>
            </a:r>
            <a:r>
              <a:rPr lang="en-US" altLang="zh-CN" b="1" dirty="0"/>
              <a:t>3</a:t>
            </a:r>
            <a:r>
              <a:rPr lang="zh-CN" altLang="en-US" b="1" dirty="0"/>
              <a:t>）求二叉树任意结点所在的层？</a:t>
            </a:r>
          </a:p>
          <a:p>
            <a:pPr>
              <a:lnSpc>
                <a:spcPct val="130000"/>
              </a:lnSpc>
            </a:pPr>
            <a:r>
              <a:rPr lang="zh-CN" altLang="en-US" b="1" dirty="0"/>
              <a:t>（</a:t>
            </a:r>
            <a:r>
              <a:rPr lang="en-US" altLang="zh-CN" b="1" dirty="0"/>
              <a:t>4</a:t>
            </a:r>
            <a:r>
              <a:rPr lang="zh-CN" altLang="en-US" b="1" dirty="0"/>
              <a:t>）求任意结点的所有祖先结点（根到该结点的路径）</a:t>
            </a:r>
          </a:p>
          <a:p>
            <a:pPr>
              <a:lnSpc>
                <a:spcPct val="130000"/>
              </a:lnSpc>
            </a:pPr>
            <a:r>
              <a:rPr lang="zh-CN" altLang="en-US" b="1" dirty="0"/>
              <a:t>（</a:t>
            </a:r>
            <a:r>
              <a:rPr lang="en-US" altLang="zh-CN" b="1" dirty="0"/>
              <a:t>5</a:t>
            </a:r>
            <a:r>
              <a:rPr lang="zh-CN" altLang="en-US" b="1" dirty="0"/>
              <a:t>）统计任意二叉树中的结点个数？</a:t>
            </a:r>
          </a:p>
          <a:p>
            <a:pPr>
              <a:lnSpc>
                <a:spcPct val="130000"/>
              </a:lnSpc>
            </a:pPr>
            <a:r>
              <a:rPr lang="zh-CN" altLang="en-US" b="1" dirty="0"/>
              <a:t>          总结点、度为</a:t>
            </a:r>
            <a:r>
              <a:rPr lang="en-US" altLang="zh-CN" b="1" dirty="0"/>
              <a:t>2</a:t>
            </a:r>
            <a:r>
              <a:rPr lang="zh-CN" altLang="en-US" b="1" dirty="0"/>
              <a:t>、度为</a:t>
            </a:r>
            <a:r>
              <a:rPr lang="en-US" altLang="zh-CN" b="1" dirty="0"/>
              <a:t>1</a:t>
            </a:r>
            <a:r>
              <a:rPr lang="zh-CN" altLang="en-US" b="1" dirty="0"/>
              <a:t>、度为</a:t>
            </a:r>
            <a:r>
              <a:rPr lang="en-US" altLang="zh-CN" b="1" dirty="0"/>
              <a:t>0</a:t>
            </a:r>
            <a:r>
              <a:rPr lang="zh-CN" altLang="en-US" b="1" dirty="0"/>
              <a:t>的结点个数。</a:t>
            </a:r>
          </a:p>
        </p:txBody>
      </p:sp>
      <p:pic>
        <p:nvPicPr>
          <p:cNvPr id="3" name="图片 2">
            <a:extLst>
              <a:ext uri="{FF2B5EF4-FFF2-40B4-BE49-F238E27FC236}">
                <a16:creationId xmlns:a16="http://schemas.microsoft.com/office/drawing/2014/main" id="{D85B4348-D238-450E-BDBC-62773BA48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57" y="5013175"/>
            <a:ext cx="2337205" cy="1492215"/>
          </a:xfrm>
          <a:prstGeom prst="rect">
            <a:avLst/>
          </a:prstGeom>
        </p:spPr>
      </p:pic>
      <p:sp>
        <p:nvSpPr>
          <p:cNvPr id="4" name="矩形 2">
            <a:extLst>
              <a:ext uri="{FF2B5EF4-FFF2-40B4-BE49-F238E27FC236}">
                <a16:creationId xmlns:a16="http://schemas.microsoft.com/office/drawing/2014/main" id="{A22B485B-6E62-4607-A7E9-D46CD4AFCA2B}"/>
              </a:ext>
            </a:extLst>
          </p:cNvPr>
          <p:cNvSpPr>
            <a:spLocks noChangeArrowheads="1"/>
          </p:cNvSpPr>
          <p:nvPr/>
        </p:nvSpPr>
        <p:spPr bwMode="auto">
          <a:xfrm>
            <a:off x="1589371" y="4001167"/>
            <a:ext cx="51125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bg1"/>
                </a:solidFill>
                <a:latin typeface="Times New Roman" panose="02020603050405020304" pitchFamily="18" charset="0"/>
                <a:ea typeface="宋体" panose="02010600030101010101" pitchFamily="2" charset="-122"/>
              </a:defRPr>
            </a:lvl1pPr>
            <a:lvl2pPr marL="742950" indent="-285750">
              <a:defRPr kumimoji="1" sz="2400" b="1">
                <a:solidFill>
                  <a:schemeClr val="bg1"/>
                </a:solidFill>
                <a:latin typeface="Times New Roman" panose="02020603050405020304" pitchFamily="18" charset="0"/>
                <a:ea typeface="宋体" panose="02010600030101010101" pitchFamily="2" charset="-122"/>
              </a:defRPr>
            </a:lvl2pPr>
            <a:lvl3pPr marL="1143000" indent="-228600">
              <a:defRPr kumimoji="1" sz="2400" b="1">
                <a:solidFill>
                  <a:schemeClr val="bg1"/>
                </a:solidFill>
                <a:latin typeface="Times New Roman" panose="02020603050405020304" pitchFamily="18" charset="0"/>
                <a:ea typeface="宋体" panose="02010600030101010101" pitchFamily="2" charset="-122"/>
              </a:defRPr>
            </a:lvl3pPr>
            <a:lvl4pPr marL="1600200" indent="-228600">
              <a:defRPr kumimoji="1" sz="2400" b="1">
                <a:solidFill>
                  <a:schemeClr val="bg1"/>
                </a:solidFill>
                <a:latin typeface="Times New Roman" panose="02020603050405020304" pitchFamily="18" charset="0"/>
                <a:ea typeface="宋体" panose="02010600030101010101" pitchFamily="2" charset="-122"/>
              </a:defRPr>
            </a:lvl4pPr>
            <a:lvl5pPr marL="2057400" indent="-228600">
              <a:defRPr kumimoji="1" sz="2400" b="1">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宋体" panose="02010600030101010101" pitchFamily="2" charset="-122"/>
              </a:defRPr>
            </a:lvl9pPr>
          </a:lstStyle>
          <a:p>
            <a:r>
              <a:rPr kumimoji="0" lang="zh-CN" altLang="en-US" dirty="0">
                <a:solidFill>
                  <a:schemeClr val="tx1"/>
                </a:solidFill>
                <a:latin typeface="宋体" panose="02010600030101010101" pitchFamily="2" charset="-122"/>
              </a:rPr>
              <a:t>（</a:t>
            </a:r>
            <a:r>
              <a:rPr kumimoji="0" lang="en-US" altLang="zh-CN" dirty="0">
                <a:solidFill>
                  <a:schemeClr val="tx1"/>
                </a:solidFill>
                <a:latin typeface="宋体" panose="02010600030101010101" pitchFamily="2" charset="-122"/>
              </a:rPr>
              <a:t>6</a:t>
            </a:r>
            <a:r>
              <a:rPr kumimoji="0" lang="zh-CN" altLang="en-US" dirty="0">
                <a:solidFill>
                  <a:schemeClr val="tx1"/>
                </a:solidFill>
                <a:latin typeface="宋体" panose="02010600030101010101" pitchFamily="2" charset="-122"/>
              </a:rPr>
              <a:t>）二叉链表存储的二叉树转换到按照完全二叉树存储的数组中。</a:t>
            </a:r>
            <a:r>
              <a:rPr kumimoji="0" lang="en-US" altLang="zh-CN" dirty="0">
                <a:solidFill>
                  <a:schemeClr val="tx1"/>
                </a:solidFill>
                <a:latin typeface="宋体" panose="02010600030101010101" pitchFamily="2" charset="-122"/>
              </a:rPr>
              <a:t>‘*’</a:t>
            </a:r>
            <a:r>
              <a:rPr kumimoji="0" lang="zh-CN" altLang="en-US" dirty="0">
                <a:solidFill>
                  <a:schemeClr val="tx1"/>
                </a:solidFill>
                <a:latin typeface="宋体" panose="02010600030101010101" pitchFamily="2" charset="-122"/>
              </a:rPr>
              <a:t>表示空结点。</a:t>
            </a:r>
            <a:endParaRPr lang="zh-CN" altLang="en-US" dirty="0">
              <a:solidFill>
                <a:schemeClr val="tx1"/>
              </a:solidFill>
            </a:endParaRPr>
          </a:p>
        </p:txBody>
      </p:sp>
      <p:pic>
        <p:nvPicPr>
          <p:cNvPr id="2" name="图片 1">
            <a:extLst>
              <a:ext uri="{FF2B5EF4-FFF2-40B4-BE49-F238E27FC236}">
                <a16:creationId xmlns:a16="http://schemas.microsoft.com/office/drawing/2014/main" id="{2B2C2756-3205-4B27-879A-8DDF6CAAD56B}"/>
              </a:ext>
            </a:extLst>
          </p:cNvPr>
          <p:cNvPicPr>
            <a:picLocks noChangeAspect="1"/>
          </p:cNvPicPr>
          <p:nvPr/>
        </p:nvPicPr>
        <p:blipFill>
          <a:blip r:embed="rId3"/>
          <a:stretch>
            <a:fillRect/>
          </a:stretch>
        </p:blipFill>
        <p:spPr>
          <a:xfrm>
            <a:off x="6396628" y="4088217"/>
            <a:ext cx="2422226" cy="2226558"/>
          </a:xfrm>
          <a:prstGeom prst="rect">
            <a:avLst/>
          </a:prstGeom>
        </p:spPr>
      </p:pic>
      <p:pic>
        <p:nvPicPr>
          <p:cNvPr id="5" name="图片 4">
            <a:extLst>
              <a:ext uri="{FF2B5EF4-FFF2-40B4-BE49-F238E27FC236}">
                <a16:creationId xmlns:a16="http://schemas.microsoft.com/office/drawing/2014/main" id="{D176BCFE-FA7A-463E-B712-B2C156E66FFA}"/>
              </a:ext>
            </a:extLst>
          </p:cNvPr>
          <p:cNvPicPr>
            <a:picLocks noChangeAspect="1"/>
          </p:cNvPicPr>
          <p:nvPr/>
        </p:nvPicPr>
        <p:blipFill>
          <a:blip r:embed="rId4"/>
          <a:stretch>
            <a:fillRect/>
          </a:stretch>
        </p:blipFill>
        <p:spPr>
          <a:xfrm>
            <a:off x="2698051" y="5786227"/>
            <a:ext cx="4898982" cy="42939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a:extLst>
              <a:ext uri="{FF2B5EF4-FFF2-40B4-BE49-F238E27FC236}">
                <a16:creationId xmlns:a16="http://schemas.microsoft.com/office/drawing/2014/main" id="{2A313A0B-DD6E-424C-850B-B8D54BD09D63}"/>
              </a:ext>
            </a:extLst>
          </p:cNvPr>
          <p:cNvSpPr txBox="1">
            <a:spLocks noChangeArrowheads="1"/>
          </p:cNvSpPr>
          <p:nvPr/>
        </p:nvSpPr>
        <p:spPr bwMode="auto">
          <a:xfrm>
            <a:off x="433899" y="623741"/>
            <a:ext cx="39036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latin typeface="黑体" panose="02010609060101010101" pitchFamily="49" charset="-122"/>
                <a:ea typeface="黑体" panose="02010609060101010101" pitchFamily="49" charset="-122"/>
              </a:rPr>
              <a:t>3.2.4 </a:t>
            </a:r>
            <a:r>
              <a:rPr lang="zh-CN" altLang="en-US" b="1" dirty="0">
                <a:solidFill>
                  <a:srgbClr val="C00000"/>
                </a:solidFill>
                <a:latin typeface="黑体" panose="02010609060101010101" pitchFamily="49" charset="-122"/>
                <a:ea typeface="黑体" panose="02010609060101010101" pitchFamily="49" charset="-122"/>
              </a:rPr>
              <a:t>线索二叉树</a:t>
            </a:r>
          </a:p>
        </p:txBody>
      </p:sp>
      <p:sp>
        <p:nvSpPr>
          <p:cNvPr id="61443" name="Text Box 3">
            <a:extLst>
              <a:ext uri="{FF2B5EF4-FFF2-40B4-BE49-F238E27FC236}">
                <a16:creationId xmlns:a16="http://schemas.microsoft.com/office/drawing/2014/main" id="{DEDE77AD-DBCD-43F6-8495-4342360057AF}"/>
              </a:ext>
            </a:extLst>
          </p:cNvPr>
          <p:cNvSpPr txBox="1">
            <a:spLocks noChangeArrowheads="1"/>
          </p:cNvSpPr>
          <p:nvPr/>
        </p:nvSpPr>
        <p:spPr bwMode="auto">
          <a:xfrm>
            <a:off x="381000" y="1254274"/>
            <a:ext cx="200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rPr>
              <a:t>问题的提出：</a:t>
            </a:r>
          </a:p>
        </p:txBody>
      </p:sp>
      <p:sp>
        <p:nvSpPr>
          <p:cNvPr id="61444" name="Text Box 4">
            <a:extLst>
              <a:ext uri="{FF2B5EF4-FFF2-40B4-BE49-F238E27FC236}">
                <a16:creationId xmlns:a16="http://schemas.microsoft.com/office/drawing/2014/main" id="{40CB08D8-5131-4D3E-9F08-DE5700CFAD6E}"/>
              </a:ext>
            </a:extLst>
          </p:cNvPr>
          <p:cNvSpPr txBox="1">
            <a:spLocks noChangeArrowheads="1"/>
          </p:cNvSpPr>
          <p:nvPr/>
        </p:nvSpPr>
        <p:spPr bwMode="auto">
          <a:xfrm>
            <a:off x="838200" y="1784499"/>
            <a:ext cx="8123034" cy="226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a:t>
            </a:r>
            <a:r>
              <a:rPr lang="en-US" altLang="zh-CN" b="1" dirty="0"/>
              <a:t>1</a:t>
            </a:r>
            <a:r>
              <a:rPr lang="zh-CN" altLang="en-US" b="1" dirty="0"/>
              <a:t>）在</a:t>
            </a:r>
            <a:r>
              <a:rPr lang="en-US" altLang="zh-CN" b="1" dirty="0"/>
              <a:t>n</a:t>
            </a:r>
            <a:r>
              <a:rPr lang="zh-CN" altLang="en-US" b="1" dirty="0"/>
              <a:t>个结点的二叉树左右链表示中，有</a:t>
            </a:r>
            <a:r>
              <a:rPr lang="en-US" altLang="zh-CN" b="1" dirty="0"/>
              <a:t>n+1</a:t>
            </a:r>
            <a:r>
              <a:rPr lang="zh-CN" altLang="en-US" b="1" dirty="0"/>
              <a:t>个空链域。</a:t>
            </a:r>
          </a:p>
          <a:p>
            <a:pPr eaLnBrk="1" hangingPunct="1">
              <a:lnSpc>
                <a:spcPct val="120000"/>
              </a:lnSpc>
            </a:pPr>
            <a:r>
              <a:rPr lang="zh-CN" altLang="en-US" b="1" dirty="0"/>
              <a:t>      如何利用</a:t>
            </a:r>
            <a:r>
              <a:rPr lang="en-US" altLang="zh-CN" b="1" dirty="0"/>
              <a:t>n+1</a:t>
            </a:r>
            <a:r>
              <a:rPr lang="zh-CN" altLang="en-US" b="1" dirty="0"/>
              <a:t>个空链域，使二叉树的操作更加方便；</a:t>
            </a:r>
          </a:p>
          <a:p>
            <a:pPr eaLnBrk="1" hangingPunct="1">
              <a:lnSpc>
                <a:spcPct val="120000"/>
              </a:lnSpc>
            </a:pPr>
            <a:r>
              <a:rPr lang="zh-CN" altLang="en-US" b="1" dirty="0"/>
              <a:t>（</a:t>
            </a:r>
            <a:r>
              <a:rPr lang="en-US" altLang="zh-CN" b="1" dirty="0"/>
              <a:t>2</a:t>
            </a:r>
            <a:r>
              <a:rPr lang="zh-CN" altLang="en-US" b="1" dirty="0"/>
              <a:t>）在二叉树左右链表示中，为求某个结点的（中序）前</a:t>
            </a:r>
          </a:p>
          <a:p>
            <a:pPr eaLnBrk="1" hangingPunct="1">
              <a:lnSpc>
                <a:spcPct val="120000"/>
              </a:lnSpc>
            </a:pPr>
            <a:r>
              <a:rPr lang="zh-CN" altLang="en-US" b="1" dirty="0"/>
              <a:t>      驱 </a:t>
            </a:r>
            <a:r>
              <a:rPr lang="en-US" altLang="zh-CN" b="1" dirty="0"/>
              <a:t>$P </a:t>
            </a:r>
            <a:r>
              <a:rPr lang="zh-CN" altLang="en-US" b="1" dirty="0"/>
              <a:t>或（中序）后继 </a:t>
            </a:r>
            <a:r>
              <a:rPr lang="en-US" altLang="zh-CN" b="1" dirty="0"/>
              <a:t>p$</a:t>
            </a:r>
            <a:r>
              <a:rPr lang="zh-CN" altLang="en-US" b="1" dirty="0"/>
              <a:t>，每次都要从树根开始进行</a:t>
            </a:r>
          </a:p>
          <a:p>
            <a:pPr eaLnBrk="1" hangingPunct="1">
              <a:lnSpc>
                <a:spcPct val="120000"/>
              </a:lnSpc>
            </a:pPr>
            <a:r>
              <a:rPr lang="zh-CN" altLang="en-US" b="1" dirty="0"/>
              <a:t>      查找，很不方便。</a:t>
            </a:r>
          </a:p>
        </p:txBody>
      </p:sp>
      <p:sp>
        <p:nvSpPr>
          <p:cNvPr id="61445" name="Text Box 5">
            <a:extLst>
              <a:ext uri="{FF2B5EF4-FFF2-40B4-BE49-F238E27FC236}">
                <a16:creationId xmlns:a16="http://schemas.microsoft.com/office/drawing/2014/main" id="{38BA0904-A6B4-4E29-867A-CE6349AAED30}"/>
              </a:ext>
            </a:extLst>
          </p:cNvPr>
          <p:cNvSpPr txBox="1">
            <a:spLocks noChangeArrowheads="1"/>
          </p:cNvSpPr>
          <p:nvPr/>
        </p:nvSpPr>
        <p:spPr bwMode="auto">
          <a:xfrm>
            <a:off x="457200" y="4129236"/>
            <a:ext cx="1419276"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a:t>
            </a:r>
            <a:endParaRPr lang="zh-CN" altLang="en-US" b="1" dirty="0">
              <a:solidFill>
                <a:schemeClr val="accent2"/>
              </a:solidFill>
            </a:endParaRPr>
          </a:p>
        </p:txBody>
      </p:sp>
      <p:sp>
        <p:nvSpPr>
          <p:cNvPr id="61446" name="Text Box 6">
            <a:extLst>
              <a:ext uri="{FF2B5EF4-FFF2-40B4-BE49-F238E27FC236}">
                <a16:creationId xmlns:a16="http://schemas.microsoft.com/office/drawing/2014/main" id="{BB8BA712-7AFC-4CE6-B5E9-57CED19C8AAB}"/>
              </a:ext>
            </a:extLst>
          </p:cNvPr>
          <p:cNvSpPr txBox="1">
            <a:spLocks noChangeArrowheads="1"/>
          </p:cNvSpPr>
          <p:nvPr/>
        </p:nvSpPr>
        <p:spPr bwMode="auto">
          <a:xfrm>
            <a:off x="1281113" y="4462611"/>
            <a:ext cx="7150845" cy="196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t>若结点</a:t>
            </a:r>
            <a:r>
              <a:rPr lang="en-US" altLang="zh-CN" b="1" dirty="0"/>
              <a:t>p</a:t>
            </a:r>
            <a:r>
              <a:rPr lang="zh-CN" altLang="en-US" b="1" dirty="0"/>
              <a:t>有左孩子，则</a:t>
            </a:r>
            <a:r>
              <a:rPr lang="en-US" altLang="zh-CN" b="1" dirty="0"/>
              <a:t>p-&gt;</a:t>
            </a:r>
            <a:r>
              <a:rPr lang="en-US" altLang="zh-CN" b="1" dirty="0" err="1"/>
              <a:t>lchild</a:t>
            </a:r>
            <a:r>
              <a:rPr lang="zh-CN" altLang="en-US" b="1" dirty="0"/>
              <a:t>指向其左孩子结点，</a:t>
            </a:r>
          </a:p>
          <a:p>
            <a:pPr eaLnBrk="1" hangingPunct="1">
              <a:lnSpc>
                <a:spcPct val="130000"/>
              </a:lnSpc>
            </a:pPr>
            <a:r>
              <a:rPr lang="zh-CN" altLang="en-US" b="1" dirty="0"/>
              <a:t>否则令其指向其（中序）前驱；</a:t>
            </a:r>
          </a:p>
          <a:p>
            <a:pPr eaLnBrk="1" hangingPunct="1">
              <a:lnSpc>
                <a:spcPct val="130000"/>
              </a:lnSpc>
            </a:pPr>
            <a:r>
              <a:rPr lang="zh-CN" altLang="en-US" b="1" dirty="0"/>
              <a:t>若结点</a:t>
            </a:r>
            <a:r>
              <a:rPr lang="en-US" altLang="zh-CN" b="1" dirty="0"/>
              <a:t>p</a:t>
            </a:r>
            <a:r>
              <a:rPr lang="zh-CN" altLang="en-US" b="1" dirty="0"/>
              <a:t>有右孩子，则</a:t>
            </a:r>
            <a:r>
              <a:rPr lang="en-US" altLang="zh-CN" b="1" dirty="0"/>
              <a:t>p-&gt;</a:t>
            </a:r>
            <a:r>
              <a:rPr lang="en-US" altLang="zh-CN" b="1" dirty="0" err="1"/>
              <a:t>rchild</a:t>
            </a:r>
            <a:r>
              <a:rPr lang="zh-CN" altLang="en-US" b="1" dirty="0"/>
              <a:t>指向其右孩子结点，</a:t>
            </a:r>
          </a:p>
          <a:p>
            <a:pPr eaLnBrk="1" hangingPunct="1">
              <a:lnSpc>
                <a:spcPct val="130000"/>
              </a:lnSpc>
            </a:pPr>
            <a:r>
              <a:rPr lang="zh-CN" altLang="en-US" b="1" dirty="0"/>
              <a:t>否则令其指向其（中序）后继。</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9">
            <a:extLst>
              <a:ext uri="{FF2B5EF4-FFF2-40B4-BE49-F238E27FC236}">
                <a16:creationId xmlns:a16="http://schemas.microsoft.com/office/drawing/2014/main" id="{19A520C7-9FFE-4846-B6E5-7FDEE3C3B68C}"/>
              </a:ext>
            </a:extLst>
          </p:cNvPr>
          <p:cNvGrpSpPr>
            <a:grpSpLocks/>
          </p:cNvGrpSpPr>
          <p:nvPr/>
        </p:nvGrpSpPr>
        <p:grpSpPr bwMode="auto">
          <a:xfrm>
            <a:off x="250825" y="1457598"/>
            <a:ext cx="4464050" cy="473075"/>
            <a:chOff x="576" y="526"/>
            <a:chExt cx="2592" cy="298"/>
          </a:xfrm>
        </p:grpSpPr>
        <p:sp>
          <p:nvSpPr>
            <p:cNvPr id="63505" name="Text Box 4">
              <a:extLst>
                <a:ext uri="{FF2B5EF4-FFF2-40B4-BE49-F238E27FC236}">
                  <a16:creationId xmlns:a16="http://schemas.microsoft.com/office/drawing/2014/main" id="{52569266-8C0D-4D44-BF95-D82FFFD436BE}"/>
                </a:ext>
              </a:extLst>
            </p:cNvPr>
            <p:cNvSpPr txBox="1">
              <a:spLocks noChangeArrowheads="1"/>
            </p:cNvSpPr>
            <p:nvPr/>
          </p:nvSpPr>
          <p:spPr bwMode="auto">
            <a:xfrm>
              <a:off x="576" y="530"/>
              <a:ext cx="57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lchild</a:t>
              </a:r>
            </a:p>
          </p:txBody>
        </p:sp>
        <p:sp>
          <p:nvSpPr>
            <p:cNvPr id="63506" name="Text Box 5">
              <a:extLst>
                <a:ext uri="{FF2B5EF4-FFF2-40B4-BE49-F238E27FC236}">
                  <a16:creationId xmlns:a16="http://schemas.microsoft.com/office/drawing/2014/main" id="{4BE67CA9-0B81-490B-BFDA-EF542DDFA11E}"/>
                </a:ext>
              </a:extLst>
            </p:cNvPr>
            <p:cNvSpPr txBox="1">
              <a:spLocks noChangeArrowheads="1"/>
            </p:cNvSpPr>
            <p:nvPr/>
          </p:nvSpPr>
          <p:spPr bwMode="auto">
            <a:xfrm>
              <a:off x="1152" y="528"/>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ltag</a:t>
              </a:r>
            </a:p>
          </p:txBody>
        </p:sp>
        <p:sp>
          <p:nvSpPr>
            <p:cNvPr id="63507" name="Text Box 6">
              <a:extLst>
                <a:ext uri="{FF2B5EF4-FFF2-40B4-BE49-F238E27FC236}">
                  <a16:creationId xmlns:a16="http://schemas.microsoft.com/office/drawing/2014/main" id="{288BB8DC-6FA4-4E10-B654-754EFFEC12CD}"/>
                </a:ext>
              </a:extLst>
            </p:cNvPr>
            <p:cNvSpPr txBox="1">
              <a:spLocks noChangeArrowheads="1"/>
            </p:cNvSpPr>
            <p:nvPr/>
          </p:nvSpPr>
          <p:spPr bwMode="auto">
            <a:xfrm>
              <a:off x="2112" y="528"/>
              <a:ext cx="57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rchild</a:t>
              </a:r>
            </a:p>
          </p:txBody>
        </p:sp>
        <p:sp>
          <p:nvSpPr>
            <p:cNvPr id="63508" name="Text Box 7">
              <a:extLst>
                <a:ext uri="{FF2B5EF4-FFF2-40B4-BE49-F238E27FC236}">
                  <a16:creationId xmlns:a16="http://schemas.microsoft.com/office/drawing/2014/main" id="{AA809BF6-966A-4140-84A9-89AD6D0D248F}"/>
                </a:ext>
              </a:extLst>
            </p:cNvPr>
            <p:cNvSpPr txBox="1">
              <a:spLocks noChangeArrowheads="1"/>
            </p:cNvSpPr>
            <p:nvPr/>
          </p:nvSpPr>
          <p:spPr bwMode="auto">
            <a:xfrm>
              <a:off x="2688" y="526"/>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rtag</a:t>
              </a:r>
            </a:p>
          </p:txBody>
        </p:sp>
        <p:sp>
          <p:nvSpPr>
            <p:cNvPr id="63509" name="Text Box 8">
              <a:extLst>
                <a:ext uri="{FF2B5EF4-FFF2-40B4-BE49-F238E27FC236}">
                  <a16:creationId xmlns:a16="http://schemas.microsoft.com/office/drawing/2014/main" id="{BECFE81A-D90A-41E5-86E2-5185979DB4A8}"/>
                </a:ext>
              </a:extLst>
            </p:cNvPr>
            <p:cNvSpPr txBox="1">
              <a:spLocks noChangeArrowheads="1"/>
            </p:cNvSpPr>
            <p:nvPr/>
          </p:nvSpPr>
          <p:spPr bwMode="auto">
            <a:xfrm>
              <a:off x="1632" y="528"/>
              <a:ext cx="480"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data</a:t>
              </a:r>
            </a:p>
          </p:txBody>
        </p:sp>
      </p:grpSp>
      <p:sp>
        <p:nvSpPr>
          <p:cNvPr id="63491" name="Text Box 10">
            <a:extLst>
              <a:ext uri="{FF2B5EF4-FFF2-40B4-BE49-F238E27FC236}">
                <a16:creationId xmlns:a16="http://schemas.microsoft.com/office/drawing/2014/main" id="{55826C72-14A8-4A95-82C8-B8CBB96F2E1E}"/>
              </a:ext>
            </a:extLst>
          </p:cNvPr>
          <p:cNvSpPr txBox="1">
            <a:spLocks noChangeArrowheads="1"/>
          </p:cNvSpPr>
          <p:nvPr/>
        </p:nvSpPr>
        <p:spPr bwMode="auto">
          <a:xfrm>
            <a:off x="293688" y="801960"/>
            <a:ext cx="26924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结点类型 </a:t>
            </a:r>
            <a:r>
              <a:rPr lang="en-US" altLang="zh-CN" b="1" dirty="0" err="1">
                <a:solidFill>
                  <a:srgbClr val="0000CC"/>
                </a:solidFill>
              </a:rPr>
              <a:t>LNode</a:t>
            </a:r>
            <a:endParaRPr lang="en-US" altLang="zh-CN" b="1" dirty="0">
              <a:solidFill>
                <a:srgbClr val="0000CC"/>
              </a:solidFill>
            </a:endParaRPr>
          </a:p>
        </p:txBody>
      </p:sp>
      <p:sp>
        <p:nvSpPr>
          <p:cNvPr id="63492" name="Text Box 11">
            <a:extLst>
              <a:ext uri="{FF2B5EF4-FFF2-40B4-BE49-F238E27FC236}">
                <a16:creationId xmlns:a16="http://schemas.microsoft.com/office/drawing/2014/main" id="{53EF41EA-2698-4355-BC00-16DC782BE9D5}"/>
              </a:ext>
            </a:extLst>
          </p:cNvPr>
          <p:cNvSpPr txBox="1">
            <a:spLocks noChangeArrowheads="1"/>
          </p:cNvSpPr>
          <p:nvPr/>
        </p:nvSpPr>
        <p:spPr bwMode="auto">
          <a:xfrm>
            <a:off x="4804775" y="570595"/>
            <a:ext cx="4260631" cy="1941173"/>
          </a:xfrm>
          <a:prstGeom prst="rect">
            <a:avLst/>
          </a:prstGeom>
          <a:solidFill>
            <a:schemeClr val="accent2">
              <a:lumMod val="20000"/>
              <a:lumOff val="80000"/>
            </a:schemeClr>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err="1"/>
              <a:t>Struct</a:t>
            </a:r>
            <a:r>
              <a:rPr lang="en-US" altLang="zh-CN" b="1" dirty="0"/>
              <a:t>  </a:t>
            </a:r>
            <a:r>
              <a:rPr lang="en-US" altLang="zh-CN" b="1" dirty="0" err="1"/>
              <a:t>LNode</a:t>
            </a:r>
            <a:r>
              <a:rPr lang="en-US" altLang="zh-CN" b="1" dirty="0"/>
              <a:t> {</a:t>
            </a:r>
          </a:p>
          <a:p>
            <a:pPr eaLnBrk="1" hangingPunct="1"/>
            <a:r>
              <a:rPr lang="en-US" altLang="zh-CN" b="1" dirty="0"/>
              <a:t>               </a:t>
            </a:r>
            <a:r>
              <a:rPr lang="en-US" altLang="zh-CN" b="1" dirty="0" err="1"/>
              <a:t>ElementType</a:t>
            </a:r>
            <a:r>
              <a:rPr lang="en-US" altLang="zh-CN" b="1" dirty="0"/>
              <a:t>   data ;</a:t>
            </a:r>
          </a:p>
          <a:p>
            <a:pPr eaLnBrk="1" hangingPunct="1"/>
            <a:r>
              <a:rPr lang="en-US" altLang="zh-CN" b="1" dirty="0"/>
              <a:t>               Struct  </a:t>
            </a:r>
            <a:r>
              <a:rPr lang="en-US" altLang="zh-CN" b="1" dirty="0" err="1"/>
              <a:t>LNode</a:t>
            </a:r>
            <a:endParaRPr lang="en-US" altLang="zh-CN" b="1" dirty="0"/>
          </a:p>
          <a:p>
            <a:pPr eaLnBrk="1" hangingPunct="1"/>
            <a:r>
              <a:rPr lang="en-US" altLang="zh-CN" b="1" dirty="0"/>
              <a:t>                        *</a:t>
            </a:r>
            <a:r>
              <a:rPr lang="en-US" altLang="zh-CN" b="1" dirty="0" err="1"/>
              <a:t>lchild</a:t>
            </a:r>
            <a:r>
              <a:rPr lang="en-US" altLang="zh-CN" b="1" dirty="0"/>
              <a:t> , *</a:t>
            </a:r>
            <a:r>
              <a:rPr lang="en-US" altLang="zh-CN" b="1" dirty="0" err="1"/>
              <a:t>rchild</a:t>
            </a:r>
            <a:r>
              <a:rPr lang="en-US" altLang="zh-CN" b="1" dirty="0"/>
              <a:t> ;</a:t>
            </a:r>
          </a:p>
          <a:p>
            <a:pPr eaLnBrk="1" hangingPunct="1"/>
            <a:r>
              <a:rPr lang="en-US" altLang="zh-CN" b="1" dirty="0"/>
              <a:t>                int  </a:t>
            </a:r>
            <a:r>
              <a:rPr lang="en-US" altLang="zh-CN" b="1" dirty="0" err="1"/>
              <a:t>ltag</a:t>
            </a:r>
            <a:r>
              <a:rPr lang="en-US" altLang="zh-CN" b="1" dirty="0"/>
              <a:t> , </a:t>
            </a:r>
            <a:r>
              <a:rPr lang="en-US" altLang="zh-CN" b="1" dirty="0" err="1"/>
              <a:t>rtag</a:t>
            </a:r>
            <a:r>
              <a:rPr lang="en-US" altLang="zh-CN" b="1" dirty="0"/>
              <a:t> ; }</a:t>
            </a:r>
          </a:p>
        </p:txBody>
      </p:sp>
      <p:grpSp>
        <p:nvGrpSpPr>
          <p:cNvPr id="63493" name="Group 15">
            <a:extLst>
              <a:ext uri="{FF2B5EF4-FFF2-40B4-BE49-F238E27FC236}">
                <a16:creationId xmlns:a16="http://schemas.microsoft.com/office/drawing/2014/main" id="{870A65CD-889D-4CD2-91E0-DD6353AD6680}"/>
              </a:ext>
            </a:extLst>
          </p:cNvPr>
          <p:cNvGrpSpPr>
            <a:grpSpLocks/>
          </p:cNvGrpSpPr>
          <p:nvPr/>
        </p:nvGrpSpPr>
        <p:grpSpPr bwMode="auto">
          <a:xfrm>
            <a:off x="598488" y="3345135"/>
            <a:ext cx="5859462" cy="1114425"/>
            <a:chOff x="375" y="1074"/>
            <a:chExt cx="3691" cy="702"/>
          </a:xfrm>
        </p:grpSpPr>
        <p:sp>
          <p:nvSpPr>
            <p:cNvPr id="63502" name="Text Box 12">
              <a:extLst>
                <a:ext uri="{FF2B5EF4-FFF2-40B4-BE49-F238E27FC236}">
                  <a16:creationId xmlns:a16="http://schemas.microsoft.com/office/drawing/2014/main" id="{459C8CC8-F875-4D88-9EEB-2A37A2081DF8}"/>
                </a:ext>
              </a:extLst>
            </p:cNvPr>
            <p:cNvSpPr txBox="1">
              <a:spLocks noChangeArrowheads="1"/>
            </p:cNvSpPr>
            <p:nvPr/>
          </p:nvSpPr>
          <p:spPr bwMode="auto">
            <a:xfrm>
              <a:off x="375" y="1322"/>
              <a:ext cx="8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P-&gt;ltag =</a:t>
              </a:r>
            </a:p>
          </p:txBody>
        </p:sp>
        <p:sp>
          <p:nvSpPr>
            <p:cNvPr id="63503" name="Text Box 13">
              <a:extLst>
                <a:ext uri="{FF2B5EF4-FFF2-40B4-BE49-F238E27FC236}">
                  <a16:creationId xmlns:a16="http://schemas.microsoft.com/office/drawing/2014/main" id="{FB0A17F6-F5A3-40CE-A2BC-3A25B6C6A3B8}"/>
                </a:ext>
              </a:extLst>
            </p:cNvPr>
            <p:cNvSpPr txBox="1">
              <a:spLocks noChangeArrowheads="1"/>
            </p:cNvSpPr>
            <p:nvPr/>
          </p:nvSpPr>
          <p:spPr bwMode="auto">
            <a:xfrm>
              <a:off x="1342" y="1074"/>
              <a:ext cx="2724"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buFontTx/>
                <a:buAutoNum type="arabicPlain"/>
              </a:pPr>
              <a:r>
                <a:rPr lang="en-US" altLang="zh-CN" b="1"/>
                <a:t>p-&gt;lchild </a:t>
              </a:r>
              <a:r>
                <a:rPr lang="zh-CN" altLang="en-US" b="1"/>
                <a:t>指向左孩子</a:t>
              </a:r>
            </a:p>
            <a:p>
              <a:pPr eaLnBrk="1" hangingPunct="1">
                <a:lnSpc>
                  <a:spcPct val="140000"/>
                </a:lnSpc>
              </a:pPr>
              <a:r>
                <a:rPr lang="en-US" altLang="zh-CN" b="1"/>
                <a:t>0    p-&gt;lchild </a:t>
              </a:r>
              <a:r>
                <a:rPr lang="zh-CN" altLang="en-US" b="1"/>
                <a:t>指向（中序）前驱</a:t>
              </a:r>
            </a:p>
          </p:txBody>
        </p:sp>
        <p:sp>
          <p:nvSpPr>
            <p:cNvPr id="63504" name="AutoShape 14">
              <a:extLst>
                <a:ext uri="{FF2B5EF4-FFF2-40B4-BE49-F238E27FC236}">
                  <a16:creationId xmlns:a16="http://schemas.microsoft.com/office/drawing/2014/main" id="{8BC4DA07-9164-4961-81CC-7EE023D85A74}"/>
                </a:ext>
              </a:extLst>
            </p:cNvPr>
            <p:cNvSpPr>
              <a:spLocks/>
            </p:cNvSpPr>
            <p:nvPr/>
          </p:nvSpPr>
          <p:spPr bwMode="auto">
            <a:xfrm>
              <a:off x="1248" y="1296"/>
              <a:ext cx="48" cy="336"/>
            </a:xfrm>
            <a:prstGeom prst="lef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63494" name="Group 16">
            <a:extLst>
              <a:ext uri="{FF2B5EF4-FFF2-40B4-BE49-F238E27FC236}">
                <a16:creationId xmlns:a16="http://schemas.microsoft.com/office/drawing/2014/main" id="{479FFD74-975E-4902-A5BD-CB7EBE74E906}"/>
              </a:ext>
            </a:extLst>
          </p:cNvPr>
          <p:cNvGrpSpPr>
            <a:grpSpLocks/>
          </p:cNvGrpSpPr>
          <p:nvPr/>
        </p:nvGrpSpPr>
        <p:grpSpPr bwMode="auto">
          <a:xfrm>
            <a:off x="612775" y="4376836"/>
            <a:ext cx="5959475" cy="1068388"/>
            <a:chOff x="375" y="1074"/>
            <a:chExt cx="3754" cy="673"/>
          </a:xfrm>
        </p:grpSpPr>
        <p:sp>
          <p:nvSpPr>
            <p:cNvPr id="63499" name="Text Box 17">
              <a:extLst>
                <a:ext uri="{FF2B5EF4-FFF2-40B4-BE49-F238E27FC236}">
                  <a16:creationId xmlns:a16="http://schemas.microsoft.com/office/drawing/2014/main" id="{D5B4D970-989F-4FB3-BAEB-5A62D36E5D09}"/>
                </a:ext>
              </a:extLst>
            </p:cNvPr>
            <p:cNvSpPr txBox="1">
              <a:spLocks noChangeArrowheads="1"/>
            </p:cNvSpPr>
            <p:nvPr/>
          </p:nvSpPr>
          <p:spPr bwMode="auto">
            <a:xfrm>
              <a:off x="375" y="1322"/>
              <a:ext cx="9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P-&gt;rtag =</a:t>
              </a:r>
            </a:p>
          </p:txBody>
        </p:sp>
        <p:sp>
          <p:nvSpPr>
            <p:cNvPr id="63500" name="Text Box 18">
              <a:extLst>
                <a:ext uri="{FF2B5EF4-FFF2-40B4-BE49-F238E27FC236}">
                  <a16:creationId xmlns:a16="http://schemas.microsoft.com/office/drawing/2014/main" id="{FA13A39D-F02B-4D2D-B40E-05B4BA37D74C}"/>
                </a:ext>
              </a:extLst>
            </p:cNvPr>
            <p:cNvSpPr txBox="1">
              <a:spLocks noChangeArrowheads="1"/>
            </p:cNvSpPr>
            <p:nvPr/>
          </p:nvSpPr>
          <p:spPr bwMode="auto">
            <a:xfrm>
              <a:off x="1342" y="1074"/>
              <a:ext cx="2787" cy="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buFontTx/>
                <a:buAutoNum type="arabicPlain"/>
              </a:pPr>
              <a:r>
                <a:rPr lang="en-US" altLang="zh-CN" b="1"/>
                <a:t>p-&gt;rchild </a:t>
              </a:r>
              <a:r>
                <a:rPr lang="zh-CN" altLang="en-US" b="1"/>
                <a:t>指向右孩子</a:t>
              </a:r>
            </a:p>
            <a:p>
              <a:pPr eaLnBrk="1" hangingPunct="1">
                <a:lnSpc>
                  <a:spcPct val="140000"/>
                </a:lnSpc>
              </a:pPr>
              <a:r>
                <a:rPr lang="en-US" altLang="zh-CN" b="1"/>
                <a:t>0    p-&gt;rchild </a:t>
              </a:r>
              <a:r>
                <a:rPr lang="zh-CN" altLang="en-US" b="1"/>
                <a:t>指向（中序）后继</a:t>
              </a:r>
            </a:p>
          </p:txBody>
        </p:sp>
        <p:sp>
          <p:nvSpPr>
            <p:cNvPr id="63501" name="AutoShape 19">
              <a:extLst>
                <a:ext uri="{FF2B5EF4-FFF2-40B4-BE49-F238E27FC236}">
                  <a16:creationId xmlns:a16="http://schemas.microsoft.com/office/drawing/2014/main" id="{055142C2-ECE0-4763-93B6-A816DEC9F029}"/>
                </a:ext>
              </a:extLst>
            </p:cNvPr>
            <p:cNvSpPr>
              <a:spLocks/>
            </p:cNvSpPr>
            <p:nvPr/>
          </p:nvSpPr>
          <p:spPr bwMode="auto">
            <a:xfrm>
              <a:off x="1248" y="1296"/>
              <a:ext cx="48" cy="336"/>
            </a:xfrm>
            <a:prstGeom prst="leftBrace">
              <a:avLst>
                <a:gd name="adj1" fmla="val 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63495" name="Text Box 20">
            <a:extLst>
              <a:ext uri="{FF2B5EF4-FFF2-40B4-BE49-F238E27FC236}">
                <a16:creationId xmlns:a16="http://schemas.microsoft.com/office/drawing/2014/main" id="{09938047-D0E4-4ECB-8B5F-D59ADEDD1133}"/>
              </a:ext>
            </a:extLst>
          </p:cNvPr>
          <p:cNvSpPr txBox="1">
            <a:spLocks noChangeArrowheads="1"/>
          </p:cNvSpPr>
          <p:nvPr/>
        </p:nvSpPr>
        <p:spPr bwMode="auto">
          <a:xfrm>
            <a:off x="598488" y="5517232"/>
            <a:ext cx="8077968" cy="980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FF3300"/>
                </a:solidFill>
              </a:rPr>
              <a:t>讨论：</a:t>
            </a:r>
            <a:r>
              <a:rPr lang="zh-CN" altLang="en-US" b="1" dirty="0">
                <a:solidFill>
                  <a:srgbClr val="0000CC"/>
                </a:solidFill>
              </a:rPr>
              <a:t>为方便操作利用了 </a:t>
            </a:r>
            <a:r>
              <a:rPr lang="en-US" altLang="zh-CN" b="1" dirty="0">
                <a:solidFill>
                  <a:srgbClr val="0000CC"/>
                </a:solidFill>
              </a:rPr>
              <a:t>n+1 </a:t>
            </a:r>
            <a:r>
              <a:rPr lang="zh-CN" altLang="en-US" b="1" dirty="0">
                <a:solidFill>
                  <a:srgbClr val="0000CC"/>
                </a:solidFill>
              </a:rPr>
              <a:t>个指针，但为实现操作却多</a:t>
            </a:r>
            <a:endParaRPr lang="en-US" altLang="zh-CN" b="1" dirty="0">
              <a:solidFill>
                <a:srgbClr val="0000CC"/>
              </a:solidFill>
            </a:endParaRPr>
          </a:p>
          <a:p>
            <a:pPr eaLnBrk="1" hangingPunct="1">
              <a:lnSpc>
                <a:spcPct val="120000"/>
              </a:lnSpc>
            </a:pPr>
            <a:r>
              <a:rPr lang="en-US" altLang="zh-CN" b="1" dirty="0">
                <a:solidFill>
                  <a:srgbClr val="0000CC"/>
                </a:solidFill>
              </a:rPr>
              <a:t>            </a:t>
            </a:r>
            <a:r>
              <a:rPr lang="zh-CN" altLang="en-US" b="1" dirty="0">
                <a:solidFill>
                  <a:srgbClr val="0000CC"/>
                </a:solidFill>
              </a:rPr>
              <a:t>用了 </a:t>
            </a:r>
            <a:r>
              <a:rPr lang="en-US" altLang="zh-CN" b="1" dirty="0">
                <a:solidFill>
                  <a:srgbClr val="0000CC"/>
                </a:solidFill>
              </a:rPr>
              <a:t>2n </a:t>
            </a:r>
            <a:r>
              <a:rPr lang="zh-CN" altLang="en-US" b="1" dirty="0">
                <a:solidFill>
                  <a:srgbClr val="0000CC"/>
                </a:solidFill>
              </a:rPr>
              <a:t>个标志位，如何理解？</a:t>
            </a:r>
          </a:p>
        </p:txBody>
      </p:sp>
      <p:sp>
        <p:nvSpPr>
          <p:cNvPr id="63496" name="Text Box 21">
            <a:extLst>
              <a:ext uri="{FF2B5EF4-FFF2-40B4-BE49-F238E27FC236}">
                <a16:creationId xmlns:a16="http://schemas.microsoft.com/office/drawing/2014/main" id="{25DF65C3-13A3-4DF6-8FB9-548745A63E7A}"/>
              </a:ext>
            </a:extLst>
          </p:cNvPr>
          <p:cNvSpPr txBox="1">
            <a:spLocks noChangeArrowheads="1"/>
          </p:cNvSpPr>
          <p:nvPr/>
        </p:nvSpPr>
        <p:spPr bwMode="auto">
          <a:xfrm>
            <a:off x="4310316" y="2580030"/>
            <a:ext cx="480526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err="1"/>
              <a:t>Typdef</a:t>
            </a:r>
            <a:r>
              <a:rPr lang="en-US" altLang="zh-CN" b="1" dirty="0"/>
              <a:t>  Struct </a:t>
            </a:r>
            <a:r>
              <a:rPr lang="en-US" altLang="zh-CN" b="1" dirty="0" err="1"/>
              <a:t>LNode</a:t>
            </a:r>
            <a:r>
              <a:rPr lang="en-US" altLang="zh-CN" b="1" dirty="0"/>
              <a:t>  * THTREE;</a:t>
            </a:r>
          </a:p>
        </p:txBody>
      </p:sp>
      <p:sp>
        <p:nvSpPr>
          <p:cNvPr id="63497" name="Line 22">
            <a:extLst>
              <a:ext uri="{FF2B5EF4-FFF2-40B4-BE49-F238E27FC236}">
                <a16:creationId xmlns:a16="http://schemas.microsoft.com/office/drawing/2014/main" id="{0E609AC3-AD5D-4DA7-A261-4CE18E0CB41B}"/>
              </a:ext>
            </a:extLst>
          </p:cNvPr>
          <p:cNvSpPr>
            <a:spLocks noChangeShapeType="1"/>
          </p:cNvSpPr>
          <p:nvPr/>
        </p:nvSpPr>
        <p:spPr bwMode="auto">
          <a:xfrm flipH="1">
            <a:off x="612775" y="1877489"/>
            <a:ext cx="149246" cy="543399"/>
          </a:xfrm>
          <a:prstGeom prst="line">
            <a:avLst/>
          </a:prstGeom>
          <a:noFill/>
          <a:ln w="28575">
            <a:solidFill>
              <a:srgbClr val="FF33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
        <p:nvSpPr>
          <p:cNvPr id="63498" name="Line 23">
            <a:extLst>
              <a:ext uri="{FF2B5EF4-FFF2-40B4-BE49-F238E27FC236}">
                <a16:creationId xmlns:a16="http://schemas.microsoft.com/office/drawing/2014/main" id="{531AAA53-096C-4D89-A99A-D7D18B92F278}"/>
              </a:ext>
            </a:extLst>
          </p:cNvPr>
          <p:cNvSpPr>
            <a:spLocks noChangeShapeType="1"/>
          </p:cNvSpPr>
          <p:nvPr/>
        </p:nvSpPr>
        <p:spPr bwMode="auto">
          <a:xfrm>
            <a:off x="3322674" y="1870347"/>
            <a:ext cx="109170" cy="550541"/>
          </a:xfrm>
          <a:prstGeom prst="line">
            <a:avLst/>
          </a:prstGeom>
          <a:noFill/>
          <a:ln w="28575">
            <a:solidFill>
              <a:srgbClr val="FF33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4">
            <a:extLst>
              <a:ext uri="{FF2B5EF4-FFF2-40B4-BE49-F238E27FC236}">
                <a16:creationId xmlns:a16="http://schemas.microsoft.com/office/drawing/2014/main" id="{92D41635-FE35-4AC6-9D37-D3D9D714BA96}"/>
              </a:ext>
            </a:extLst>
          </p:cNvPr>
          <p:cNvGrpSpPr>
            <a:grpSpLocks/>
          </p:cNvGrpSpPr>
          <p:nvPr/>
        </p:nvGrpSpPr>
        <p:grpSpPr bwMode="auto">
          <a:xfrm>
            <a:off x="381000" y="548680"/>
            <a:ext cx="7496175" cy="2282825"/>
            <a:chOff x="663" y="405"/>
            <a:chExt cx="4722" cy="1438"/>
          </a:xfrm>
        </p:grpSpPr>
        <p:sp>
          <p:nvSpPr>
            <p:cNvPr id="65545" name="Text Box 2">
              <a:extLst>
                <a:ext uri="{FF2B5EF4-FFF2-40B4-BE49-F238E27FC236}">
                  <a16:creationId xmlns:a16="http://schemas.microsoft.com/office/drawing/2014/main" id="{093B9C55-84DC-42FE-9F90-8646DC5952A3}"/>
                </a:ext>
              </a:extLst>
            </p:cNvPr>
            <p:cNvSpPr txBox="1">
              <a:spLocks noChangeArrowheads="1"/>
            </p:cNvSpPr>
            <p:nvPr/>
          </p:nvSpPr>
          <p:spPr bwMode="auto">
            <a:xfrm>
              <a:off x="663" y="405"/>
              <a:ext cx="4722"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t>类似线性链表，为每个线索树增加一个头结点。并设：</a:t>
              </a:r>
            </a:p>
            <a:p>
              <a:pPr eaLnBrk="1" hangingPunct="1">
                <a:lnSpc>
                  <a:spcPct val="120000"/>
                </a:lnSpc>
              </a:pPr>
              <a:r>
                <a:rPr lang="zh-CN" altLang="en-US" dirty="0"/>
                <a:t>        </a:t>
              </a:r>
              <a:r>
                <a:rPr lang="en-US" altLang="zh-CN" dirty="0"/>
                <a:t>head-&gt;</a:t>
              </a:r>
              <a:r>
                <a:rPr lang="en-US" altLang="zh-CN" dirty="0" err="1"/>
                <a:t>lchild</a:t>
              </a:r>
              <a:r>
                <a:rPr lang="en-US" altLang="zh-CN" dirty="0"/>
                <a:t> = T (</a:t>
              </a:r>
              <a:r>
                <a:rPr lang="zh-CN" altLang="en-US" dirty="0"/>
                <a:t>二叉树的根</a:t>
              </a:r>
              <a:r>
                <a:rPr lang="en-US" altLang="zh-CN" dirty="0"/>
                <a:t>) ;</a:t>
              </a:r>
            </a:p>
            <a:p>
              <a:pPr eaLnBrk="1" hangingPunct="1">
                <a:lnSpc>
                  <a:spcPct val="120000"/>
                </a:lnSpc>
              </a:pPr>
              <a:r>
                <a:rPr lang="en-US" altLang="zh-CN" dirty="0"/>
                <a:t>        head-&gt;</a:t>
              </a:r>
              <a:r>
                <a:rPr lang="en-US" altLang="zh-CN" dirty="0" err="1"/>
                <a:t>rchild</a:t>
              </a:r>
              <a:r>
                <a:rPr lang="en-US" altLang="zh-CN" dirty="0"/>
                <a:t> = head ;</a:t>
              </a:r>
            </a:p>
            <a:p>
              <a:pPr eaLnBrk="1" hangingPunct="1">
                <a:lnSpc>
                  <a:spcPct val="120000"/>
                </a:lnSpc>
              </a:pPr>
              <a:r>
                <a:rPr lang="en-US" altLang="zh-CN" dirty="0"/>
                <a:t>        head-&gt;</a:t>
              </a:r>
              <a:r>
                <a:rPr lang="en-US" altLang="zh-CN" dirty="0" err="1"/>
                <a:t>ltag</a:t>
              </a:r>
              <a:r>
                <a:rPr lang="en-US" altLang="zh-CN" dirty="0"/>
                <a:t> = 1 ;</a:t>
              </a:r>
            </a:p>
            <a:p>
              <a:pPr eaLnBrk="1" hangingPunct="1">
                <a:lnSpc>
                  <a:spcPct val="120000"/>
                </a:lnSpc>
              </a:pPr>
              <a:r>
                <a:rPr lang="en-US" altLang="zh-CN" dirty="0"/>
                <a:t>        head-&gt;</a:t>
              </a:r>
              <a:r>
                <a:rPr lang="en-US" altLang="zh-CN" dirty="0" err="1"/>
                <a:t>rtag</a:t>
              </a:r>
              <a:r>
                <a:rPr lang="en-US" altLang="zh-CN" dirty="0"/>
                <a:t> = 1 ;</a:t>
              </a:r>
            </a:p>
          </p:txBody>
        </p:sp>
        <p:sp>
          <p:nvSpPr>
            <p:cNvPr id="65546" name="AutoShape 3">
              <a:extLst>
                <a:ext uri="{FF2B5EF4-FFF2-40B4-BE49-F238E27FC236}">
                  <a16:creationId xmlns:a16="http://schemas.microsoft.com/office/drawing/2014/main" id="{0B6E70AE-4445-446E-B33C-F6693F296869}"/>
                </a:ext>
              </a:extLst>
            </p:cNvPr>
            <p:cNvSpPr>
              <a:spLocks/>
            </p:cNvSpPr>
            <p:nvPr/>
          </p:nvSpPr>
          <p:spPr bwMode="auto">
            <a:xfrm>
              <a:off x="960" y="864"/>
              <a:ext cx="96" cy="816"/>
            </a:xfrm>
            <a:prstGeom prst="leftBrace">
              <a:avLst>
                <a:gd name="adj1" fmla="val 7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65539" name="Group 5">
            <a:extLst>
              <a:ext uri="{FF2B5EF4-FFF2-40B4-BE49-F238E27FC236}">
                <a16:creationId xmlns:a16="http://schemas.microsoft.com/office/drawing/2014/main" id="{1F672930-3BB6-4FBB-9541-426A90C2866F}"/>
              </a:ext>
            </a:extLst>
          </p:cNvPr>
          <p:cNvGrpSpPr>
            <a:grpSpLocks/>
          </p:cNvGrpSpPr>
          <p:nvPr/>
        </p:nvGrpSpPr>
        <p:grpSpPr bwMode="auto">
          <a:xfrm>
            <a:off x="5257800" y="1158280"/>
            <a:ext cx="3406775" cy="2282825"/>
            <a:chOff x="663" y="405"/>
            <a:chExt cx="2146" cy="1438"/>
          </a:xfrm>
        </p:grpSpPr>
        <p:sp>
          <p:nvSpPr>
            <p:cNvPr id="65543" name="Text Box 6">
              <a:extLst>
                <a:ext uri="{FF2B5EF4-FFF2-40B4-BE49-F238E27FC236}">
                  <a16:creationId xmlns:a16="http://schemas.microsoft.com/office/drawing/2014/main" id="{10F19B0C-137E-43D9-8195-B810940C809D}"/>
                </a:ext>
              </a:extLst>
            </p:cNvPr>
            <p:cNvSpPr txBox="1">
              <a:spLocks noChangeArrowheads="1"/>
            </p:cNvSpPr>
            <p:nvPr/>
          </p:nvSpPr>
          <p:spPr bwMode="auto">
            <a:xfrm>
              <a:off x="663" y="405"/>
              <a:ext cx="2146"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当线索树为空时：</a:t>
              </a:r>
            </a:p>
            <a:p>
              <a:pPr eaLnBrk="1" hangingPunct="1">
                <a:lnSpc>
                  <a:spcPct val="120000"/>
                </a:lnSpc>
              </a:pPr>
              <a:r>
                <a:rPr lang="zh-CN" altLang="en-US"/>
                <a:t>        </a:t>
              </a:r>
              <a:r>
                <a:rPr lang="en-US" altLang="zh-CN"/>
                <a:t>head-&gt;lchild = head ;</a:t>
              </a:r>
            </a:p>
            <a:p>
              <a:pPr eaLnBrk="1" hangingPunct="1">
                <a:lnSpc>
                  <a:spcPct val="120000"/>
                </a:lnSpc>
              </a:pPr>
              <a:r>
                <a:rPr lang="en-US" altLang="zh-CN"/>
                <a:t>        head-&gt;rchild = head ;</a:t>
              </a:r>
            </a:p>
            <a:p>
              <a:pPr eaLnBrk="1" hangingPunct="1">
                <a:lnSpc>
                  <a:spcPct val="120000"/>
                </a:lnSpc>
              </a:pPr>
              <a:r>
                <a:rPr lang="en-US" altLang="zh-CN"/>
                <a:t>        head-&gt;ltag = 0 ;</a:t>
              </a:r>
            </a:p>
            <a:p>
              <a:pPr eaLnBrk="1" hangingPunct="1">
                <a:lnSpc>
                  <a:spcPct val="120000"/>
                </a:lnSpc>
              </a:pPr>
              <a:r>
                <a:rPr lang="en-US" altLang="zh-CN"/>
                <a:t>        head-&gt;rtag = 1 ;</a:t>
              </a:r>
            </a:p>
          </p:txBody>
        </p:sp>
        <p:sp>
          <p:nvSpPr>
            <p:cNvPr id="65544" name="AutoShape 7">
              <a:extLst>
                <a:ext uri="{FF2B5EF4-FFF2-40B4-BE49-F238E27FC236}">
                  <a16:creationId xmlns:a16="http://schemas.microsoft.com/office/drawing/2014/main" id="{3DD1F92E-D4BB-4A72-8464-2F8664921C99}"/>
                </a:ext>
              </a:extLst>
            </p:cNvPr>
            <p:cNvSpPr>
              <a:spLocks/>
            </p:cNvSpPr>
            <p:nvPr/>
          </p:nvSpPr>
          <p:spPr bwMode="auto">
            <a:xfrm>
              <a:off x="960" y="864"/>
              <a:ext cx="96" cy="816"/>
            </a:xfrm>
            <a:prstGeom prst="leftBrace">
              <a:avLst>
                <a:gd name="adj1" fmla="val 708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65540" name="Group 12">
            <a:extLst>
              <a:ext uri="{FF2B5EF4-FFF2-40B4-BE49-F238E27FC236}">
                <a16:creationId xmlns:a16="http://schemas.microsoft.com/office/drawing/2014/main" id="{6CCD7C10-CFDD-427C-9EEF-E7C08E634FB3}"/>
              </a:ext>
            </a:extLst>
          </p:cNvPr>
          <p:cNvGrpSpPr>
            <a:grpSpLocks/>
          </p:cNvGrpSpPr>
          <p:nvPr/>
        </p:nvGrpSpPr>
        <p:grpSpPr bwMode="auto">
          <a:xfrm>
            <a:off x="503238" y="3444280"/>
            <a:ext cx="8137525" cy="3009056"/>
            <a:chOff x="317" y="2208"/>
            <a:chExt cx="5126" cy="1973"/>
          </a:xfrm>
        </p:grpSpPr>
        <p:pic>
          <p:nvPicPr>
            <p:cNvPr id="65541" name="Picture 10" descr="T4-8">
              <a:extLst>
                <a:ext uri="{FF2B5EF4-FFF2-40B4-BE49-F238E27FC236}">
                  <a16:creationId xmlns:a16="http://schemas.microsoft.com/office/drawing/2014/main" id="{239B6CE9-D9A6-477C-A4DE-66831C71D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2208"/>
              <a:ext cx="5126"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AutoShape 11">
              <a:extLst>
                <a:ext uri="{FF2B5EF4-FFF2-40B4-BE49-F238E27FC236}">
                  <a16:creationId xmlns:a16="http://schemas.microsoft.com/office/drawing/2014/main" id="{62BA0B4C-4328-40B3-B6DA-AFEF05C01E64}"/>
                </a:ext>
              </a:extLst>
            </p:cNvPr>
            <p:cNvSpPr>
              <a:spLocks noChangeArrowheads="1"/>
            </p:cNvSpPr>
            <p:nvPr/>
          </p:nvSpPr>
          <p:spPr bwMode="auto">
            <a:xfrm>
              <a:off x="2688" y="2976"/>
              <a:ext cx="480" cy="192"/>
            </a:xfrm>
            <a:prstGeom prst="rightArrow">
              <a:avLst>
                <a:gd name="adj1" fmla="val 50000"/>
                <a:gd name="adj2" fmla="val 62500"/>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pic>
        <p:nvPicPr>
          <p:cNvPr id="2" name="图片 1"/>
          <p:cNvPicPr>
            <a:picLocks noChangeAspect="1"/>
          </p:cNvPicPr>
          <p:nvPr/>
        </p:nvPicPr>
        <p:blipFill>
          <a:blip r:embed="rId4"/>
          <a:stretch>
            <a:fillRect/>
          </a:stretch>
        </p:blipFill>
        <p:spPr>
          <a:xfrm>
            <a:off x="4076808" y="1874690"/>
            <a:ext cx="1682642" cy="13961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F8DAEB48-1947-4980-BCA6-885D4E01103D}"/>
              </a:ext>
            </a:extLst>
          </p:cNvPr>
          <p:cNvSpPr txBox="1">
            <a:spLocks noChangeArrowheads="1"/>
          </p:cNvSpPr>
          <p:nvPr/>
        </p:nvSpPr>
        <p:spPr bwMode="auto">
          <a:xfrm>
            <a:off x="4631849" y="2669220"/>
            <a:ext cx="4486654" cy="360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THTREE   </a:t>
            </a:r>
            <a:r>
              <a:rPr lang="en-US" altLang="zh-CN" b="1" dirty="0" err="1">
                <a:solidFill>
                  <a:schemeClr val="accent2"/>
                </a:solidFill>
              </a:rPr>
              <a:t>InNext</a:t>
            </a:r>
            <a:r>
              <a:rPr lang="en-US" altLang="zh-CN" b="1" dirty="0"/>
              <a:t>( THTREE  p)</a:t>
            </a:r>
          </a:p>
          <a:p>
            <a:pPr eaLnBrk="1" hangingPunct="1">
              <a:lnSpc>
                <a:spcPct val="120000"/>
              </a:lnSpc>
            </a:pPr>
            <a:r>
              <a:rPr lang="en-US" altLang="zh-CN" b="1" dirty="0"/>
              <a:t>{   THTREE  Q ;</a:t>
            </a:r>
          </a:p>
          <a:p>
            <a:pPr eaLnBrk="1" hangingPunct="1">
              <a:lnSpc>
                <a:spcPct val="120000"/>
              </a:lnSpc>
            </a:pPr>
            <a:r>
              <a:rPr lang="en-US" altLang="zh-CN" b="1" dirty="0"/>
              <a:t>      Q=p-&gt;</a:t>
            </a:r>
            <a:r>
              <a:rPr lang="en-US" altLang="zh-CN" b="1" dirty="0" err="1"/>
              <a:t>rchild</a:t>
            </a:r>
            <a:r>
              <a:rPr lang="en-US" altLang="zh-CN" b="1" dirty="0"/>
              <a:t> ;</a:t>
            </a:r>
          </a:p>
          <a:p>
            <a:pPr eaLnBrk="1" hangingPunct="1">
              <a:lnSpc>
                <a:spcPct val="120000"/>
              </a:lnSpc>
            </a:pPr>
            <a:r>
              <a:rPr lang="en-US" altLang="zh-CN" b="1" dirty="0"/>
              <a:t>      if (p-&gt;</a:t>
            </a:r>
            <a:r>
              <a:rPr lang="en-US" altLang="zh-CN" b="1" dirty="0" err="1"/>
              <a:t>rtag</a:t>
            </a:r>
            <a:r>
              <a:rPr lang="en-US" altLang="zh-CN" b="1" dirty="0"/>
              <a:t> = = 1 )</a:t>
            </a:r>
          </a:p>
          <a:p>
            <a:pPr eaLnBrk="1" hangingPunct="1">
              <a:lnSpc>
                <a:spcPct val="120000"/>
              </a:lnSpc>
            </a:pPr>
            <a:r>
              <a:rPr lang="en-US" altLang="zh-CN" b="1" dirty="0"/>
              <a:t>         while(Q-&gt;</a:t>
            </a:r>
            <a:r>
              <a:rPr lang="en-US" altLang="zh-CN" b="1" dirty="0" err="1"/>
              <a:t>ltag</a:t>
            </a:r>
            <a:r>
              <a:rPr lang="en-US" altLang="zh-CN" b="1" dirty="0"/>
              <a:t> = = 1)</a:t>
            </a:r>
          </a:p>
          <a:p>
            <a:pPr eaLnBrk="1" hangingPunct="1">
              <a:lnSpc>
                <a:spcPct val="120000"/>
              </a:lnSpc>
            </a:pPr>
            <a:r>
              <a:rPr lang="en-US" altLang="zh-CN" b="1" dirty="0"/>
              <a:t>           Q = Q-&gt;</a:t>
            </a:r>
            <a:r>
              <a:rPr lang="en-US" altLang="zh-CN" b="1" dirty="0" err="1"/>
              <a:t>lchild</a:t>
            </a:r>
            <a:r>
              <a:rPr lang="en-US" altLang="zh-CN" b="1" dirty="0"/>
              <a:t> ;</a:t>
            </a:r>
          </a:p>
          <a:p>
            <a:pPr eaLnBrk="1" hangingPunct="1">
              <a:lnSpc>
                <a:spcPct val="120000"/>
              </a:lnSpc>
            </a:pPr>
            <a:r>
              <a:rPr lang="en-US" altLang="zh-CN" b="1" dirty="0"/>
              <a:t>      return ( Q ) ;</a:t>
            </a:r>
          </a:p>
          <a:p>
            <a:pPr eaLnBrk="1" hangingPunct="1">
              <a:lnSpc>
                <a:spcPct val="120000"/>
              </a:lnSpc>
            </a:pPr>
            <a:r>
              <a:rPr lang="en-US" altLang="zh-CN" b="1" dirty="0"/>
              <a:t>}</a:t>
            </a:r>
          </a:p>
        </p:txBody>
      </p:sp>
      <p:sp>
        <p:nvSpPr>
          <p:cNvPr id="68611" name="Text Box 3">
            <a:extLst>
              <a:ext uri="{FF2B5EF4-FFF2-40B4-BE49-F238E27FC236}">
                <a16:creationId xmlns:a16="http://schemas.microsoft.com/office/drawing/2014/main" id="{AF7E40B8-BB85-43E3-941D-3962843709FD}"/>
              </a:ext>
            </a:extLst>
          </p:cNvPr>
          <p:cNvSpPr txBox="1">
            <a:spLocks noChangeArrowheads="1"/>
          </p:cNvSpPr>
          <p:nvPr/>
        </p:nvSpPr>
        <p:spPr bwMode="auto">
          <a:xfrm>
            <a:off x="655162" y="608645"/>
            <a:ext cx="4165221" cy="55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solidFill>
                  <a:srgbClr val="0000CC"/>
                </a:solidFill>
              </a:rPr>
              <a:t>【</a:t>
            </a:r>
            <a:r>
              <a:rPr lang="zh-CN" altLang="en-US" b="1" dirty="0">
                <a:solidFill>
                  <a:srgbClr val="0000CC"/>
                </a:solidFill>
              </a:rPr>
              <a:t>例</a:t>
            </a:r>
            <a:r>
              <a:rPr lang="en-US" altLang="zh-CN" b="1" dirty="0">
                <a:solidFill>
                  <a:srgbClr val="0000CC"/>
                </a:solidFill>
              </a:rPr>
              <a:t>3-19】</a:t>
            </a:r>
            <a:r>
              <a:rPr lang="zh-CN" altLang="en-US" b="1" dirty="0"/>
              <a:t>求</a:t>
            </a:r>
            <a:r>
              <a:rPr lang="en-US" altLang="zh-CN" b="1" dirty="0"/>
              <a:t>p$</a:t>
            </a:r>
            <a:r>
              <a:rPr lang="zh-CN" altLang="en-US" b="1" dirty="0"/>
              <a:t>（中序后继）</a:t>
            </a:r>
          </a:p>
        </p:txBody>
      </p:sp>
      <p:sp>
        <p:nvSpPr>
          <p:cNvPr id="68612" name="Text Box 4">
            <a:extLst>
              <a:ext uri="{FF2B5EF4-FFF2-40B4-BE49-F238E27FC236}">
                <a16:creationId xmlns:a16="http://schemas.microsoft.com/office/drawing/2014/main" id="{5D0C076F-4871-4911-8AAD-6DB7A1B8C6AC}"/>
              </a:ext>
            </a:extLst>
          </p:cNvPr>
          <p:cNvSpPr txBox="1">
            <a:spLocks noChangeArrowheads="1"/>
          </p:cNvSpPr>
          <p:nvPr/>
        </p:nvSpPr>
        <p:spPr bwMode="auto">
          <a:xfrm>
            <a:off x="807562" y="1200783"/>
            <a:ext cx="8042115" cy="93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分析：</a:t>
            </a:r>
            <a:r>
              <a:rPr lang="en-US" altLang="zh-CN" b="1" dirty="0">
                <a:sym typeface="Wingdings" panose="05000000000000000000" pitchFamily="2" charset="2"/>
              </a:rPr>
              <a:t>(1) </a:t>
            </a:r>
            <a:r>
              <a:rPr lang="zh-CN" altLang="en-US" b="1" dirty="0">
                <a:sym typeface="Wingdings" panose="05000000000000000000" pitchFamily="2" charset="2"/>
              </a:rPr>
              <a:t>当</a:t>
            </a:r>
            <a:r>
              <a:rPr lang="en-US" altLang="zh-CN" b="1" dirty="0">
                <a:sym typeface="Wingdings" panose="05000000000000000000" pitchFamily="2" charset="2"/>
              </a:rPr>
              <a:t>p-&gt;</a:t>
            </a:r>
            <a:r>
              <a:rPr lang="en-US" altLang="zh-CN" b="1" dirty="0" err="1">
                <a:sym typeface="Wingdings" panose="05000000000000000000" pitchFamily="2" charset="2"/>
              </a:rPr>
              <a:t>rtag</a:t>
            </a:r>
            <a:r>
              <a:rPr lang="en-US" altLang="zh-CN" b="1" dirty="0">
                <a:sym typeface="Wingdings" panose="05000000000000000000" pitchFamily="2" charset="2"/>
              </a:rPr>
              <a:t> = 0</a:t>
            </a:r>
            <a:r>
              <a:rPr lang="zh-CN" altLang="en-US" b="1" dirty="0">
                <a:sym typeface="Wingdings" panose="05000000000000000000" pitchFamily="2" charset="2"/>
              </a:rPr>
              <a:t>时，</a:t>
            </a:r>
            <a:r>
              <a:rPr lang="en-US" altLang="zh-CN" b="1" dirty="0">
                <a:sym typeface="Wingdings" panose="05000000000000000000" pitchFamily="2" charset="2"/>
              </a:rPr>
              <a:t>p-&gt;</a:t>
            </a:r>
            <a:r>
              <a:rPr lang="en-US" altLang="zh-CN" b="1" dirty="0" err="1">
                <a:sym typeface="Wingdings" panose="05000000000000000000" pitchFamily="2" charset="2"/>
              </a:rPr>
              <a:t>rchild</a:t>
            </a:r>
            <a:r>
              <a:rPr lang="en-US" altLang="zh-CN" b="1" dirty="0">
                <a:sym typeface="Wingdings" panose="05000000000000000000" pitchFamily="2" charset="2"/>
              </a:rPr>
              <a:t> </a:t>
            </a:r>
            <a:r>
              <a:rPr lang="zh-CN" altLang="en-US" b="1" dirty="0">
                <a:sym typeface="Wingdings" panose="05000000000000000000" pitchFamily="2" charset="2"/>
              </a:rPr>
              <a:t>既为所求（线索）；</a:t>
            </a:r>
          </a:p>
          <a:p>
            <a:pPr eaLnBrk="1" hangingPunct="1">
              <a:lnSpc>
                <a:spcPct val="120000"/>
              </a:lnSpc>
            </a:pPr>
            <a:r>
              <a:rPr lang="zh-CN" altLang="en-US" b="1" dirty="0">
                <a:sym typeface="Wingdings" panose="05000000000000000000" pitchFamily="2" charset="2"/>
              </a:rPr>
              <a:t>            </a:t>
            </a:r>
            <a:r>
              <a:rPr lang="en-US" altLang="zh-CN" b="1" dirty="0">
                <a:sym typeface="Wingdings" panose="05000000000000000000" pitchFamily="2" charset="2"/>
              </a:rPr>
              <a:t>(2) </a:t>
            </a:r>
            <a:r>
              <a:rPr lang="zh-CN" altLang="en-US" b="1" dirty="0">
                <a:sym typeface="Wingdings" panose="05000000000000000000" pitchFamily="2" charset="2"/>
              </a:rPr>
              <a:t>当</a:t>
            </a:r>
            <a:r>
              <a:rPr lang="en-US" altLang="zh-CN" b="1" dirty="0">
                <a:sym typeface="Wingdings" panose="05000000000000000000" pitchFamily="2" charset="2"/>
              </a:rPr>
              <a:t>p-&gt;</a:t>
            </a:r>
            <a:r>
              <a:rPr lang="en-US" altLang="zh-CN" b="1" dirty="0" err="1">
                <a:sym typeface="Wingdings" panose="05000000000000000000" pitchFamily="2" charset="2"/>
              </a:rPr>
              <a:t>rtag</a:t>
            </a:r>
            <a:r>
              <a:rPr lang="en-US" altLang="zh-CN" b="1" dirty="0">
                <a:sym typeface="Wingdings" panose="05000000000000000000" pitchFamily="2" charset="2"/>
              </a:rPr>
              <a:t> = 1</a:t>
            </a:r>
            <a:r>
              <a:rPr lang="zh-CN" altLang="en-US" b="1" dirty="0">
                <a:sym typeface="Wingdings" panose="05000000000000000000" pitchFamily="2" charset="2"/>
              </a:rPr>
              <a:t>时，</a:t>
            </a:r>
            <a:r>
              <a:rPr lang="en-US" altLang="zh-CN" b="1" dirty="0">
                <a:sym typeface="Wingdings" panose="05000000000000000000" pitchFamily="2" charset="2"/>
              </a:rPr>
              <a:t>p$</a:t>
            </a:r>
            <a:r>
              <a:rPr lang="zh-CN" altLang="en-US" b="1" dirty="0">
                <a:sym typeface="Wingdings" panose="05000000000000000000" pitchFamily="2" charset="2"/>
              </a:rPr>
              <a:t>为</a:t>
            </a:r>
            <a:r>
              <a:rPr lang="en-US" altLang="zh-CN" b="1" dirty="0">
                <a:sym typeface="Wingdings" panose="05000000000000000000" pitchFamily="2" charset="2"/>
              </a:rPr>
              <a:t>p</a:t>
            </a:r>
            <a:r>
              <a:rPr lang="zh-CN" altLang="en-US" b="1" dirty="0">
                <a:sym typeface="Wingdings" panose="05000000000000000000" pitchFamily="2" charset="2"/>
              </a:rPr>
              <a:t>的右子树的最左结点。</a:t>
            </a:r>
          </a:p>
        </p:txBody>
      </p:sp>
      <p:pic>
        <p:nvPicPr>
          <p:cNvPr id="68613" name="Picture 7" descr="T4-9">
            <a:extLst>
              <a:ext uri="{FF2B5EF4-FFF2-40B4-BE49-F238E27FC236}">
                <a16:creationId xmlns:a16="http://schemas.microsoft.com/office/drawing/2014/main" id="{E090FE48-0D64-4331-A186-CA3341E40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2" y="2529520"/>
            <a:ext cx="4267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a:extLst>
              <a:ext uri="{FF2B5EF4-FFF2-40B4-BE49-F238E27FC236}">
                <a16:creationId xmlns:a16="http://schemas.microsoft.com/office/drawing/2014/main" id="{B1ACCB2A-519F-4BB2-84CF-88D4BB836B1A}"/>
              </a:ext>
            </a:extLst>
          </p:cNvPr>
          <p:cNvSpPr txBox="1">
            <a:spLocks noChangeArrowheads="1"/>
          </p:cNvSpPr>
          <p:nvPr/>
        </p:nvSpPr>
        <p:spPr bwMode="auto">
          <a:xfrm>
            <a:off x="4343400" y="2741228"/>
            <a:ext cx="4402529" cy="360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dirty="0"/>
              <a:t>THTREE   </a:t>
            </a:r>
            <a:r>
              <a:rPr lang="en-US" altLang="zh-CN" b="1" dirty="0" err="1">
                <a:solidFill>
                  <a:schemeClr val="accent2"/>
                </a:solidFill>
              </a:rPr>
              <a:t>InPre</a:t>
            </a:r>
            <a:r>
              <a:rPr lang="en-US" altLang="zh-CN" b="1" dirty="0"/>
              <a:t>( THTREE   p)</a:t>
            </a:r>
          </a:p>
          <a:p>
            <a:pPr eaLnBrk="1" hangingPunct="1">
              <a:lnSpc>
                <a:spcPct val="120000"/>
              </a:lnSpc>
            </a:pPr>
            <a:r>
              <a:rPr lang="en-US" altLang="zh-CN" b="1" dirty="0"/>
              <a:t>{   THTREE   Q ;</a:t>
            </a:r>
          </a:p>
          <a:p>
            <a:pPr eaLnBrk="1" hangingPunct="1">
              <a:lnSpc>
                <a:spcPct val="120000"/>
              </a:lnSpc>
            </a:pPr>
            <a:r>
              <a:rPr lang="en-US" altLang="zh-CN" b="1" dirty="0"/>
              <a:t>      Q=p-&gt;</a:t>
            </a:r>
            <a:r>
              <a:rPr lang="en-US" altLang="zh-CN" b="1" dirty="0" err="1"/>
              <a:t>lchild</a:t>
            </a:r>
            <a:r>
              <a:rPr lang="en-US" altLang="zh-CN" b="1" dirty="0"/>
              <a:t> ;</a:t>
            </a:r>
          </a:p>
          <a:p>
            <a:pPr eaLnBrk="1" hangingPunct="1">
              <a:lnSpc>
                <a:spcPct val="120000"/>
              </a:lnSpc>
            </a:pPr>
            <a:r>
              <a:rPr lang="en-US" altLang="zh-CN" b="1" dirty="0"/>
              <a:t>      if (p-&gt;</a:t>
            </a:r>
            <a:r>
              <a:rPr lang="en-US" altLang="zh-CN" b="1" dirty="0" err="1"/>
              <a:t>ltag</a:t>
            </a:r>
            <a:r>
              <a:rPr lang="en-US" altLang="zh-CN" b="1" dirty="0"/>
              <a:t> = = 1 )</a:t>
            </a:r>
          </a:p>
          <a:p>
            <a:pPr eaLnBrk="1" hangingPunct="1">
              <a:lnSpc>
                <a:spcPct val="120000"/>
              </a:lnSpc>
            </a:pPr>
            <a:r>
              <a:rPr lang="en-US" altLang="zh-CN" b="1" dirty="0"/>
              <a:t>         while(Q-&gt;</a:t>
            </a:r>
            <a:r>
              <a:rPr lang="en-US" altLang="zh-CN" b="1" dirty="0" err="1"/>
              <a:t>rtag</a:t>
            </a:r>
            <a:r>
              <a:rPr lang="en-US" altLang="zh-CN" b="1" dirty="0"/>
              <a:t> = = 1)</a:t>
            </a:r>
          </a:p>
          <a:p>
            <a:pPr eaLnBrk="1" hangingPunct="1">
              <a:lnSpc>
                <a:spcPct val="120000"/>
              </a:lnSpc>
            </a:pPr>
            <a:r>
              <a:rPr lang="en-US" altLang="zh-CN" b="1" dirty="0"/>
              <a:t>           Q = Q-&gt;</a:t>
            </a:r>
            <a:r>
              <a:rPr lang="en-US" altLang="zh-CN" b="1" dirty="0" err="1"/>
              <a:t>rchild</a:t>
            </a:r>
            <a:r>
              <a:rPr lang="en-US" altLang="zh-CN" b="1" dirty="0"/>
              <a:t> ;</a:t>
            </a:r>
          </a:p>
          <a:p>
            <a:pPr eaLnBrk="1" hangingPunct="1">
              <a:lnSpc>
                <a:spcPct val="120000"/>
              </a:lnSpc>
            </a:pPr>
            <a:r>
              <a:rPr lang="en-US" altLang="zh-CN" b="1" dirty="0"/>
              <a:t>      return ( Q ) ;</a:t>
            </a:r>
          </a:p>
          <a:p>
            <a:pPr eaLnBrk="1" hangingPunct="1">
              <a:lnSpc>
                <a:spcPct val="120000"/>
              </a:lnSpc>
            </a:pPr>
            <a:r>
              <a:rPr lang="en-US" altLang="zh-CN" b="1" dirty="0"/>
              <a:t>}</a:t>
            </a:r>
          </a:p>
        </p:txBody>
      </p:sp>
      <p:sp>
        <p:nvSpPr>
          <p:cNvPr id="70659" name="Text Box 3">
            <a:extLst>
              <a:ext uri="{FF2B5EF4-FFF2-40B4-BE49-F238E27FC236}">
                <a16:creationId xmlns:a16="http://schemas.microsoft.com/office/drawing/2014/main" id="{B3538B74-076B-4497-9613-F3FA4C6381AA}"/>
              </a:ext>
            </a:extLst>
          </p:cNvPr>
          <p:cNvSpPr txBox="1">
            <a:spLocks noChangeArrowheads="1"/>
          </p:cNvSpPr>
          <p:nvPr/>
        </p:nvSpPr>
        <p:spPr bwMode="auto">
          <a:xfrm>
            <a:off x="366713" y="680653"/>
            <a:ext cx="4165221" cy="55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solidFill>
                  <a:srgbClr val="0000CC"/>
                </a:solidFill>
              </a:rPr>
              <a:t>【</a:t>
            </a:r>
            <a:r>
              <a:rPr lang="zh-CN" altLang="en-US" b="1" dirty="0">
                <a:solidFill>
                  <a:srgbClr val="0000CC"/>
                </a:solidFill>
              </a:rPr>
              <a:t>例</a:t>
            </a:r>
            <a:r>
              <a:rPr lang="en-US" altLang="zh-CN" b="1" dirty="0">
                <a:solidFill>
                  <a:srgbClr val="0000CC"/>
                </a:solidFill>
              </a:rPr>
              <a:t>3-20】</a:t>
            </a:r>
            <a:r>
              <a:rPr lang="zh-CN" altLang="en-US" b="1" dirty="0"/>
              <a:t>求</a:t>
            </a:r>
            <a:r>
              <a:rPr lang="en-US" altLang="zh-CN" b="1" dirty="0"/>
              <a:t>$p</a:t>
            </a:r>
            <a:r>
              <a:rPr lang="zh-CN" altLang="en-US" b="1" dirty="0"/>
              <a:t>（中序前驱）</a:t>
            </a:r>
          </a:p>
        </p:txBody>
      </p:sp>
      <p:sp>
        <p:nvSpPr>
          <p:cNvPr id="70660" name="Text Box 4">
            <a:extLst>
              <a:ext uri="{FF2B5EF4-FFF2-40B4-BE49-F238E27FC236}">
                <a16:creationId xmlns:a16="http://schemas.microsoft.com/office/drawing/2014/main" id="{B2DE2476-9B3E-4F6B-9D26-1EEAE0DB3B6A}"/>
              </a:ext>
            </a:extLst>
          </p:cNvPr>
          <p:cNvSpPr txBox="1">
            <a:spLocks noChangeArrowheads="1"/>
          </p:cNvSpPr>
          <p:nvPr/>
        </p:nvSpPr>
        <p:spPr bwMode="auto">
          <a:xfrm>
            <a:off x="519113" y="1272791"/>
            <a:ext cx="7945102" cy="93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分析：</a:t>
            </a:r>
            <a:r>
              <a:rPr lang="en-US" altLang="zh-CN" b="1" dirty="0">
                <a:sym typeface="Wingdings" panose="05000000000000000000" pitchFamily="2" charset="2"/>
              </a:rPr>
              <a:t>(1) </a:t>
            </a:r>
            <a:r>
              <a:rPr lang="zh-CN" altLang="en-US" b="1" dirty="0">
                <a:sym typeface="Wingdings" panose="05000000000000000000" pitchFamily="2" charset="2"/>
              </a:rPr>
              <a:t>当</a:t>
            </a:r>
            <a:r>
              <a:rPr lang="en-US" altLang="zh-CN" b="1" dirty="0">
                <a:sym typeface="Wingdings" panose="05000000000000000000" pitchFamily="2" charset="2"/>
              </a:rPr>
              <a:t>p-&gt;</a:t>
            </a:r>
            <a:r>
              <a:rPr lang="en-US" altLang="zh-CN" b="1" dirty="0" err="1">
                <a:sym typeface="Wingdings" panose="05000000000000000000" pitchFamily="2" charset="2"/>
              </a:rPr>
              <a:t>ltag</a:t>
            </a:r>
            <a:r>
              <a:rPr lang="en-US" altLang="zh-CN" b="1" dirty="0">
                <a:sym typeface="Wingdings" panose="05000000000000000000" pitchFamily="2" charset="2"/>
              </a:rPr>
              <a:t> = 0</a:t>
            </a:r>
            <a:r>
              <a:rPr lang="zh-CN" altLang="en-US" b="1" dirty="0">
                <a:sym typeface="Wingdings" panose="05000000000000000000" pitchFamily="2" charset="2"/>
              </a:rPr>
              <a:t>时，</a:t>
            </a:r>
            <a:r>
              <a:rPr lang="en-US" altLang="zh-CN" b="1" dirty="0">
                <a:sym typeface="Wingdings" panose="05000000000000000000" pitchFamily="2" charset="2"/>
              </a:rPr>
              <a:t>p-&gt;</a:t>
            </a:r>
            <a:r>
              <a:rPr lang="en-US" altLang="zh-CN" b="1" dirty="0" err="1">
                <a:sym typeface="Wingdings" panose="05000000000000000000" pitchFamily="2" charset="2"/>
              </a:rPr>
              <a:t>lchild</a:t>
            </a:r>
            <a:r>
              <a:rPr lang="en-US" altLang="zh-CN" b="1" dirty="0">
                <a:sym typeface="Wingdings" panose="05000000000000000000" pitchFamily="2" charset="2"/>
              </a:rPr>
              <a:t> </a:t>
            </a:r>
            <a:r>
              <a:rPr lang="zh-CN" altLang="en-US" b="1" dirty="0">
                <a:sym typeface="Wingdings" panose="05000000000000000000" pitchFamily="2" charset="2"/>
              </a:rPr>
              <a:t>既为所求（线索）；</a:t>
            </a:r>
          </a:p>
          <a:p>
            <a:pPr eaLnBrk="1" hangingPunct="1">
              <a:lnSpc>
                <a:spcPct val="120000"/>
              </a:lnSpc>
            </a:pPr>
            <a:r>
              <a:rPr lang="zh-CN" altLang="en-US" b="1" dirty="0">
                <a:sym typeface="Wingdings" panose="05000000000000000000" pitchFamily="2" charset="2"/>
              </a:rPr>
              <a:t>            </a:t>
            </a:r>
            <a:r>
              <a:rPr lang="en-US" altLang="zh-CN" b="1" dirty="0">
                <a:sym typeface="Wingdings" panose="05000000000000000000" pitchFamily="2" charset="2"/>
              </a:rPr>
              <a:t>(2) </a:t>
            </a:r>
            <a:r>
              <a:rPr lang="zh-CN" altLang="en-US" b="1" dirty="0">
                <a:sym typeface="Wingdings" panose="05000000000000000000" pitchFamily="2" charset="2"/>
              </a:rPr>
              <a:t>当</a:t>
            </a:r>
            <a:r>
              <a:rPr lang="en-US" altLang="zh-CN" b="1" dirty="0">
                <a:sym typeface="Wingdings" panose="05000000000000000000" pitchFamily="2" charset="2"/>
              </a:rPr>
              <a:t>p-&gt;</a:t>
            </a:r>
            <a:r>
              <a:rPr lang="en-US" altLang="zh-CN" b="1" dirty="0" err="1">
                <a:sym typeface="Wingdings" panose="05000000000000000000" pitchFamily="2" charset="2"/>
              </a:rPr>
              <a:t>ltag</a:t>
            </a:r>
            <a:r>
              <a:rPr lang="en-US" altLang="zh-CN" b="1" dirty="0">
                <a:sym typeface="Wingdings" panose="05000000000000000000" pitchFamily="2" charset="2"/>
              </a:rPr>
              <a:t> = 1</a:t>
            </a:r>
            <a:r>
              <a:rPr lang="zh-CN" altLang="en-US" b="1" dirty="0">
                <a:sym typeface="Wingdings" panose="05000000000000000000" pitchFamily="2" charset="2"/>
              </a:rPr>
              <a:t>时，</a:t>
            </a:r>
            <a:r>
              <a:rPr lang="en-US" altLang="zh-CN" b="1" dirty="0">
                <a:sym typeface="Wingdings" panose="05000000000000000000" pitchFamily="2" charset="2"/>
              </a:rPr>
              <a:t>$p</a:t>
            </a:r>
            <a:r>
              <a:rPr lang="zh-CN" altLang="en-US" b="1" dirty="0">
                <a:sym typeface="Wingdings" panose="05000000000000000000" pitchFamily="2" charset="2"/>
              </a:rPr>
              <a:t>为</a:t>
            </a:r>
            <a:r>
              <a:rPr lang="en-US" altLang="zh-CN" b="1" dirty="0">
                <a:sym typeface="Wingdings" panose="05000000000000000000" pitchFamily="2" charset="2"/>
              </a:rPr>
              <a:t>p</a:t>
            </a:r>
            <a:r>
              <a:rPr lang="zh-CN" altLang="en-US" b="1" dirty="0">
                <a:sym typeface="Wingdings" panose="05000000000000000000" pitchFamily="2" charset="2"/>
              </a:rPr>
              <a:t>的左子树的最右结点。</a:t>
            </a:r>
          </a:p>
        </p:txBody>
      </p:sp>
      <p:grpSp>
        <p:nvGrpSpPr>
          <p:cNvPr id="70661" name="Group 37">
            <a:extLst>
              <a:ext uri="{FF2B5EF4-FFF2-40B4-BE49-F238E27FC236}">
                <a16:creationId xmlns:a16="http://schemas.microsoft.com/office/drawing/2014/main" id="{FEB3C7F2-888A-4F97-BB64-3CA0F45CE6C6}"/>
              </a:ext>
            </a:extLst>
          </p:cNvPr>
          <p:cNvGrpSpPr>
            <a:grpSpLocks/>
          </p:cNvGrpSpPr>
          <p:nvPr/>
        </p:nvGrpSpPr>
        <p:grpSpPr bwMode="auto">
          <a:xfrm>
            <a:off x="2209800" y="2966653"/>
            <a:ext cx="1663700" cy="2811463"/>
            <a:chOff x="1326" y="2160"/>
            <a:chExt cx="1048" cy="1771"/>
          </a:xfrm>
        </p:grpSpPr>
        <p:sp>
          <p:nvSpPr>
            <p:cNvPr id="70673" name="Oval 24">
              <a:extLst>
                <a:ext uri="{FF2B5EF4-FFF2-40B4-BE49-F238E27FC236}">
                  <a16:creationId xmlns:a16="http://schemas.microsoft.com/office/drawing/2014/main" id="{73CFF238-7257-4E7B-AA97-061F08DCF33B}"/>
                </a:ext>
              </a:extLst>
            </p:cNvPr>
            <p:cNvSpPr>
              <a:spLocks noChangeArrowheads="1"/>
            </p:cNvSpPr>
            <p:nvPr/>
          </p:nvSpPr>
          <p:spPr bwMode="auto">
            <a:xfrm>
              <a:off x="1776" y="264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74" name="Oval 25">
              <a:extLst>
                <a:ext uri="{FF2B5EF4-FFF2-40B4-BE49-F238E27FC236}">
                  <a16:creationId xmlns:a16="http://schemas.microsoft.com/office/drawing/2014/main" id="{D73CCD27-313B-4456-819A-9E5FD345A9F5}"/>
                </a:ext>
              </a:extLst>
            </p:cNvPr>
            <p:cNvSpPr>
              <a:spLocks noChangeArrowheads="1"/>
            </p:cNvSpPr>
            <p:nvPr/>
          </p:nvSpPr>
          <p:spPr bwMode="auto">
            <a:xfrm>
              <a:off x="1392" y="307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75" name="Line 26">
              <a:extLst>
                <a:ext uri="{FF2B5EF4-FFF2-40B4-BE49-F238E27FC236}">
                  <a16:creationId xmlns:a16="http://schemas.microsoft.com/office/drawing/2014/main" id="{32F8EE90-E427-4454-9544-6FF5D7FCA1D2}"/>
                </a:ext>
              </a:extLst>
            </p:cNvPr>
            <p:cNvSpPr>
              <a:spLocks noChangeShapeType="1"/>
            </p:cNvSpPr>
            <p:nvPr/>
          </p:nvSpPr>
          <p:spPr bwMode="auto">
            <a:xfrm flipH="1">
              <a:off x="1584" y="2880"/>
              <a:ext cx="28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76" name="Oval 27">
              <a:extLst>
                <a:ext uri="{FF2B5EF4-FFF2-40B4-BE49-F238E27FC236}">
                  <a16:creationId xmlns:a16="http://schemas.microsoft.com/office/drawing/2014/main" id="{78529096-2C87-4D8F-9071-3B12C7946F47}"/>
                </a:ext>
              </a:extLst>
            </p:cNvPr>
            <p:cNvSpPr>
              <a:spLocks noChangeArrowheads="1"/>
            </p:cNvSpPr>
            <p:nvPr/>
          </p:nvSpPr>
          <p:spPr bwMode="auto">
            <a:xfrm>
              <a:off x="1920" y="360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77" name="Freeform 30">
              <a:extLst>
                <a:ext uri="{FF2B5EF4-FFF2-40B4-BE49-F238E27FC236}">
                  <a16:creationId xmlns:a16="http://schemas.microsoft.com/office/drawing/2014/main" id="{14042DB3-70DE-460C-A579-76A8201B3357}"/>
                </a:ext>
              </a:extLst>
            </p:cNvPr>
            <p:cNvSpPr>
              <a:spLocks/>
            </p:cNvSpPr>
            <p:nvPr/>
          </p:nvSpPr>
          <p:spPr bwMode="auto">
            <a:xfrm>
              <a:off x="2024" y="2849"/>
              <a:ext cx="350" cy="1058"/>
            </a:xfrm>
            <a:custGeom>
              <a:avLst/>
              <a:gdLst>
                <a:gd name="T0" fmla="*/ 93 w 350"/>
                <a:gd name="T1" fmla="*/ 1004 h 1058"/>
                <a:gd name="T2" fmla="*/ 155 w 350"/>
                <a:gd name="T3" fmla="*/ 1058 h 1058"/>
                <a:gd name="T4" fmla="*/ 249 w 350"/>
                <a:gd name="T5" fmla="*/ 1043 h 1058"/>
                <a:gd name="T6" fmla="*/ 296 w 350"/>
                <a:gd name="T7" fmla="*/ 1020 h 1058"/>
                <a:gd name="T8" fmla="*/ 334 w 350"/>
                <a:gd name="T9" fmla="*/ 973 h 1058"/>
                <a:gd name="T10" fmla="*/ 350 w 350"/>
                <a:gd name="T11" fmla="*/ 926 h 1058"/>
                <a:gd name="T12" fmla="*/ 342 w 350"/>
                <a:gd name="T13" fmla="*/ 825 h 1058"/>
                <a:gd name="T14" fmla="*/ 311 w 350"/>
                <a:gd name="T15" fmla="*/ 732 h 1058"/>
                <a:gd name="T16" fmla="*/ 303 w 350"/>
                <a:gd name="T17" fmla="*/ 669 h 1058"/>
                <a:gd name="T18" fmla="*/ 288 w 350"/>
                <a:gd name="T19" fmla="*/ 646 h 1058"/>
                <a:gd name="T20" fmla="*/ 194 w 350"/>
                <a:gd name="T21" fmla="*/ 459 h 1058"/>
                <a:gd name="T22" fmla="*/ 163 w 350"/>
                <a:gd name="T23" fmla="*/ 335 h 1058"/>
                <a:gd name="T24" fmla="*/ 124 w 350"/>
                <a:gd name="T25" fmla="*/ 233 h 1058"/>
                <a:gd name="T26" fmla="*/ 70 w 350"/>
                <a:gd name="T27" fmla="*/ 140 h 1058"/>
                <a:gd name="T28" fmla="*/ 39 w 350"/>
                <a:gd name="T29" fmla="*/ 70 h 1058"/>
                <a:gd name="T30" fmla="*/ 23 w 350"/>
                <a:gd name="T31" fmla="*/ 15 h 1058"/>
                <a:gd name="T32" fmla="*/ 0 w 350"/>
                <a:gd name="T33" fmla="*/ 0 h 10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0" h="1058">
                  <a:moveTo>
                    <a:pt x="93" y="1004"/>
                  </a:moveTo>
                  <a:cubicBezTo>
                    <a:pt x="110" y="1038"/>
                    <a:pt x="119" y="1047"/>
                    <a:pt x="155" y="1058"/>
                  </a:cubicBezTo>
                  <a:cubicBezTo>
                    <a:pt x="179" y="1056"/>
                    <a:pt x="222" y="1057"/>
                    <a:pt x="249" y="1043"/>
                  </a:cubicBezTo>
                  <a:cubicBezTo>
                    <a:pt x="301" y="1016"/>
                    <a:pt x="243" y="1035"/>
                    <a:pt x="296" y="1020"/>
                  </a:cubicBezTo>
                  <a:cubicBezTo>
                    <a:pt x="310" y="1005"/>
                    <a:pt x="326" y="992"/>
                    <a:pt x="334" y="973"/>
                  </a:cubicBezTo>
                  <a:cubicBezTo>
                    <a:pt x="341" y="958"/>
                    <a:pt x="350" y="926"/>
                    <a:pt x="350" y="926"/>
                  </a:cubicBezTo>
                  <a:cubicBezTo>
                    <a:pt x="347" y="892"/>
                    <a:pt x="348" y="858"/>
                    <a:pt x="342" y="825"/>
                  </a:cubicBezTo>
                  <a:cubicBezTo>
                    <a:pt x="337" y="794"/>
                    <a:pt x="316" y="765"/>
                    <a:pt x="311" y="732"/>
                  </a:cubicBezTo>
                  <a:cubicBezTo>
                    <a:pt x="308" y="711"/>
                    <a:pt x="308" y="689"/>
                    <a:pt x="303" y="669"/>
                  </a:cubicBezTo>
                  <a:cubicBezTo>
                    <a:pt x="301" y="660"/>
                    <a:pt x="292" y="654"/>
                    <a:pt x="288" y="646"/>
                  </a:cubicBezTo>
                  <a:cubicBezTo>
                    <a:pt x="259" y="581"/>
                    <a:pt x="227" y="522"/>
                    <a:pt x="194" y="459"/>
                  </a:cubicBezTo>
                  <a:cubicBezTo>
                    <a:pt x="187" y="414"/>
                    <a:pt x="184" y="375"/>
                    <a:pt x="163" y="335"/>
                  </a:cubicBezTo>
                  <a:cubicBezTo>
                    <a:pt x="154" y="298"/>
                    <a:pt x="146" y="265"/>
                    <a:pt x="124" y="233"/>
                  </a:cubicBezTo>
                  <a:cubicBezTo>
                    <a:pt x="113" y="198"/>
                    <a:pt x="90" y="171"/>
                    <a:pt x="70" y="140"/>
                  </a:cubicBezTo>
                  <a:cubicBezTo>
                    <a:pt x="56" y="119"/>
                    <a:pt x="53" y="91"/>
                    <a:pt x="39" y="70"/>
                  </a:cubicBezTo>
                  <a:cubicBezTo>
                    <a:pt x="34" y="52"/>
                    <a:pt x="32" y="32"/>
                    <a:pt x="23" y="15"/>
                  </a:cubicBezTo>
                  <a:cubicBezTo>
                    <a:pt x="19" y="7"/>
                    <a:pt x="0" y="0"/>
                    <a:pt x="0" y="0"/>
                  </a:cubicBez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78" name="Freeform 31">
              <a:extLst>
                <a:ext uri="{FF2B5EF4-FFF2-40B4-BE49-F238E27FC236}">
                  <a16:creationId xmlns:a16="http://schemas.microsoft.com/office/drawing/2014/main" id="{124A9819-C4CB-4AE1-87EB-F1BAFD5DB79D}"/>
                </a:ext>
              </a:extLst>
            </p:cNvPr>
            <p:cNvSpPr>
              <a:spLocks/>
            </p:cNvSpPr>
            <p:nvPr/>
          </p:nvSpPr>
          <p:spPr bwMode="auto">
            <a:xfrm>
              <a:off x="1603" y="3331"/>
              <a:ext cx="392" cy="312"/>
            </a:xfrm>
            <a:custGeom>
              <a:avLst/>
              <a:gdLst>
                <a:gd name="T0" fmla="*/ 0 w 392"/>
                <a:gd name="T1" fmla="*/ 0 h 312"/>
                <a:gd name="T2" fmla="*/ 24 w 392"/>
                <a:gd name="T3" fmla="*/ 16 h 312"/>
                <a:gd name="T4" fmla="*/ 55 w 392"/>
                <a:gd name="T5" fmla="*/ 71 h 312"/>
                <a:gd name="T6" fmla="*/ 102 w 392"/>
                <a:gd name="T7" fmla="*/ 86 h 312"/>
                <a:gd name="T8" fmla="*/ 312 w 392"/>
                <a:gd name="T9" fmla="*/ 250 h 312"/>
                <a:gd name="T10" fmla="*/ 374 w 392"/>
                <a:gd name="T11" fmla="*/ 296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2" h="312">
                  <a:moveTo>
                    <a:pt x="0" y="0"/>
                  </a:moveTo>
                  <a:cubicBezTo>
                    <a:pt x="8" y="5"/>
                    <a:pt x="18" y="8"/>
                    <a:pt x="24" y="16"/>
                  </a:cubicBezTo>
                  <a:cubicBezTo>
                    <a:pt x="37" y="33"/>
                    <a:pt x="39" y="57"/>
                    <a:pt x="55" y="71"/>
                  </a:cubicBezTo>
                  <a:cubicBezTo>
                    <a:pt x="67" y="82"/>
                    <a:pt x="86" y="81"/>
                    <a:pt x="102" y="86"/>
                  </a:cubicBezTo>
                  <a:cubicBezTo>
                    <a:pt x="164" y="150"/>
                    <a:pt x="242" y="196"/>
                    <a:pt x="312" y="250"/>
                  </a:cubicBezTo>
                  <a:cubicBezTo>
                    <a:pt x="392" y="312"/>
                    <a:pt x="336" y="258"/>
                    <a:pt x="374" y="296"/>
                  </a:cubicBez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79" name="Line 32">
              <a:extLst>
                <a:ext uri="{FF2B5EF4-FFF2-40B4-BE49-F238E27FC236}">
                  <a16:creationId xmlns:a16="http://schemas.microsoft.com/office/drawing/2014/main" id="{58CD72BF-8CE5-4BDB-BF2C-55C0102F10F1}"/>
                </a:ext>
              </a:extLst>
            </p:cNvPr>
            <p:cNvSpPr>
              <a:spLocks noChangeShapeType="1"/>
            </p:cNvSpPr>
            <p:nvPr/>
          </p:nvSpPr>
          <p:spPr bwMode="auto">
            <a:xfrm>
              <a:off x="1728" y="2400"/>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80" name="Freeform 33">
              <a:extLst>
                <a:ext uri="{FF2B5EF4-FFF2-40B4-BE49-F238E27FC236}">
                  <a16:creationId xmlns:a16="http://schemas.microsoft.com/office/drawing/2014/main" id="{060A5842-D133-44BC-84AB-E8B68AA996B7}"/>
                </a:ext>
              </a:extLst>
            </p:cNvPr>
            <p:cNvSpPr>
              <a:spLocks/>
            </p:cNvSpPr>
            <p:nvPr/>
          </p:nvSpPr>
          <p:spPr bwMode="auto">
            <a:xfrm>
              <a:off x="1782" y="3837"/>
              <a:ext cx="226" cy="94"/>
            </a:xfrm>
            <a:custGeom>
              <a:avLst/>
              <a:gdLst>
                <a:gd name="T0" fmla="*/ 226 w 226"/>
                <a:gd name="T1" fmla="*/ 0 h 94"/>
                <a:gd name="T2" fmla="*/ 55 w 226"/>
                <a:gd name="T3" fmla="*/ 70 h 94"/>
                <a:gd name="T4" fmla="*/ 0 w 226"/>
                <a:gd name="T5" fmla="*/ 94 h 94"/>
                <a:gd name="T6" fmla="*/ 0 60000 65536"/>
                <a:gd name="T7" fmla="*/ 0 60000 65536"/>
                <a:gd name="T8" fmla="*/ 0 60000 65536"/>
              </a:gdLst>
              <a:ahLst/>
              <a:cxnLst>
                <a:cxn ang="T6">
                  <a:pos x="T0" y="T1"/>
                </a:cxn>
                <a:cxn ang="T7">
                  <a:pos x="T2" y="T3"/>
                </a:cxn>
                <a:cxn ang="T8">
                  <a:pos x="T4" y="T5"/>
                </a:cxn>
              </a:cxnLst>
              <a:rect l="0" t="0" r="r" b="b"/>
              <a:pathLst>
                <a:path w="226" h="94">
                  <a:moveTo>
                    <a:pt x="226" y="0"/>
                  </a:moveTo>
                  <a:cubicBezTo>
                    <a:pt x="174" y="36"/>
                    <a:pt x="115" y="51"/>
                    <a:pt x="55" y="70"/>
                  </a:cubicBezTo>
                  <a:cubicBezTo>
                    <a:pt x="36" y="76"/>
                    <a:pt x="0" y="94"/>
                    <a:pt x="0" y="94"/>
                  </a:cubicBezTo>
                </a:path>
              </a:pathLst>
            </a:custGeom>
            <a:noFill/>
            <a:ln w="952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81" name="Text Box 34">
              <a:extLst>
                <a:ext uri="{FF2B5EF4-FFF2-40B4-BE49-F238E27FC236}">
                  <a16:creationId xmlns:a16="http://schemas.microsoft.com/office/drawing/2014/main" id="{D0A6A791-EEE3-4E66-BE34-A0D8E40AC15B}"/>
                </a:ext>
              </a:extLst>
            </p:cNvPr>
            <p:cNvSpPr txBox="1">
              <a:spLocks noChangeArrowheads="1"/>
            </p:cNvSpPr>
            <p:nvPr/>
          </p:nvSpPr>
          <p:spPr bwMode="auto">
            <a:xfrm>
              <a:off x="1710" y="2160"/>
              <a:ext cx="2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p</a:t>
              </a:r>
            </a:p>
          </p:txBody>
        </p:sp>
        <p:sp>
          <p:nvSpPr>
            <p:cNvPr id="70682" name="Line 35">
              <a:extLst>
                <a:ext uri="{FF2B5EF4-FFF2-40B4-BE49-F238E27FC236}">
                  <a16:creationId xmlns:a16="http://schemas.microsoft.com/office/drawing/2014/main" id="{FBB990F7-0B6B-47CD-9758-C9B26997E3AC}"/>
                </a:ext>
              </a:extLst>
            </p:cNvPr>
            <p:cNvSpPr>
              <a:spLocks noChangeShapeType="1"/>
            </p:cNvSpPr>
            <p:nvPr/>
          </p:nvSpPr>
          <p:spPr bwMode="auto">
            <a:xfrm>
              <a:off x="1584" y="3744"/>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83" name="Text Box 36">
              <a:extLst>
                <a:ext uri="{FF2B5EF4-FFF2-40B4-BE49-F238E27FC236}">
                  <a16:creationId xmlns:a16="http://schemas.microsoft.com/office/drawing/2014/main" id="{870EC52C-91B2-4460-9DCC-4A5274CC7965}"/>
                </a:ext>
              </a:extLst>
            </p:cNvPr>
            <p:cNvSpPr txBox="1">
              <a:spLocks noChangeArrowheads="1"/>
            </p:cNvSpPr>
            <p:nvPr/>
          </p:nvSpPr>
          <p:spPr bwMode="auto">
            <a:xfrm>
              <a:off x="1326" y="3600"/>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$p</a:t>
              </a:r>
            </a:p>
          </p:txBody>
        </p:sp>
      </p:grpSp>
      <p:grpSp>
        <p:nvGrpSpPr>
          <p:cNvPr id="70662" name="Group 40">
            <a:extLst>
              <a:ext uri="{FF2B5EF4-FFF2-40B4-BE49-F238E27FC236}">
                <a16:creationId xmlns:a16="http://schemas.microsoft.com/office/drawing/2014/main" id="{7B1443EA-DFD3-4316-A21A-719E9B510F87}"/>
              </a:ext>
            </a:extLst>
          </p:cNvPr>
          <p:cNvGrpSpPr>
            <a:grpSpLocks/>
          </p:cNvGrpSpPr>
          <p:nvPr/>
        </p:nvGrpSpPr>
        <p:grpSpPr bwMode="auto">
          <a:xfrm>
            <a:off x="787401" y="2661853"/>
            <a:ext cx="1193801" cy="3276600"/>
            <a:chOff x="240" y="1152"/>
            <a:chExt cx="752" cy="2064"/>
          </a:xfrm>
        </p:grpSpPr>
        <p:sp>
          <p:nvSpPr>
            <p:cNvPr id="70663" name="Oval 12">
              <a:extLst>
                <a:ext uri="{FF2B5EF4-FFF2-40B4-BE49-F238E27FC236}">
                  <a16:creationId xmlns:a16="http://schemas.microsoft.com/office/drawing/2014/main" id="{F9435038-6F67-47EC-BE44-8A2672B61CC0}"/>
                </a:ext>
              </a:extLst>
            </p:cNvPr>
            <p:cNvSpPr>
              <a:spLocks noChangeArrowheads="1"/>
            </p:cNvSpPr>
            <p:nvPr/>
          </p:nvSpPr>
          <p:spPr bwMode="auto">
            <a:xfrm>
              <a:off x="480"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64" name="Oval 13">
              <a:extLst>
                <a:ext uri="{FF2B5EF4-FFF2-40B4-BE49-F238E27FC236}">
                  <a16:creationId xmlns:a16="http://schemas.microsoft.com/office/drawing/2014/main" id="{50C94455-6D8B-45DB-8C35-333A56F4C9F1}"/>
                </a:ext>
              </a:extLst>
            </p:cNvPr>
            <p:cNvSpPr>
              <a:spLocks noChangeArrowheads="1"/>
            </p:cNvSpPr>
            <p:nvPr/>
          </p:nvSpPr>
          <p:spPr bwMode="auto">
            <a:xfrm>
              <a:off x="240" y="1415"/>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65" name="Oval 14">
              <a:extLst>
                <a:ext uri="{FF2B5EF4-FFF2-40B4-BE49-F238E27FC236}">
                  <a16:creationId xmlns:a16="http://schemas.microsoft.com/office/drawing/2014/main" id="{845A3725-C32D-4EF8-A380-8BA51FFA50D4}"/>
                </a:ext>
              </a:extLst>
            </p:cNvPr>
            <p:cNvSpPr>
              <a:spLocks noChangeArrowheads="1"/>
            </p:cNvSpPr>
            <p:nvPr/>
          </p:nvSpPr>
          <p:spPr bwMode="auto">
            <a:xfrm>
              <a:off x="704" y="187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70666" name="Line 16">
              <a:extLst>
                <a:ext uri="{FF2B5EF4-FFF2-40B4-BE49-F238E27FC236}">
                  <a16:creationId xmlns:a16="http://schemas.microsoft.com/office/drawing/2014/main" id="{7F9E7347-B077-4079-8862-F861608AC0BA}"/>
                </a:ext>
              </a:extLst>
            </p:cNvPr>
            <p:cNvSpPr>
              <a:spLocks noChangeShapeType="1"/>
            </p:cNvSpPr>
            <p:nvPr/>
          </p:nvSpPr>
          <p:spPr bwMode="auto">
            <a:xfrm>
              <a:off x="432" y="1680"/>
              <a:ext cx="288"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0667" name="Freeform 18">
              <a:extLst>
                <a:ext uri="{FF2B5EF4-FFF2-40B4-BE49-F238E27FC236}">
                  <a16:creationId xmlns:a16="http://schemas.microsoft.com/office/drawing/2014/main" id="{8E729AF7-681E-4D02-B0B1-2D7A8CEB9B81}"/>
                </a:ext>
              </a:extLst>
            </p:cNvPr>
            <p:cNvSpPr>
              <a:spLocks/>
            </p:cNvSpPr>
            <p:nvPr/>
          </p:nvSpPr>
          <p:spPr bwMode="auto">
            <a:xfrm>
              <a:off x="287" y="1248"/>
              <a:ext cx="62" cy="179"/>
            </a:xfrm>
            <a:custGeom>
              <a:avLst/>
              <a:gdLst>
                <a:gd name="T0" fmla="*/ 0 w 62"/>
                <a:gd name="T1" fmla="*/ 0 h 179"/>
                <a:gd name="T2" fmla="*/ 31 w 62"/>
                <a:gd name="T3" fmla="*/ 148 h 179"/>
                <a:gd name="T4" fmla="*/ 62 w 62"/>
                <a:gd name="T5" fmla="*/ 179 h 179"/>
                <a:gd name="T6" fmla="*/ 0 60000 65536"/>
                <a:gd name="T7" fmla="*/ 0 60000 65536"/>
                <a:gd name="T8" fmla="*/ 0 60000 65536"/>
              </a:gdLst>
              <a:ahLst/>
              <a:cxnLst>
                <a:cxn ang="T6">
                  <a:pos x="T0" y="T1"/>
                </a:cxn>
                <a:cxn ang="T7">
                  <a:pos x="T2" y="T3"/>
                </a:cxn>
                <a:cxn ang="T8">
                  <a:pos x="T4" y="T5"/>
                </a:cxn>
              </a:cxnLst>
              <a:rect l="0" t="0" r="r" b="b"/>
              <a:pathLst>
                <a:path w="62" h="179">
                  <a:moveTo>
                    <a:pt x="0" y="0"/>
                  </a:moveTo>
                  <a:cubicBezTo>
                    <a:pt x="56" y="66"/>
                    <a:pt x="60" y="61"/>
                    <a:pt x="31" y="148"/>
                  </a:cubicBezTo>
                  <a:cubicBezTo>
                    <a:pt x="41" y="158"/>
                    <a:pt x="52" y="169"/>
                    <a:pt x="62" y="179"/>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68" name="Line 19">
              <a:extLst>
                <a:ext uri="{FF2B5EF4-FFF2-40B4-BE49-F238E27FC236}">
                  <a16:creationId xmlns:a16="http://schemas.microsoft.com/office/drawing/2014/main" id="{B50B9F2B-5B47-43F0-9308-63C1EFDBFED6}"/>
                </a:ext>
              </a:extLst>
            </p:cNvPr>
            <p:cNvSpPr>
              <a:spLocks noChangeShapeType="1"/>
            </p:cNvSpPr>
            <p:nvPr/>
          </p:nvSpPr>
          <p:spPr bwMode="auto">
            <a:xfrm flipH="1" flipV="1">
              <a:off x="624" y="2784"/>
              <a:ext cx="14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0669" name="Text Box 20">
              <a:extLst>
                <a:ext uri="{FF2B5EF4-FFF2-40B4-BE49-F238E27FC236}">
                  <a16:creationId xmlns:a16="http://schemas.microsoft.com/office/drawing/2014/main" id="{10ACADB0-8810-471C-883C-24F78BC9F245}"/>
                </a:ext>
              </a:extLst>
            </p:cNvPr>
            <p:cNvSpPr txBox="1">
              <a:spLocks noChangeArrowheads="1"/>
            </p:cNvSpPr>
            <p:nvPr/>
          </p:nvSpPr>
          <p:spPr bwMode="auto">
            <a:xfrm>
              <a:off x="528" y="2928"/>
              <a:ext cx="2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p</a:t>
              </a:r>
            </a:p>
          </p:txBody>
        </p:sp>
        <p:sp>
          <p:nvSpPr>
            <p:cNvPr id="70670" name="Text Box 21">
              <a:extLst>
                <a:ext uri="{FF2B5EF4-FFF2-40B4-BE49-F238E27FC236}">
                  <a16:creationId xmlns:a16="http://schemas.microsoft.com/office/drawing/2014/main" id="{EB584690-7549-4A09-9D29-A73AFD8F16D3}"/>
                </a:ext>
              </a:extLst>
            </p:cNvPr>
            <p:cNvSpPr txBox="1">
              <a:spLocks noChangeArrowheads="1"/>
            </p:cNvSpPr>
            <p:nvPr/>
          </p:nvSpPr>
          <p:spPr bwMode="auto">
            <a:xfrm>
              <a:off x="384" y="1152"/>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$p</a:t>
              </a:r>
            </a:p>
          </p:txBody>
        </p:sp>
        <p:sp>
          <p:nvSpPr>
            <p:cNvPr id="70671" name="Freeform 38">
              <a:extLst>
                <a:ext uri="{FF2B5EF4-FFF2-40B4-BE49-F238E27FC236}">
                  <a16:creationId xmlns:a16="http://schemas.microsoft.com/office/drawing/2014/main" id="{266505AB-7CE3-4E9A-A1B7-8F0424244BB8}"/>
                </a:ext>
              </a:extLst>
            </p:cNvPr>
            <p:cNvSpPr>
              <a:spLocks/>
            </p:cNvSpPr>
            <p:nvPr/>
          </p:nvSpPr>
          <p:spPr bwMode="auto">
            <a:xfrm>
              <a:off x="319" y="1689"/>
              <a:ext cx="273" cy="1144"/>
            </a:xfrm>
            <a:custGeom>
              <a:avLst/>
              <a:gdLst>
                <a:gd name="T0" fmla="*/ 273 w 273"/>
                <a:gd name="T1" fmla="*/ 1121 h 1144"/>
                <a:gd name="T2" fmla="*/ 148 w 273"/>
                <a:gd name="T3" fmla="*/ 1144 h 1144"/>
                <a:gd name="T4" fmla="*/ 8 w 273"/>
                <a:gd name="T5" fmla="*/ 981 h 1144"/>
                <a:gd name="T6" fmla="*/ 0 w 273"/>
                <a:gd name="T7" fmla="*/ 0 h 1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3" h="1144">
                  <a:moveTo>
                    <a:pt x="273" y="1121"/>
                  </a:moveTo>
                  <a:cubicBezTo>
                    <a:pt x="227" y="1132"/>
                    <a:pt x="198" y="1139"/>
                    <a:pt x="148" y="1144"/>
                  </a:cubicBezTo>
                  <a:cubicBezTo>
                    <a:pt x="45" y="1121"/>
                    <a:pt x="58" y="1048"/>
                    <a:pt x="8" y="981"/>
                  </a:cubicBezTo>
                  <a:cubicBezTo>
                    <a:pt x="4" y="651"/>
                    <a:pt x="0" y="328"/>
                    <a:pt x="0" y="0"/>
                  </a:cubicBez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70672" name="Freeform 39">
              <a:extLst>
                <a:ext uri="{FF2B5EF4-FFF2-40B4-BE49-F238E27FC236}">
                  <a16:creationId xmlns:a16="http://schemas.microsoft.com/office/drawing/2014/main" id="{C0234DBC-643E-4F24-BB7F-D98BDB1EE1C1}"/>
                </a:ext>
              </a:extLst>
            </p:cNvPr>
            <p:cNvSpPr>
              <a:spLocks/>
            </p:cNvSpPr>
            <p:nvPr/>
          </p:nvSpPr>
          <p:spPr bwMode="auto">
            <a:xfrm>
              <a:off x="630" y="2141"/>
              <a:ext cx="218" cy="404"/>
            </a:xfrm>
            <a:custGeom>
              <a:avLst/>
              <a:gdLst>
                <a:gd name="T0" fmla="*/ 218 w 218"/>
                <a:gd name="T1" fmla="*/ 0 h 404"/>
                <a:gd name="T2" fmla="*/ 148 w 218"/>
                <a:gd name="T3" fmla="*/ 186 h 404"/>
                <a:gd name="T4" fmla="*/ 78 w 218"/>
                <a:gd name="T5" fmla="*/ 272 h 404"/>
                <a:gd name="T6" fmla="*/ 47 w 218"/>
                <a:gd name="T7" fmla="*/ 319 h 404"/>
                <a:gd name="T8" fmla="*/ 32 w 218"/>
                <a:gd name="T9" fmla="*/ 342 h 404"/>
                <a:gd name="T10" fmla="*/ 0 w 218"/>
                <a:gd name="T11" fmla="*/ 404 h 4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8" h="404">
                  <a:moveTo>
                    <a:pt x="218" y="0"/>
                  </a:moveTo>
                  <a:cubicBezTo>
                    <a:pt x="200" y="60"/>
                    <a:pt x="184" y="134"/>
                    <a:pt x="148" y="186"/>
                  </a:cubicBezTo>
                  <a:cubicBezTo>
                    <a:pt x="138" y="221"/>
                    <a:pt x="108" y="252"/>
                    <a:pt x="78" y="272"/>
                  </a:cubicBezTo>
                  <a:cubicBezTo>
                    <a:pt x="68" y="288"/>
                    <a:pt x="57" y="303"/>
                    <a:pt x="47" y="319"/>
                  </a:cubicBezTo>
                  <a:cubicBezTo>
                    <a:pt x="42" y="327"/>
                    <a:pt x="32" y="342"/>
                    <a:pt x="32" y="342"/>
                  </a:cubicBezTo>
                  <a:cubicBezTo>
                    <a:pt x="25" y="368"/>
                    <a:pt x="21" y="386"/>
                    <a:pt x="0" y="404"/>
                  </a:cubicBez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B023D17F-8234-4F52-9F2B-871AFB8B3A4D}"/>
              </a:ext>
            </a:extLst>
          </p:cNvPr>
          <p:cNvSpPr txBox="1">
            <a:spLocks noChangeArrowheads="1"/>
          </p:cNvSpPr>
          <p:nvPr/>
        </p:nvSpPr>
        <p:spPr bwMode="auto">
          <a:xfrm>
            <a:off x="519113" y="618827"/>
            <a:ext cx="72221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a:t>
            </a:r>
            <a:r>
              <a:rPr lang="zh-CN" altLang="en-US" b="1" dirty="0">
                <a:solidFill>
                  <a:srgbClr val="0000CC"/>
                </a:solidFill>
              </a:rPr>
              <a:t>例</a:t>
            </a:r>
            <a:r>
              <a:rPr lang="en-US" altLang="zh-CN" b="1" dirty="0">
                <a:solidFill>
                  <a:srgbClr val="0000CC"/>
                </a:solidFill>
              </a:rPr>
              <a:t>3-21】</a:t>
            </a:r>
            <a:r>
              <a:rPr lang="zh-CN" altLang="en-US" b="1" dirty="0"/>
              <a:t>利用</a:t>
            </a:r>
            <a:r>
              <a:rPr lang="en-US" altLang="zh-CN" b="1" dirty="0" err="1"/>
              <a:t>InNext</a:t>
            </a:r>
            <a:r>
              <a:rPr lang="zh-CN" altLang="en-US" b="1" dirty="0"/>
              <a:t>算法，中序遍历线索二叉树。</a:t>
            </a:r>
          </a:p>
        </p:txBody>
      </p:sp>
      <p:sp>
        <p:nvSpPr>
          <p:cNvPr id="72707" name="Text Box 3">
            <a:extLst>
              <a:ext uri="{FF2B5EF4-FFF2-40B4-BE49-F238E27FC236}">
                <a16:creationId xmlns:a16="http://schemas.microsoft.com/office/drawing/2014/main" id="{D292D2F8-52F0-4EDB-B69A-0ECBC1AF5FB8}"/>
              </a:ext>
            </a:extLst>
          </p:cNvPr>
          <p:cNvSpPr txBox="1">
            <a:spLocks noChangeArrowheads="1"/>
          </p:cNvSpPr>
          <p:nvPr/>
        </p:nvSpPr>
        <p:spPr bwMode="auto">
          <a:xfrm>
            <a:off x="533400" y="1187152"/>
            <a:ext cx="5019236" cy="408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t>Void   </a:t>
            </a:r>
            <a:r>
              <a:rPr lang="en-US" altLang="zh-CN" dirty="0" err="1"/>
              <a:t>THInOrder</a:t>
            </a:r>
            <a:r>
              <a:rPr lang="en-US" altLang="zh-CN" dirty="0"/>
              <a:t>( </a:t>
            </a:r>
            <a:r>
              <a:rPr lang="en-US" altLang="zh-CN" b="1" dirty="0"/>
              <a:t>THTREE</a:t>
            </a:r>
            <a:r>
              <a:rPr lang="en-US" altLang="zh-CN" dirty="0"/>
              <a:t>   HEAD)</a:t>
            </a:r>
          </a:p>
          <a:p>
            <a:pPr eaLnBrk="1" hangingPunct="1">
              <a:lnSpc>
                <a:spcPct val="120000"/>
              </a:lnSpc>
            </a:pPr>
            <a:r>
              <a:rPr lang="en-US" altLang="zh-CN" dirty="0"/>
              <a:t>{   </a:t>
            </a:r>
            <a:r>
              <a:rPr lang="en-US" altLang="zh-CN" b="1" dirty="0"/>
              <a:t>THTREE</a:t>
            </a:r>
            <a:r>
              <a:rPr lang="en-US" altLang="zh-CN" dirty="0"/>
              <a:t>    temp ;</a:t>
            </a:r>
          </a:p>
          <a:p>
            <a:pPr eaLnBrk="1" hangingPunct="1">
              <a:lnSpc>
                <a:spcPct val="120000"/>
              </a:lnSpc>
            </a:pPr>
            <a:r>
              <a:rPr lang="en-US" altLang="zh-CN" dirty="0"/>
              <a:t>     temp = HEAD ;</a:t>
            </a:r>
          </a:p>
          <a:p>
            <a:pPr eaLnBrk="1" hangingPunct="1">
              <a:lnSpc>
                <a:spcPct val="120000"/>
              </a:lnSpc>
            </a:pPr>
            <a:r>
              <a:rPr lang="en-US" altLang="zh-CN" dirty="0"/>
              <a:t>     do {</a:t>
            </a:r>
          </a:p>
          <a:p>
            <a:pPr eaLnBrk="1" hangingPunct="1">
              <a:lnSpc>
                <a:spcPct val="120000"/>
              </a:lnSpc>
            </a:pPr>
            <a:r>
              <a:rPr lang="en-US" altLang="zh-CN" dirty="0"/>
              <a:t>             temp =</a:t>
            </a:r>
            <a:r>
              <a:rPr lang="en-US" altLang="zh-CN" b="1" dirty="0"/>
              <a:t> </a:t>
            </a:r>
            <a:r>
              <a:rPr lang="en-US" altLang="zh-CN" b="1" dirty="0" err="1">
                <a:solidFill>
                  <a:schemeClr val="accent2"/>
                </a:solidFill>
              </a:rPr>
              <a:t>InNext</a:t>
            </a:r>
            <a:r>
              <a:rPr lang="en-US" altLang="zh-CN" b="1" dirty="0">
                <a:solidFill>
                  <a:schemeClr val="accent2"/>
                </a:solidFill>
              </a:rPr>
              <a:t> </a:t>
            </a:r>
            <a:r>
              <a:rPr lang="en-US" altLang="zh-CN" dirty="0"/>
              <a:t>( temp ) ;</a:t>
            </a:r>
          </a:p>
          <a:p>
            <a:pPr eaLnBrk="1" hangingPunct="1">
              <a:lnSpc>
                <a:spcPct val="120000"/>
              </a:lnSpc>
            </a:pPr>
            <a:r>
              <a:rPr lang="en-US" altLang="zh-CN" dirty="0"/>
              <a:t>             if ( temp != HEAD )</a:t>
            </a:r>
          </a:p>
          <a:p>
            <a:pPr eaLnBrk="1" hangingPunct="1">
              <a:lnSpc>
                <a:spcPct val="120000"/>
              </a:lnSpc>
            </a:pPr>
            <a:r>
              <a:rPr lang="en-US" altLang="zh-CN" dirty="0"/>
              <a:t>                 visit ( temp -&gt; data ) ;</a:t>
            </a:r>
          </a:p>
          <a:p>
            <a:pPr eaLnBrk="1" hangingPunct="1">
              <a:lnSpc>
                <a:spcPct val="120000"/>
              </a:lnSpc>
            </a:pPr>
            <a:r>
              <a:rPr lang="en-US" altLang="zh-CN" dirty="0"/>
              <a:t>      } while ( temp != HEAD ) ;</a:t>
            </a:r>
          </a:p>
          <a:p>
            <a:pPr eaLnBrk="1" hangingPunct="1">
              <a:lnSpc>
                <a:spcPct val="120000"/>
              </a:lnSpc>
            </a:pPr>
            <a:r>
              <a:rPr lang="en-US" altLang="zh-CN" dirty="0"/>
              <a:t>}</a:t>
            </a:r>
          </a:p>
        </p:txBody>
      </p:sp>
      <p:grpSp>
        <p:nvGrpSpPr>
          <p:cNvPr id="72708" name="Group 8">
            <a:extLst>
              <a:ext uri="{FF2B5EF4-FFF2-40B4-BE49-F238E27FC236}">
                <a16:creationId xmlns:a16="http://schemas.microsoft.com/office/drawing/2014/main" id="{75FA1EC6-94EA-4276-BD40-6C3E6C9E147B}"/>
              </a:ext>
            </a:extLst>
          </p:cNvPr>
          <p:cNvGrpSpPr>
            <a:grpSpLocks/>
          </p:cNvGrpSpPr>
          <p:nvPr/>
        </p:nvGrpSpPr>
        <p:grpSpPr bwMode="auto">
          <a:xfrm>
            <a:off x="457200" y="5336877"/>
            <a:ext cx="3406775" cy="1260475"/>
            <a:chOff x="288" y="3216"/>
            <a:chExt cx="2146" cy="794"/>
          </a:xfrm>
        </p:grpSpPr>
        <p:sp>
          <p:nvSpPr>
            <p:cNvPr id="72710" name="Text Box 6">
              <a:extLst>
                <a:ext uri="{FF2B5EF4-FFF2-40B4-BE49-F238E27FC236}">
                  <a16:creationId xmlns:a16="http://schemas.microsoft.com/office/drawing/2014/main" id="{2A44F14A-4A27-472C-BC25-23DB54F86952}"/>
                </a:ext>
              </a:extLst>
            </p:cNvPr>
            <p:cNvSpPr txBox="1">
              <a:spLocks noChangeArrowheads="1"/>
            </p:cNvSpPr>
            <p:nvPr/>
          </p:nvSpPr>
          <p:spPr bwMode="auto">
            <a:xfrm>
              <a:off x="288" y="3216"/>
              <a:ext cx="2146"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dist" eaLnBrk="1" hangingPunct="1">
                <a:lnSpc>
                  <a:spcPct val="80000"/>
                </a:lnSpc>
              </a:pPr>
              <a:r>
                <a:rPr lang="en-US" altLang="zh-CN"/>
                <a:t>        head-&gt;lchild = T</a:t>
              </a:r>
            </a:p>
            <a:p>
              <a:pPr algn="dist" eaLnBrk="1" hangingPunct="1">
                <a:lnSpc>
                  <a:spcPct val="80000"/>
                </a:lnSpc>
              </a:pPr>
              <a:r>
                <a:rPr lang="en-US" altLang="zh-CN"/>
                <a:t>        head-&gt;rchild = head ;</a:t>
              </a:r>
            </a:p>
            <a:p>
              <a:pPr algn="dist" eaLnBrk="1" hangingPunct="1">
                <a:lnSpc>
                  <a:spcPct val="80000"/>
                </a:lnSpc>
              </a:pPr>
              <a:r>
                <a:rPr lang="en-US" altLang="zh-CN"/>
                <a:t>        head-&gt;ltag = 1 ;</a:t>
              </a:r>
            </a:p>
            <a:p>
              <a:pPr algn="dist" eaLnBrk="1" hangingPunct="1">
                <a:lnSpc>
                  <a:spcPct val="80000"/>
                </a:lnSpc>
              </a:pPr>
              <a:r>
                <a:rPr lang="en-US" altLang="zh-CN"/>
                <a:t>        head-&gt;rtag = 1 ;</a:t>
              </a:r>
            </a:p>
          </p:txBody>
        </p:sp>
        <p:sp>
          <p:nvSpPr>
            <p:cNvPr id="72711" name="AutoShape 7">
              <a:extLst>
                <a:ext uri="{FF2B5EF4-FFF2-40B4-BE49-F238E27FC236}">
                  <a16:creationId xmlns:a16="http://schemas.microsoft.com/office/drawing/2014/main" id="{698A30E4-6C05-4308-AE95-8ED0FFE86709}"/>
                </a:ext>
              </a:extLst>
            </p:cNvPr>
            <p:cNvSpPr>
              <a:spLocks/>
            </p:cNvSpPr>
            <p:nvPr/>
          </p:nvSpPr>
          <p:spPr bwMode="auto">
            <a:xfrm>
              <a:off x="576" y="3294"/>
              <a:ext cx="96" cy="624"/>
            </a:xfrm>
            <a:prstGeom prst="leftBrace">
              <a:avLst>
                <a:gd name="adj1" fmla="val 54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aphicFrame>
        <p:nvGraphicFramePr>
          <p:cNvPr id="72709" name="Object 11">
            <a:extLst>
              <a:ext uri="{FF2B5EF4-FFF2-40B4-BE49-F238E27FC236}">
                <a16:creationId xmlns:a16="http://schemas.microsoft.com/office/drawing/2014/main" id="{52B74381-87C2-4958-8BE0-1A415653BD3B}"/>
              </a:ext>
            </a:extLst>
          </p:cNvPr>
          <p:cNvGraphicFramePr>
            <a:graphicFrameLocks noChangeAspect="1"/>
          </p:cNvGraphicFramePr>
          <p:nvPr>
            <p:extLst>
              <p:ext uri="{D42A27DB-BD31-4B8C-83A1-F6EECF244321}">
                <p14:modId xmlns:p14="http://schemas.microsoft.com/office/powerpoint/2010/main" val="3801401694"/>
              </p:ext>
            </p:extLst>
          </p:nvPr>
        </p:nvGraphicFramePr>
        <p:xfrm>
          <a:off x="4716463" y="2903240"/>
          <a:ext cx="4267200" cy="3622675"/>
        </p:xfrm>
        <a:graphic>
          <a:graphicData uri="http://schemas.openxmlformats.org/presentationml/2006/ole">
            <mc:AlternateContent xmlns:mc="http://schemas.openxmlformats.org/markup-compatibility/2006">
              <mc:Choice xmlns:v="urn:schemas-microsoft-com:vml" Requires="v">
                <p:oleObj spid="_x0000_s72867" name="BMP 图象" r:id="rId4" imgW="3029373" imgH="2572109" progId="Paint.Picture">
                  <p:embed/>
                </p:oleObj>
              </mc:Choice>
              <mc:Fallback>
                <p:oleObj name="BMP 图象" r:id="rId4" imgW="3029373" imgH="2572109" progId="Paint.Picture">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2903240"/>
                        <a:ext cx="4267200" cy="36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544" y="764704"/>
            <a:ext cx="5259773" cy="5262979"/>
          </a:xfrm>
          <a:prstGeom prst="rect">
            <a:avLst/>
          </a:prstGeom>
          <a:noFill/>
        </p:spPr>
        <p:txBody>
          <a:bodyPr wrap="none" rtlCol="0">
            <a:spAutoFit/>
          </a:bodyPr>
          <a:lstStyle/>
          <a:p>
            <a:r>
              <a:rPr lang="en-US" altLang="zh-CN" dirty="0">
                <a:cs typeface="Times New Roman" panose="02020603050405020304" pitchFamily="18" charset="0"/>
              </a:rPr>
              <a:t>void </a:t>
            </a:r>
            <a:r>
              <a:rPr lang="en-US" altLang="zh-CN" dirty="0" err="1">
                <a:cs typeface="Times New Roman" panose="02020603050405020304" pitchFamily="18" charset="0"/>
              </a:rPr>
              <a:t>InOrderTraverse_Thr</a:t>
            </a:r>
            <a:r>
              <a:rPr lang="en-US" altLang="zh-CN" dirty="0">
                <a:cs typeface="Times New Roman" panose="02020603050405020304" pitchFamily="18" charset="0"/>
              </a:rPr>
              <a:t>(THTREE T)</a:t>
            </a:r>
          </a:p>
          <a:p>
            <a:r>
              <a:rPr lang="en-US" altLang="zh-CN" dirty="0">
                <a:cs typeface="Times New Roman" panose="02020603050405020304" pitchFamily="18" charset="0"/>
              </a:rPr>
              <a:t>{ </a:t>
            </a:r>
          </a:p>
          <a:p>
            <a:r>
              <a:rPr lang="en-US" altLang="zh-CN" dirty="0">
                <a:cs typeface="Times New Roman" panose="02020603050405020304" pitchFamily="18" charset="0"/>
              </a:rPr>
              <a:t>    p=T-&gt;</a:t>
            </a:r>
            <a:r>
              <a:rPr lang="en-US" altLang="zh-CN" dirty="0" err="1">
                <a:cs typeface="Times New Roman" panose="02020603050405020304" pitchFamily="18" charset="0"/>
              </a:rPr>
              <a:t>lchild</a:t>
            </a:r>
            <a:r>
              <a:rPr lang="en-US" altLang="zh-CN" dirty="0">
                <a:cs typeface="Times New Roman" panose="02020603050405020304" pitchFamily="18" charset="0"/>
              </a:rPr>
              <a:t>;</a:t>
            </a:r>
          </a:p>
          <a:p>
            <a:r>
              <a:rPr lang="en-US" altLang="zh-CN" dirty="0">
                <a:cs typeface="Times New Roman" panose="02020603050405020304" pitchFamily="18" charset="0"/>
              </a:rPr>
              <a:t>    while(p!=T)</a:t>
            </a:r>
          </a:p>
          <a:p>
            <a:r>
              <a:rPr lang="en-US" altLang="zh-CN" dirty="0">
                <a:cs typeface="Times New Roman" panose="02020603050405020304" pitchFamily="18" charset="0"/>
              </a:rPr>
              <a:t>    {</a:t>
            </a:r>
          </a:p>
          <a:p>
            <a:r>
              <a:rPr lang="en-US" altLang="zh-CN" dirty="0">
                <a:cs typeface="Times New Roman" panose="02020603050405020304" pitchFamily="18" charset="0"/>
              </a:rPr>
              <a:t>       while(p-&gt;</a:t>
            </a:r>
            <a:r>
              <a:rPr lang="en-US" altLang="zh-CN" dirty="0" err="1">
                <a:cs typeface="Times New Roman" panose="02020603050405020304" pitchFamily="18" charset="0"/>
              </a:rPr>
              <a:t>ltag</a:t>
            </a:r>
            <a:r>
              <a:rPr lang="en-US" altLang="zh-CN" dirty="0">
                <a:cs typeface="Times New Roman" panose="02020603050405020304" pitchFamily="18" charset="0"/>
              </a:rPr>
              <a:t>==1) p=p-&gt;</a:t>
            </a:r>
            <a:r>
              <a:rPr lang="en-US" altLang="zh-CN" dirty="0" err="1">
                <a:cs typeface="Times New Roman" panose="02020603050405020304" pitchFamily="18" charset="0"/>
              </a:rPr>
              <a:t>lchild</a:t>
            </a:r>
            <a:r>
              <a:rPr lang="en-US" altLang="zh-CN" dirty="0">
                <a:cs typeface="Times New Roman" panose="02020603050405020304" pitchFamily="18" charset="0"/>
              </a:rPr>
              <a:t>;</a:t>
            </a:r>
          </a:p>
          <a:p>
            <a:r>
              <a:rPr lang="en-US" altLang="zh-CN" dirty="0">
                <a:cs typeface="Times New Roman" panose="02020603050405020304" pitchFamily="18" charset="0"/>
              </a:rPr>
              <a:t>       visit(p-&gt;data);</a:t>
            </a:r>
          </a:p>
          <a:p>
            <a:r>
              <a:rPr lang="en-US" altLang="zh-CN" dirty="0">
                <a:cs typeface="Times New Roman" panose="02020603050405020304" pitchFamily="18" charset="0"/>
              </a:rPr>
              <a:t>       while(p-&gt;</a:t>
            </a:r>
            <a:r>
              <a:rPr lang="en-US" altLang="zh-CN" dirty="0" err="1">
                <a:cs typeface="Times New Roman" panose="02020603050405020304" pitchFamily="18" charset="0"/>
              </a:rPr>
              <a:t>rtag</a:t>
            </a:r>
            <a:r>
              <a:rPr lang="en-US" altLang="zh-CN" dirty="0">
                <a:cs typeface="Times New Roman" panose="02020603050405020304" pitchFamily="18" charset="0"/>
              </a:rPr>
              <a:t>==0 &amp;&amp; p-&gt;</a:t>
            </a:r>
            <a:r>
              <a:rPr lang="en-US" altLang="zh-CN" dirty="0" err="1">
                <a:cs typeface="Times New Roman" panose="02020603050405020304" pitchFamily="18" charset="0"/>
              </a:rPr>
              <a:t>rchild</a:t>
            </a:r>
            <a:r>
              <a:rPr lang="en-US" altLang="zh-CN" dirty="0">
                <a:cs typeface="Times New Roman" panose="02020603050405020304" pitchFamily="18" charset="0"/>
              </a:rPr>
              <a:t>!=T)</a:t>
            </a:r>
          </a:p>
          <a:p>
            <a:r>
              <a:rPr lang="en-US" altLang="zh-CN" dirty="0">
                <a:cs typeface="Times New Roman" panose="02020603050405020304" pitchFamily="18" charset="0"/>
              </a:rPr>
              <a:t>       {</a:t>
            </a:r>
          </a:p>
          <a:p>
            <a:r>
              <a:rPr lang="en-US" altLang="zh-CN" dirty="0">
                <a:cs typeface="Times New Roman" panose="02020603050405020304" pitchFamily="18" charset="0"/>
              </a:rPr>
              <a:t>            p=p-&gt;</a:t>
            </a:r>
            <a:r>
              <a:rPr lang="en-US" altLang="zh-CN" dirty="0" err="1">
                <a:cs typeface="Times New Roman" panose="02020603050405020304" pitchFamily="18" charset="0"/>
              </a:rPr>
              <a:t>rchild</a:t>
            </a:r>
            <a:r>
              <a:rPr lang="en-US" altLang="zh-CN" dirty="0">
                <a:cs typeface="Times New Roman" panose="02020603050405020304" pitchFamily="18" charset="0"/>
              </a:rPr>
              <a:t>;</a:t>
            </a:r>
          </a:p>
          <a:p>
            <a:r>
              <a:rPr lang="en-US" altLang="zh-CN" dirty="0">
                <a:cs typeface="Times New Roman" panose="02020603050405020304" pitchFamily="18" charset="0"/>
              </a:rPr>
              <a:t>            visit(p-&gt;data);</a:t>
            </a:r>
          </a:p>
          <a:p>
            <a:r>
              <a:rPr lang="en-US" altLang="zh-CN" dirty="0">
                <a:cs typeface="Times New Roman" panose="02020603050405020304" pitchFamily="18" charset="0"/>
              </a:rPr>
              <a:t>        }</a:t>
            </a:r>
          </a:p>
          <a:p>
            <a:r>
              <a:rPr lang="en-US" altLang="zh-CN" dirty="0">
                <a:cs typeface="Times New Roman" panose="02020603050405020304" pitchFamily="18" charset="0"/>
              </a:rPr>
              <a:t>        p=p-&gt;</a:t>
            </a:r>
            <a:r>
              <a:rPr lang="en-US" altLang="zh-CN" dirty="0" err="1">
                <a:cs typeface="Times New Roman" panose="02020603050405020304" pitchFamily="18" charset="0"/>
              </a:rPr>
              <a:t>rchild</a:t>
            </a:r>
            <a:r>
              <a:rPr lang="en-US" altLang="zh-CN" dirty="0">
                <a:cs typeface="Times New Roman" panose="02020603050405020304" pitchFamily="18" charset="0"/>
              </a:rPr>
              <a:t>;</a:t>
            </a:r>
          </a:p>
          <a:p>
            <a:r>
              <a:rPr lang="en-US" altLang="zh-CN" dirty="0">
                <a:cs typeface="Times New Roman" panose="02020603050405020304" pitchFamily="18" charset="0"/>
              </a:rPr>
              <a:t>}</a:t>
            </a:r>
            <a:endParaRPr lang="zh-CN" altLang="en-US" dirty="0">
              <a:cs typeface="Times New Roman" panose="02020603050405020304" pitchFamily="18" charset="0"/>
            </a:endParaRPr>
          </a:p>
        </p:txBody>
      </p:sp>
      <p:sp>
        <p:nvSpPr>
          <p:cNvPr id="3" name="文本框 2"/>
          <p:cNvSpPr txBox="1"/>
          <p:nvPr/>
        </p:nvSpPr>
        <p:spPr>
          <a:xfrm>
            <a:off x="4283968" y="5013176"/>
            <a:ext cx="4493538" cy="830997"/>
          </a:xfrm>
          <a:prstGeom prst="rect">
            <a:avLst/>
          </a:prstGeom>
          <a:solidFill>
            <a:schemeClr val="accent3">
              <a:lumMod val="95000"/>
            </a:schemeClr>
          </a:solidFill>
        </p:spPr>
        <p:txBody>
          <a:bodyPr wrap="none" rtlCol="0">
            <a:spAutoFit/>
          </a:bodyPr>
          <a:lstStyle/>
          <a:p>
            <a:r>
              <a:rPr lang="zh-CN" altLang="en-US" b="1" dirty="0"/>
              <a:t>非递归，不利用栈，</a:t>
            </a:r>
            <a:endParaRPr lang="en-US" altLang="zh-CN" b="1" dirty="0"/>
          </a:p>
          <a:p>
            <a:r>
              <a:rPr lang="zh-CN" altLang="en-US" b="1" dirty="0"/>
              <a:t>中序遍历（中序）线索二叉树。</a:t>
            </a:r>
          </a:p>
        </p:txBody>
      </p:sp>
    </p:spTree>
    <p:extLst>
      <p:ext uri="{BB962C8B-B14F-4D97-AF65-F5344CB8AC3E}">
        <p14:creationId xmlns:p14="http://schemas.microsoft.com/office/powerpoint/2010/main" val="505780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a:extLst>
              <a:ext uri="{FF2B5EF4-FFF2-40B4-BE49-F238E27FC236}">
                <a16:creationId xmlns:a16="http://schemas.microsoft.com/office/drawing/2014/main" id="{8576103F-9956-4DD8-B9A7-32A288231051}"/>
              </a:ext>
            </a:extLst>
          </p:cNvPr>
          <p:cNvSpPr txBox="1">
            <a:spLocks noChangeArrowheads="1"/>
          </p:cNvSpPr>
          <p:nvPr/>
        </p:nvSpPr>
        <p:spPr bwMode="auto">
          <a:xfrm>
            <a:off x="348676" y="2563310"/>
            <a:ext cx="8392713" cy="106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t>        </a:t>
            </a:r>
            <a:r>
              <a:rPr lang="zh-CN" altLang="en-US" b="1" dirty="0"/>
              <a:t>而在线索树中结点的插入与删除操作则不同，因为要同时考虑修正线索的操作。</a:t>
            </a:r>
          </a:p>
        </p:txBody>
      </p:sp>
      <p:sp>
        <p:nvSpPr>
          <p:cNvPr id="74755" name="Text Box 3">
            <a:extLst>
              <a:ext uri="{FF2B5EF4-FFF2-40B4-BE49-F238E27FC236}">
                <a16:creationId xmlns:a16="http://schemas.microsoft.com/office/drawing/2014/main" id="{38B57461-1580-4AA2-BCDE-F390D144D82E}"/>
              </a:ext>
            </a:extLst>
          </p:cNvPr>
          <p:cNvSpPr txBox="1">
            <a:spLocks noChangeArrowheads="1"/>
          </p:cNvSpPr>
          <p:nvPr/>
        </p:nvSpPr>
        <p:spPr bwMode="auto">
          <a:xfrm>
            <a:off x="375643" y="903476"/>
            <a:ext cx="8392713" cy="158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dirty="0"/>
              <a:t>        </a:t>
            </a:r>
            <a:r>
              <a:rPr lang="zh-CN" altLang="en-US" b="1" dirty="0"/>
              <a:t>在二叉树中一般不讨论结点的插入与删除操作，原因是其插入与删除的操作与线性表相同，所不同的是需要详细说明操作的具体要求。</a:t>
            </a:r>
          </a:p>
        </p:txBody>
      </p:sp>
      <p:sp>
        <p:nvSpPr>
          <p:cNvPr id="74756" name="Text Box 4">
            <a:extLst>
              <a:ext uri="{FF2B5EF4-FFF2-40B4-BE49-F238E27FC236}">
                <a16:creationId xmlns:a16="http://schemas.microsoft.com/office/drawing/2014/main" id="{C13288F9-6897-4BCB-AC88-0F662956F3D4}"/>
              </a:ext>
            </a:extLst>
          </p:cNvPr>
          <p:cNvSpPr txBox="1">
            <a:spLocks noChangeArrowheads="1"/>
          </p:cNvSpPr>
          <p:nvPr/>
        </p:nvSpPr>
        <p:spPr bwMode="auto">
          <a:xfrm>
            <a:off x="428823" y="4075137"/>
            <a:ext cx="81153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a:t>例：将结点 </a:t>
            </a:r>
            <a:r>
              <a:rPr lang="en-US" altLang="zh-CN" b="1" dirty="0"/>
              <a:t>R </a:t>
            </a:r>
            <a:r>
              <a:rPr lang="zh-CN" altLang="en-US" b="1" dirty="0"/>
              <a:t>插入作为结点 </a:t>
            </a:r>
            <a:r>
              <a:rPr lang="en-US" altLang="zh-CN" b="1" dirty="0"/>
              <a:t>S </a:t>
            </a:r>
            <a:r>
              <a:rPr lang="zh-CN" altLang="en-US" b="1" dirty="0"/>
              <a:t>的右孩子结点。</a:t>
            </a:r>
          </a:p>
          <a:p>
            <a:pPr eaLnBrk="1" hangingPunct="1">
              <a:lnSpc>
                <a:spcPct val="140000"/>
              </a:lnSpc>
            </a:pPr>
            <a:r>
              <a:rPr lang="zh-CN" altLang="en-US" b="1" dirty="0"/>
              <a:t>         （</a:t>
            </a:r>
            <a:r>
              <a:rPr lang="en-US" altLang="zh-CN" b="1" dirty="0"/>
              <a:t>1</a:t>
            </a:r>
            <a:r>
              <a:rPr lang="zh-CN" altLang="en-US" b="1" dirty="0"/>
              <a:t>）若</a:t>
            </a:r>
            <a:r>
              <a:rPr lang="en-US" altLang="zh-CN" b="1" dirty="0"/>
              <a:t>S</a:t>
            </a:r>
            <a:r>
              <a:rPr lang="zh-CN" altLang="en-US" b="1" dirty="0"/>
              <a:t>的右子树为空，插入比较简单</a:t>
            </a:r>
            <a:r>
              <a:rPr lang="en-US" altLang="zh-CN" b="1" dirty="0"/>
              <a:t>; </a:t>
            </a:r>
          </a:p>
          <a:p>
            <a:pPr eaLnBrk="1" hangingPunct="1">
              <a:lnSpc>
                <a:spcPct val="140000"/>
              </a:lnSpc>
            </a:pPr>
            <a:r>
              <a:rPr lang="en-US" altLang="zh-CN" b="1" dirty="0"/>
              <a:t>         </a:t>
            </a:r>
            <a:r>
              <a:rPr lang="zh-CN" altLang="en-US" b="1" dirty="0"/>
              <a:t>（</a:t>
            </a:r>
            <a:r>
              <a:rPr lang="en-US" altLang="zh-CN" b="1" dirty="0"/>
              <a:t>2</a:t>
            </a:r>
            <a:r>
              <a:rPr lang="zh-CN" altLang="en-US" b="1" dirty="0"/>
              <a:t>）若</a:t>
            </a:r>
            <a:r>
              <a:rPr lang="en-US" altLang="zh-CN" b="1" dirty="0"/>
              <a:t>S</a:t>
            </a:r>
            <a:r>
              <a:rPr lang="zh-CN" altLang="en-US" b="1" dirty="0"/>
              <a:t>的右子树非空，则 </a:t>
            </a:r>
            <a:r>
              <a:rPr lang="en-US" altLang="zh-CN" b="1" dirty="0"/>
              <a:t>R </a:t>
            </a:r>
            <a:r>
              <a:rPr lang="zh-CN" altLang="en-US" b="1" dirty="0"/>
              <a:t>插入后 原来 </a:t>
            </a:r>
            <a:r>
              <a:rPr lang="en-US" altLang="zh-CN" b="1" dirty="0"/>
              <a:t>S </a:t>
            </a:r>
            <a:r>
              <a:rPr lang="zh-CN" altLang="en-US" b="1" dirty="0"/>
              <a:t>的右子树</a:t>
            </a:r>
          </a:p>
          <a:p>
            <a:pPr eaLnBrk="1" hangingPunct="1">
              <a:lnSpc>
                <a:spcPct val="140000"/>
              </a:lnSpc>
            </a:pPr>
            <a:r>
              <a:rPr lang="zh-CN" altLang="en-US" b="1" dirty="0"/>
              <a:t>                   作为 </a:t>
            </a:r>
            <a:r>
              <a:rPr lang="en-US" altLang="zh-CN" b="1" dirty="0"/>
              <a:t>R </a:t>
            </a:r>
            <a:r>
              <a:rPr lang="zh-CN" altLang="en-US" b="1" dirty="0"/>
              <a:t>的右子树。</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EF2AF622-EB57-4A25-B106-89026C16D805}"/>
              </a:ext>
            </a:extLst>
          </p:cNvPr>
          <p:cNvSpPr txBox="1">
            <a:spLocks noChangeArrowheads="1"/>
          </p:cNvSpPr>
          <p:nvPr/>
        </p:nvSpPr>
        <p:spPr bwMode="auto">
          <a:xfrm>
            <a:off x="457200" y="550688"/>
            <a:ext cx="6525097" cy="585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solidFill>
                  <a:srgbClr val="0000CC"/>
                </a:solidFill>
              </a:rPr>
              <a:t>操作：</a:t>
            </a:r>
          </a:p>
          <a:p>
            <a:pPr eaLnBrk="1" hangingPunct="1">
              <a:lnSpc>
                <a:spcPct val="130000"/>
              </a:lnSpc>
            </a:pPr>
            <a:r>
              <a:rPr lang="en-US" altLang="zh-CN" b="1" dirty="0"/>
              <a:t>Void    RINSERT (</a:t>
            </a:r>
            <a:r>
              <a:rPr lang="en-US" altLang="zh-CN" b="1" dirty="0">
                <a:solidFill>
                  <a:schemeClr val="bg1"/>
                </a:solidFill>
              </a:rPr>
              <a:t> </a:t>
            </a:r>
            <a:r>
              <a:rPr lang="en-US" altLang="zh-CN" b="1" dirty="0">
                <a:solidFill>
                  <a:srgbClr val="0000CC"/>
                </a:solidFill>
              </a:rPr>
              <a:t>THTREE</a:t>
            </a:r>
            <a:r>
              <a:rPr lang="en-US" altLang="zh-CN" b="1" dirty="0">
                <a:solidFill>
                  <a:schemeClr val="bg1"/>
                </a:solidFill>
              </a:rPr>
              <a:t>   </a:t>
            </a:r>
            <a:r>
              <a:rPr lang="en-US" altLang="zh-CN" b="1" dirty="0"/>
              <a:t>S ,</a:t>
            </a:r>
            <a:r>
              <a:rPr lang="en-US" altLang="zh-CN" b="1" dirty="0">
                <a:solidFill>
                  <a:schemeClr val="bg1"/>
                </a:solidFill>
              </a:rPr>
              <a:t> </a:t>
            </a:r>
            <a:r>
              <a:rPr lang="en-US" altLang="zh-CN" b="1" dirty="0">
                <a:solidFill>
                  <a:srgbClr val="0000CC"/>
                </a:solidFill>
              </a:rPr>
              <a:t>THTREE</a:t>
            </a:r>
            <a:r>
              <a:rPr lang="en-US" altLang="zh-CN" b="1" dirty="0">
                <a:solidFill>
                  <a:schemeClr val="bg1"/>
                </a:solidFill>
              </a:rPr>
              <a:t>   </a:t>
            </a:r>
            <a:r>
              <a:rPr lang="en-US" altLang="zh-CN" b="1" dirty="0"/>
              <a:t>R )</a:t>
            </a:r>
          </a:p>
          <a:p>
            <a:pPr eaLnBrk="1" hangingPunct="1">
              <a:lnSpc>
                <a:spcPct val="130000"/>
              </a:lnSpc>
            </a:pPr>
            <a:r>
              <a:rPr lang="en-US" altLang="zh-CN" b="1" dirty="0">
                <a:solidFill>
                  <a:schemeClr val="bg1"/>
                </a:solidFill>
              </a:rPr>
              <a:t>{  </a:t>
            </a:r>
            <a:r>
              <a:rPr lang="en-US" altLang="zh-CN" b="1" dirty="0">
                <a:solidFill>
                  <a:srgbClr val="0000CC"/>
                </a:solidFill>
              </a:rPr>
              <a:t>THTREE</a:t>
            </a:r>
            <a:r>
              <a:rPr lang="en-US" altLang="zh-CN" b="1" dirty="0">
                <a:solidFill>
                  <a:srgbClr val="FFFF00"/>
                </a:solidFill>
              </a:rPr>
              <a:t> </a:t>
            </a:r>
            <a:r>
              <a:rPr lang="en-US" altLang="zh-CN" b="1" dirty="0">
                <a:solidFill>
                  <a:schemeClr val="bg1"/>
                </a:solidFill>
              </a:rPr>
              <a:t>  </a:t>
            </a:r>
            <a:r>
              <a:rPr lang="en-US" altLang="zh-CN" b="1" dirty="0"/>
              <a:t>W ;</a:t>
            </a:r>
          </a:p>
          <a:p>
            <a:pPr eaLnBrk="1" hangingPunct="1">
              <a:lnSpc>
                <a:spcPct val="130000"/>
              </a:lnSpc>
            </a:pPr>
            <a:r>
              <a:rPr lang="en-US" altLang="zh-CN" b="1" dirty="0">
                <a:solidFill>
                  <a:schemeClr val="bg1"/>
                </a:solidFill>
              </a:rPr>
              <a:t>    </a:t>
            </a:r>
            <a:r>
              <a:rPr lang="en-US" altLang="zh-CN" b="1" dirty="0">
                <a:solidFill>
                  <a:srgbClr val="FF3300"/>
                </a:solidFill>
              </a:rPr>
              <a:t>R-&gt;</a:t>
            </a:r>
            <a:r>
              <a:rPr lang="en-US" altLang="zh-CN" b="1" dirty="0" err="1">
                <a:solidFill>
                  <a:srgbClr val="FF3300"/>
                </a:solidFill>
              </a:rPr>
              <a:t>rchild</a:t>
            </a:r>
            <a:r>
              <a:rPr lang="en-US" altLang="zh-CN" b="1" dirty="0">
                <a:solidFill>
                  <a:srgbClr val="FF3300"/>
                </a:solidFill>
              </a:rPr>
              <a:t> = S-&gt;</a:t>
            </a:r>
            <a:r>
              <a:rPr lang="en-US" altLang="zh-CN" b="1" dirty="0" err="1">
                <a:solidFill>
                  <a:srgbClr val="FF3300"/>
                </a:solidFill>
              </a:rPr>
              <a:t>rchild</a:t>
            </a:r>
            <a:r>
              <a:rPr lang="en-US" altLang="zh-CN" b="1" dirty="0">
                <a:solidFill>
                  <a:srgbClr val="FF3300"/>
                </a:solidFill>
              </a:rPr>
              <a:t> ;</a:t>
            </a:r>
          </a:p>
          <a:p>
            <a:pPr eaLnBrk="1" hangingPunct="1">
              <a:lnSpc>
                <a:spcPct val="130000"/>
              </a:lnSpc>
            </a:pPr>
            <a:r>
              <a:rPr lang="en-US" altLang="zh-CN" b="1" dirty="0">
                <a:solidFill>
                  <a:srgbClr val="FF3300"/>
                </a:solidFill>
              </a:rPr>
              <a:t>    R-&gt;</a:t>
            </a:r>
            <a:r>
              <a:rPr lang="en-US" altLang="zh-CN" b="1" dirty="0" err="1">
                <a:solidFill>
                  <a:srgbClr val="FF3300"/>
                </a:solidFill>
              </a:rPr>
              <a:t>rtag</a:t>
            </a:r>
            <a:r>
              <a:rPr lang="en-US" altLang="zh-CN" b="1" dirty="0">
                <a:solidFill>
                  <a:srgbClr val="FF3300"/>
                </a:solidFill>
              </a:rPr>
              <a:t> = S-&gt;</a:t>
            </a:r>
            <a:r>
              <a:rPr lang="en-US" altLang="zh-CN" b="1" dirty="0" err="1">
                <a:solidFill>
                  <a:srgbClr val="FF3300"/>
                </a:solidFill>
              </a:rPr>
              <a:t>rtag</a:t>
            </a:r>
            <a:r>
              <a:rPr lang="en-US" altLang="zh-CN" b="1" dirty="0">
                <a:solidFill>
                  <a:srgbClr val="FF3300"/>
                </a:solidFill>
              </a:rPr>
              <a:t> ;</a:t>
            </a:r>
          </a:p>
          <a:p>
            <a:pPr eaLnBrk="1" hangingPunct="1">
              <a:lnSpc>
                <a:spcPct val="130000"/>
              </a:lnSpc>
            </a:pPr>
            <a:r>
              <a:rPr lang="en-US" altLang="zh-CN" b="1" dirty="0">
                <a:solidFill>
                  <a:schemeClr val="bg1"/>
                </a:solidFill>
              </a:rPr>
              <a:t>    </a:t>
            </a:r>
            <a:r>
              <a:rPr lang="en-US" altLang="zh-CN" b="1" dirty="0"/>
              <a:t>R-&gt;</a:t>
            </a:r>
            <a:r>
              <a:rPr lang="en-US" altLang="zh-CN" b="1" dirty="0" err="1"/>
              <a:t>lchild</a:t>
            </a:r>
            <a:r>
              <a:rPr lang="en-US" altLang="zh-CN" b="1" dirty="0"/>
              <a:t> = S ;</a:t>
            </a:r>
          </a:p>
          <a:p>
            <a:pPr eaLnBrk="1" hangingPunct="1">
              <a:lnSpc>
                <a:spcPct val="130000"/>
              </a:lnSpc>
            </a:pPr>
            <a:r>
              <a:rPr lang="en-US" altLang="zh-CN" b="1" dirty="0"/>
              <a:t>    R-&gt;</a:t>
            </a:r>
            <a:r>
              <a:rPr lang="en-US" altLang="zh-CN" b="1" dirty="0" err="1"/>
              <a:t>ltag</a:t>
            </a:r>
            <a:r>
              <a:rPr lang="en-US" altLang="zh-CN" b="1" dirty="0"/>
              <a:t> = 0 ;</a:t>
            </a:r>
          </a:p>
          <a:p>
            <a:pPr eaLnBrk="1" hangingPunct="1">
              <a:lnSpc>
                <a:spcPct val="130000"/>
              </a:lnSpc>
            </a:pPr>
            <a:r>
              <a:rPr lang="en-US" altLang="zh-CN" b="1" dirty="0">
                <a:solidFill>
                  <a:schemeClr val="bg1"/>
                </a:solidFill>
              </a:rPr>
              <a:t>    </a:t>
            </a:r>
            <a:r>
              <a:rPr lang="en-US" altLang="zh-CN" b="1" dirty="0">
                <a:solidFill>
                  <a:srgbClr val="FF00FF"/>
                </a:solidFill>
              </a:rPr>
              <a:t>S-&gt;</a:t>
            </a:r>
            <a:r>
              <a:rPr lang="en-US" altLang="zh-CN" b="1" dirty="0" err="1">
                <a:solidFill>
                  <a:srgbClr val="FF00FF"/>
                </a:solidFill>
              </a:rPr>
              <a:t>rchild</a:t>
            </a:r>
            <a:r>
              <a:rPr lang="en-US" altLang="zh-CN" b="1" dirty="0">
                <a:solidFill>
                  <a:srgbClr val="FF00FF"/>
                </a:solidFill>
              </a:rPr>
              <a:t> = R ;</a:t>
            </a:r>
          </a:p>
          <a:p>
            <a:pPr eaLnBrk="1" hangingPunct="1">
              <a:lnSpc>
                <a:spcPct val="130000"/>
              </a:lnSpc>
            </a:pPr>
            <a:r>
              <a:rPr lang="en-US" altLang="zh-CN" b="1" dirty="0">
                <a:solidFill>
                  <a:srgbClr val="FF00FF"/>
                </a:solidFill>
              </a:rPr>
              <a:t>    S-&gt;</a:t>
            </a:r>
            <a:r>
              <a:rPr lang="en-US" altLang="zh-CN" b="1" dirty="0" err="1">
                <a:solidFill>
                  <a:srgbClr val="FF00FF"/>
                </a:solidFill>
              </a:rPr>
              <a:t>rtag</a:t>
            </a:r>
            <a:r>
              <a:rPr lang="en-US" altLang="zh-CN" b="1" dirty="0">
                <a:solidFill>
                  <a:srgbClr val="FF00FF"/>
                </a:solidFill>
              </a:rPr>
              <a:t> = 1 ;</a:t>
            </a:r>
          </a:p>
          <a:p>
            <a:pPr eaLnBrk="1" hangingPunct="1">
              <a:lnSpc>
                <a:spcPct val="130000"/>
              </a:lnSpc>
            </a:pPr>
            <a:r>
              <a:rPr lang="en-US" altLang="zh-CN" b="1" dirty="0">
                <a:solidFill>
                  <a:schemeClr val="bg1"/>
                </a:solidFill>
              </a:rPr>
              <a:t>    </a:t>
            </a:r>
            <a:r>
              <a:rPr lang="en-US" altLang="zh-CN" b="1" dirty="0">
                <a:solidFill>
                  <a:srgbClr val="00CCFF"/>
                </a:solidFill>
              </a:rPr>
              <a:t>if ( R-&gt;</a:t>
            </a:r>
            <a:r>
              <a:rPr lang="en-US" altLang="zh-CN" b="1" dirty="0" err="1">
                <a:solidFill>
                  <a:srgbClr val="00CCFF"/>
                </a:solidFill>
              </a:rPr>
              <a:t>rtag</a:t>
            </a:r>
            <a:r>
              <a:rPr lang="en-US" altLang="zh-CN" b="1" dirty="0">
                <a:solidFill>
                  <a:srgbClr val="00CCFF"/>
                </a:solidFill>
              </a:rPr>
              <a:t> == 1 )</a:t>
            </a:r>
          </a:p>
          <a:p>
            <a:pPr eaLnBrk="1" hangingPunct="1">
              <a:lnSpc>
                <a:spcPct val="130000"/>
              </a:lnSpc>
            </a:pPr>
            <a:r>
              <a:rPr lang="en-US" altLang="zh-CN" b="1" dirty="0">
                <a:solidFill>
                  <a:srgbClr val="00CCFF"/>
                </a:solidFill>
              </a:rPr>
              <a:t>       {  w = </a:t>
            </a:r>
            <a:r>
              <a:rPr lang="en-US" altLang="zh-CN" b="1" dirty="0" err="1">
                <a:solidFill>
                  <a:srgbClr val="00CCFF"/>
                </a:solidFill>
              </a:rPr>
              <a:t>InNext</a:t>
            </a:r>
            <a:r>
              <a:rPr lang="en-US" altLang="zh-CN" b="1" dirty="0">
                <a:solidFill>
                  <a:srgbClr val="00CCFF"/>
                </a:solidFill>
              </a:rPr>
              <a:t>( R ) ;</a:t>
            </a:r>
          </a:p>
          <a:p>
            <a:pPr eaLnBrk="1" hangingPunct="1">
              <a:lnSpc>
                <a:spcPct val="130000"/>
              </a:lnSpc>
            </a:pPr>
            <a:r>
              <a:rPr lang="en-US" altLang="zh-CN" b="1" dirty="0">
                <a:solidFill>
                  <a:srgbClr val="00CCFF"/>
                </a:solidFill>
              </a:rPr>
              <a:t>           w-&gt;</a:t>
            </a:r>
            <a:r>
              <a:rPr lang="en-US" altLang="zh-CN" b="1" dirty="0" err="1">
                <a:solidFill>
                  <a:srgbClr val="00CCFF"/>
                </a:solidFill>
              </a:rPr>
              <a:t>lchild</a:t>
            </a:r>
            <a:r>
              <a:rPr lang="en-US" altLang="zh-CN" b="1" dirty="0">
                <a:solidFill>
                  <a:srgbClr val="00CCFF"/>
                </a:solidFill>
              </a:rPr>
              <a:t> = R ;  }</a:t>
            </a:r>
          </a:p>
        </p:txBody>
      </p:sp>
      <p:pic>
        <p:nvPicPr>
          <p:cNvPr id="76803" name="Picture 5" descr="T4-10">
            <a:extLst>
              <a:ext uri="{FF2B5EF4-FFF2-40B4-BE49-F238E27FC236}">
                <a16:creationId xmlns:a16="http://schemas.microsoft.com/office/drawing/2014/main" id="{16D0263C-57D2-4066-A73D-370B2824D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693688"/>
            <a:ext cx="51244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70">
            <a:extLst>
              <a:ext uri="{FF2B5EF4-FFF2-40B4-BE49-F238E27FC236}">
                <a16:creationId xmlns:a16="http://schemas.microsoft.com/office/drawing/2014/main" id="{189950C4-97AD-42CA-8737-6756E0399F5E}"/>
              </a:ext>
            </a:extLst>
          </p:cNvPr>
          <p:cNvGrpSpPr>
            <a:grpSpLocks/>
          </p:cNvGrpSpPr>
          <p:nvPr/>
        </p:nvGrpSpPr>
        <p:grpSpPr bwMode="auto">
          <a:xfrm>
            <a:off x="615950" y="1255861"/>
            <a:ext cx="3421063" cy="2682875"/>
            <a:chOff x="135" y="902"/>
            <a:chExt cx="2155" cy="1690"/>
          </a:xfrm>
        </p:grpSpPr>
        <p:grpSp>
          <p:nvGrpSpPr>
            <p:cNvPr id="12333" name="Group 58">
              <a:extLst>
                <a:ext uri="{FF2B5EF4-FFF2-40B4-BE49-F238E27FC236}">
                  <a16:creationId xmlns:a16="http://schemas.microsoft.com/office/drawing/2014/main" id="{D529B82C-D344-4300-85C3-4233BC01D85F}"/>
                </a:ext>
              </a:extLst>
            </p:cNvPr>
            <p:cNvGrpSpPr>
              <a:grpSpLocks/>
            </p:cNvGrpSpPr>
            <p:nvPr/>
          </p:nvGrpSpPr>
          <p:grpSpPr bwMode="auto">
            <a:xfrm>
              <a:off x="135" y="912"/>
              <a:ext cx="1345" cy="1645"/>
              <a:chOff x="135" y="912"/>
              <a:chExt cx="1345" cy="1645"/>
            </a:xfrm>
          </p:grpSpPr>
          <p:grpSp>
            <p:nvGrpSpPr>
              <p:cNvPr id="12344" name="Group 42">
                <a:extLst>
                  <a:ext uri="{FF2B5EF4-FFF2-40B4-BE49-F238E27FC236}">
                    <a16:creationId xmlns:a16="http://schemas.microsoft.com/office/drawing/2014/main" id="{61144313-50FE-4255-97B5-2F0D7093116E}"/>
                  </a:ext>
                </a:extLst>
              </p:cNvPr>
              <p:cNvGrpSpPr>
                <a:grpSpLocks/>
              </p:cNvGrpSpPr>
              <p:nvPr/>
            </p:nvGrpSpPr>
            <p:grpSpPr bwMode="auto">
              <a:xfrm>
                <a:off x="296" y="912"/>
                <a:ext cx="1184" cy="1584"/>
                <a:chOff x="296" y="912"/>
                <a:chExt cx="1184" cy="1584"/>
              </a:xfrm>
            </p:grpSpPr>
            <p:sp>
              <p:nvSpPr>
                <p:cNvPr id="12346" name="Oval 4">
                  <a:extLst>
                    <a:ext uri="{FF2B5EF4-FFF2-40B4-BE49-F238E27FC236}">
                      <a16:creationId xmlns:a16="http://schemas.microsoft.com/office/drawing/2014/main" id="{BA15C392-40BB-4429-AD4C-C0D58658A33D}"/>
                    </a:ext>
                  </a:extLst>
                </p:cNvPr>
                <p:cNvSpPr>
                  <a:spLocks noChangeArrowheads="1"/>
                </p:cNvSpPr>
                <p:nvPr/>
              </p:nvSpPr>
              <p:spPr bwMode="auto">
                <a:xfrm>
                  <a:off x="824" y="91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2347" name="Oval 5">
                  <a:extLst>
                    <a:ext uri="{FF2B5EF4-FFF2-40B4-BE49-F238E27FC236}">
                      <a16:creationId xmlns:a16="http://schemas.microsoft.com/office/drawing/2014/main" id="{5697DE7E-02EB-4E1E-8ECE-B7C1BCB9A35D}"/>
                    </a:ext>
                  </a:extLst>
                </p:cNvPr>
                <p:cNvSpPr>
                  <a:spLocks noChangeArrowheads="1"/>
                </p:cNvSpPr>
                <p:nvPr/>
              </p:nvSpPr>
              <p:spPr bwMode="auto">
                <a:xfrm>
                  <a:off x="480"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B</a:t>
                  </a:r>
                </a:p>
              </p:txBody>
            </p:sp>
            <p:sp>
              <p:nvSpPr>
                <p:cNvPr id="12348" name="Oval 6">
                  <a:extLst>
                    <a:ext uri="{FF2B5EF4-FFF2-40B4-BE49-F238E27FC236}">
                      <a16:creationId xmlns:a16="http://schemas.microsoft.com/office/drawing/2014/main" id="{85F4C7B5-7D94-468F-8887-9BE65FD5FB18}"/>
                    </a:ext>
                  </a:extLst>
                </p:cNvPr>
                <p:cNvSpPr>
                  <a:spLocks noChangeArrowheads="1"/>
                </p:cNvSpPr>
                <p:nvPr/>
              </p:nvSpPr>
              <p:spPr bwMode="auto">
                <a:xfrm>
                  <a:off x="824"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2349" name="Oval 7">
                  <a:extLst>
                    <a:ext uri="{FF2B5EF4-FFF2-40B4-BE49-F238E27FC236}">
                      <a16:creationId xmlns:a16="http://schemas.microsoft.com/office/drawing/2014/main" id="{56FF3832-51ED-4905-9CCB-BECD2F1BE526}"/>
                    </a:ext>
                  </a:extLst>
                </p:cNvPr>
                <p:cNvSpPr>
                  <a:spLocks noChangeArrowheads="1"/>
                </p:cNvSpPr>
                <p:nvPr/>
              </p:nvSpPr>
              <p:spPr bwMode="auto">
                <a:xfrm>
                  <a:off x="1160"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D</a:t>
                  </a:r>
                </a:p>
              </p:txBody>
            </p:sp>
            <p:sp>
              <p:nvSpPr>
                <p:cNvPr id="12350" name="Oval 8">
                  <a:extLst>
                    <a:ext uri="{FF2B5EF4-FFF2-40B4-BE49-F238E27FC236}">
                      <a16:creationId xmlns:a16="http://schemas.microsoft.com/office/drawing/2014/main" id="{3C0BF26D-692F-414B-9355-7DABC14694AA}"/>
                    </a:ext>
                  </a:extLst>
                </p:cNvPr>
                <p:cNvSpPr>
                  <a:spLocks noChangeArrowheads="1"/>
                </p:cNvSpPr>
                <p:nvPr/>
              </p:nvSpPr>
              <p:spPr bwMode="auto">
                <a:xfrm>
                  <a:off x="296" y="16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E</a:t>
                  </a:r>
                </a:p>
              </p:txBody>
            </p:sp>
            <p:sp>
              <p:nvSpPr>
                <p:cNvPr id="12351" name="Oval 9">
                  <a:extLst>
                    <a:ext uri="{FF2B5EF4-FFF2-40B4-BE49-F238E27FC236}">
                      <a16:creationId xmlns:a16="http://schemas.microsoft.com/office/drawing/2014/main" id="{133F2A08-01F5-4B32-9C14-2A0851265D2C}"/>
                    </a:ext>
                  </a:extLst>
                </p:cNvPr>
                <p:cNvSpPr>
                  <a:spLocks noChangeArrowheads="1"/>
                </p:cNvSpPr>
                <p:nvPr/>
              </p:nvSpPr>
              <p:spPr bwMode="auto">
                <a:xfrm>
                  <a:off x="632" y="16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2352" name="Oval 10">
                  <a:extLst>
                    <a:ext uri="{FF2B5EF4-FFF2-40B4-BE49-F238E27FC236}">
                      <a16:creationId xmlns:a16="http://schemas.microsoft.com/office/drawing/2014/main" id="{49B1C86C-07F5-47B7-9BFB-2852BD6C2F96}"/>
                    </a:ext>
                  </a:extLst>
                </p:cNvPr>
                <p:cNvSpPr>
                  <a:spLocks noChangeArrowheads="1"/>
                </p:cNvSpPr>
                <p:nvPr/>
              </p:nvSpPr>
              <p:spPr bwMode="auto">
                <a:xfrm>
                  <a:off x="816" y="16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353" name="Oval 11">
                  <a:extLst>
                    <a:ext uri="{FF2B5EF4-FFF2-40B4-BE49-F238E27FC236}">
                      <a16:creationId xmlns:a16="http://schemas.microsoft.com/office/drawing/2014/main" id="{EB4C1D5B-9947-4433-8252-A3DBDAA4E3DA}"/>
                    </a:ext>
                  </a:extLst>
                </p:cNvPr>
                <p:cNvSpPr>
                  <a:spLocks noChangeArrowheads="1"/>
                </p:cNvSpPr>
                <p:nvPr/>
              </p:nvSpPr>
              <p:spPr bwMode="auto">
                <a:xfrm>
                  <a:off x="1008" y="16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H</a:t>
                  </a:r>
                </a:p>
              </p:txBody>
            </p:sp>
            <p:sp>
              <p:nvSpPr>
                <p:cNvPr id="12354" name="Oval 12">
                  <a:extLst>
                    <a:ext uri="{FF2B5EF4-FFF2-40B4-BE49-F238E27FC236}">
                      <a16:creationId xmlns:a16="http://schemas.microsoft.com/office/drawing/2014/main" id="{0F0FEEFB-161D-46E6-9B08-20EBAD989FFB}"/>
                    </a:ext>
                  </a:extLst>
                </p:cNvPr>
                <p:cNvSpPr>
                  <a:spLocks noChangeArrowheads="1"/>
                </p:cNvSpPr>
                <p:nvPr/>
              </p:nvSpPr>
              <p:spPr bwMode="auto">
                <a:xfrm>
                  <a:off x="1344" y="16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I</a:t>
                  </a:r>
                </a:p>
              </p:txBody>
            </p:sp>
            <p:sp>
              <p:nvSpPr>
                <p:cNvPr id="12355" name="Oval 13">
                  <a:extLst>
                    <a:ext uri="{FF2B5EF4-FFF2-40B4-BE49-F238E27FC236}">
                      <a16:creationId xmlns:a16="http://schemas.microsoft.com/office/drawing/2014/main" id="{5B97AA73-007B-4DCD-9B70-AD6E72680D82}"/>
                    </a:ext>
                  </a:extLst>
                </p:cNvPr>
                <p:cNvSpPr>
                  <a:spLocks noChangeArrowheads="1"/>
                </p:cNvSpPr>
                <p:nvPr/>
              </p:nvSpPr>
              <p:spPr bwMode="auto">
                <a:xfrm>
                  <a:off x="624"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J</a:t>
                  </a:r>
                </a:p>
              </p:txBody>
            </p:sp>
            <p:sp>
              <p:nvSpPr>
                <p:cNvPr id="12356" name="Oval 14">
                  <a:extLst>
                    <a:ext uri="{FF2B5EF4-FFF2-40B4-BE49-F238E27FC236}">
                      <a16:creationId xmlns:a16="http://schemas.microsoft.com/office/drawing/2014/main" id="{2717D71A-169E-4BB6-87A5-062A5411D2C2}"/>
                    </a:ext>
                  </a:extLst>
                </p:cNvPr>
                <p:cNvSpPr>
                  <a:spLocks noChangeArrowheads="1"/>
                </p:cNvSpPr>
                <p:nvPr/>
              </p:nvSpPr>
              <p:spPr bwMode="auto">
                <a:xfrm>
                  <a:off x="1016"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K</a:t>
                  </a:r>
                </a:p>
              </p:txBody>
            </p:sp>
            <p:sp>
              <p:nvSpPr>
                <p:cNvPr id="12357" name="Oval 15">
                  <a:extLst>
                    <a:ext uri="{FF2B5EF4-FFF2-40B4-BE49-F238E27FC236}">
                      <a16:creationId xmlns:a16="http://schemas.microsoft.com/office/drawing/2014/main" id="{1740F0F6-8B90-42E8-9452-2B47BA432700}"/>
                    </a:ext>
                  </a:extLst>
                </p:cNvPr>
                <p:cNvSpPr>
                  <a:spLocks noChangeArrowheads="1"/>
                </p:cNvSpPr>
                <p:nvPr/>
              </p:nvSpPr>
              <p:spPr bwMode="auto">
                <a:xfrm>
                  <a:off x="864" y="23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L</a:t>
                  </a:r>
                </a:p>
              </p:txBody>
            </p:sp>
            <p:sp>
              <p:nvSpPr>
                <p:cNvPr id="12358" name="Oval 16">
                  <a:extLst>
                    <a:ext uri="{FF2B5EF4-FFF2-40B4-BE49-F238E27FC236}">
                      <a16:creationId xmlns:a16="http://schemas.microsoft.com/office/drawing/2014/main" id="{AFC828C9-1E17-4F4D-9446-4FC378EDC15A}"/>
                    </a:ext>
                  </a:extLst>
                </p:cNvPr>
                <p:cNvSpPr>
                  <a:spLocks noChangeArrowheads="1"/>
                </p:cNvSpPr>
                <p:nvPr/>
              </p:nvSpPr>
              <p:spPr bwMode="auto">
                <a:xfrm>
                  <a:off x="1224" y="23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M</a:t>
                  </a:r>
                </a:p>
              </p:txBody>
            </p:sp>
            <p:sp>
              <p:nvSpPr>
                <p:cNvPr id="12359" name="Line 30">
                  <a:extLst>
                    <a:ext uri="{FF2B5EF4-FFF2-40B4-BE49-F238E27FC236}">
                      <a16:creationId xmlns:a16="http://schemas.microsoft.com/office/drawing/2014/main" id="{8169C8DC-356B-47A3-A0D7-12179E70A677}"/>
                    </a:ext>
                  </a:extLst>
                </p:cNvPr>
                <p:cNvSpPr>
                  <a:spLocks noChangeShapeType="1"/>
                </p:cNvSpPr>
                <p:nvPr/>
              </p:nvSpPr>
              <p:spPr bwMode="auto">
                <a:xfrm flipH="1">
                  <a:off x="575" y="1056"/>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0" name="Line 31">
                  <a:extLst>
                    <a:ext uri="{FF2B5EF4-FFF2-40B4-BE49-F238E27FC236}">
                      <a16:creationId xmlns:a16="http://schemas.microsoft.com/office/drawing/2014/main" id="{0A77C99D-63F6-4977-9F5F-E73CE8882315}"/>
                    </a:ext>
                  </a:extLst>
                </p:cNvPr>
                <p:cNvSpPr>
                  <a:spLocks noChangeShapeType="1"/>
                </p:cNvSpPr>
                <p:nvPr/>
              </p:nvSpPr>
              <p:spPr bwMode="auto">
                <a:xfrm>
                  <a:off x="888" y="105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1" name="Line 32">
                  <a:extLst>
                    <a:ext uri="{FF2B5EF4-FFF2-40B4-BE49-F238E27FC236}">
                      <a16:creationId xmlns:a16="http://schemas.microsoft.com/office/drawing/2014/main" id="{2F074CC1-287E-41CD-B818-D4A05D855B26}"/>
                    </a:ext>
                  </a:extLst>
                </p:cNvPr>
                <p:cNvSpPr>
                  <a:spLocks noChangeShapeType="1"/>
                </p:cNvSpPr>
                <p:nvPr/>
              </p:nvSpPr>
              <p:spPr bwMode="auto">
                <a:xfrm>
                  <a:off x="912" y="1056"/>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2" name="Line 33">
                  <a:extLst>
                    <a:ext uri="{FF2B5EF4-FFF2-40B4-BE49-F238E27FC236}">
                      <a16:creationId xmlns:a16="http://schemas.microsoft.com/office/drawing/2014/main" id="{D5D1E2ED-FC9A-43C4-8EF9-D167C892BCCB}"/>
                    </a:ext>
                  </a:extLst>
                </p:cNvPr>
                <p:cNvSpPr>
                  <a:spLocks noChangeShapeType="1"/>
                </p:cNvSpPr>
                <p:nvPr/>
              </p:nvSpPr>
              <p:spPr bwMode="auto">
                <a:xfrm flipH="1">
                  <a:off x="384"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3" name="Line 34">
                  <a:extLst>
                    <a:ext uri="{FF2B5EF4-FFF2-40B4-BE49-F238E27FC236}">
                      <a16:creationId xmlns:a16="http://schemas.microsoft.com/office/drawing/2014/main" id="{7A01F3AD-B497-4FE9-89D1-5D54967A7CA8}"/>
                    </a:ext>
                  </a:extLst>
                </p:cNvPr>
                <p:cNvSpPr>
                  <a:spLocks noChangeShapeType="1"/>
                </p:cNvSpPr>
                <p:nvPr/>
              </p:nvSpPr>
              <p:spPr bwMode="auto">
                <a:xfrm>
                  <a:off x="528"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4" name="Line 35">
                  <a:extLst>
                    <a:ext uri="{FF2B5EF4-FFF2-40B4-BE49-F238E27FC236}">
                      <a16:creationId xmlns:a16="http://schemas.microsoft.com/office/drawing/2014/main" id="{EE0307B8-5CA5-429A-B00E-5CB34B089CF6}"/>
                    </a:ext>
                  </a:extLst>
                </p:cNvPr>
                <p:cNvSpPr>
                  <a:spLocks noChangeShapeType="1"/>
                </p:cNvSpPr>
                <p:nvPr/>
              </p:nvSpPr>
              <p:spPr bwMode="auto">
                <a:xfrm>
                  <a:off x="888" y="1392"/>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5" name="Line 36">
                  <a:extLst>
                    <a:ext uri="{FF2B5EF4-FFF2-40B4-BE49-F238E27FC236}">
                      <a16:creationId xmlns:a16="http://schemas.microsoft.com/office/drawing/2014/main" id="{07064372-6554-4A24-B2D1-D54926B9F490}"/>
                    </a:ext>
                  </a:extLst>
                </p:cNvPr>
                <p:cNvSpPr>
                  <a:spLocks noChangeShapeType="1"/>
                </p:cNvSpPr>
                <p:nvPr/>
              </p:nvSpPr>
              <p:spPr bwMode="auto">
                <a:xfrm flipH="1">
                  <a:off x="1104"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6" name="Line 37">
                  <a:extLst>
                    <a:ext uri="{FF2B5EF4-FFF2-40B4-BE49-F238E27FC236}">
                      <a16:creationId xmlns:a16="http://schemas.microsoft.com/office/drawing/2014/main" id="{025D1F87-6435-4E19-8066-719661A3714F}"/>
                    </a:ext>
                  </a:extLst>
                </p:cNvPr>
                <p:cNvSpPr>
                  <a:spLocks noChangeShapeType="1"/>
                </p:cNvSpPr>
                <p:nvPr/>
              </p:nvSpPr>
              <p:spPr bwMode="auto">
                <a:xfrm>
                  <a:off x="1248" y="139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7" name="Line 38">
                  <a:extLst>
                    <a:ext uri="{FF2B5EF4-FFF2-40B4-BE49-F238E27FC236}">
                      <a16:creationId xmlns:a16="http://schemas.microsoft.com/office/drawing/2014/main" id="{BB87BE59-15EB-4609-80C6-9224E9D6E0EA}"/>
                    </a:ext>
                  </a:extLst>
                </p:cNvPr>
                <p:cNvSpPr>
                  <a:spLocks noChangeShapeType="1"/>
                </p:cNvSpPr>
                <p:nvPr/>
              </p:nvSpPr>
              <p:spPr bwMode="auto">
                <a:xfrm flipH="1">
                  <a:off x="720" y="177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8" name="Line 39">
                  <a:extLst>
                    <a:ext uri="{FF2B5EF4-FFF2-40B4-BE49-F238E27FC236}">
                      <a16:creationId xmlns:a16="http://schemas.microsoft.com/office/drawing/2014/main" id="{3CAC1CD6-3BD0-4CFF-8945-7E8DF3566F33}"/>
                    </a:ext>
                  </a:extLst>
                </p:cNvPr>
                <p:cNvSpPr>
                  <a:spLocks noChangeShapeType="1"/>
                </p:cNvSpPr>
                <p:nvPr/>
              </p:nvSpPr>
              <p:spPr bwMode="auto">
                <a:xfrm>
                  <a:off x="896" y="1776"/>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69" name="Line 40">
                  <a:extLst>
                    <a:ext uri="{FF2B5EF4-FFF2-40B4-BE49-F238E27FC236}">
                      <a16:creationId xmlns:a16="http://schemas.microsoft.com/office/drawing/2014/main" id="{39B8E8A0-FDAC-4CBA-A7E8-B99CF87F1BF9}"/>
                    </a:ext>
                  </a:extLst>
                </p:cNvPr>
                <p:cNvSpPr>
                  <a:spLocks noChangeShapeType="1"/>
                </p:cNvSpPr>
                <p:nvPr/>
              </p:nvSpPr>
              <p:spPr bwMode="auto">
                <a:xfrm flipH="1">
                  <a:off x="936" y="2160"/>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70" name="Line 41">
                  <a:extLst>
                    <a:ext uri="{FF2B5EF4-FFF2-40B4-BE49-F238E27FC236}">
                      <a16:creationId xmlns:a16="http://schemas.microsoft.com/office/drawing/2014/main" id="{EEF2962B-2CE2-4033-BE2D-43C8CB0A92D8}"/>
                    </a:ext>
                  </a:extLst>
                </p:cNvPr>
                <p:cNvSpPr>
                  <a:spLocks noChangeShapeType="1"/>
                </p:cNvSpPr>
                <p:nvPr/>
              </p:nvSpPr>
              <p:spPr bwMode="auto">
                <a:xfrm>
                  <a:off x="1088" y="216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2345" name="Text Box 56">
                <a:extLst>
                  <a:ext uri="{FF2B5EF4-FFF2-40B4-BE49-F238E27FC236}">
                    <a16:creationId xmlns:a16="http://schemas.microsoft.com/office/drawing/2014/main" id="{436A25F4-CC16-4B44-AAE8-BAB5223B91AE}"/>
                  </a:ext>
                </a:extLst>
              </p:cNvPr>
              <p:cNvSpPr txBox="1">
                <a:spLocks noChangeArrowheads="1"/>
              </p:cNvSpPr>
              <p:nvPr/>
            </p:nvSpPr>
            <p:spPr bwMode="auto">
              <a:xfrm>
                <a:off x="135" y="2269"/>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图一</a:t>
                </a:r>
              </a:p>
            </p:txBody>
          </p:sp>
        </p:grpSp>
        <p:sp>
          <p:nvSpPr>
            <p:cNvPr id="12334" name="Text Box 60">
              <a:extLst>
                <a:ext uri="{FF2B5EF4-FFF2-40B4-BE49-F238E27FC236}">
                  <a16:creationId xmlns:a16="http://schemas.microsoft.com/office/drawing/2014/main" id="{7FD2DA18-9A15-43A7-BC09-B0A39A49BA01}"/>
                </a:ext>
              </a:extLst>
            </p:cNvPr>
            <p:cNvSpPr txBox="1">
              <a:spLocks noChangeArrowheads="1"/>
            </p:cNvSpPr>
            <p:nvPr/>
          </p:nvSpPr>
          <p:spPr bwMode="auto">
            <a:xfrm>
              <a:off x="1776" y="902"/>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第</a:t>
              </a:r>
              <a:r>
                <a:rPr lang="en-US" altLang="zh-CN" sz="2000"/>
                <a:t>1</a:t>
              </a:r>
              <a:r>
                <a:rPr lang="zh-CN" altLang="en-US" sz="2000"/>
                <a:t>层</a:t>
              </a:r>
            </a:p>
          </p:txBody>
        </p:sp>
        <p:sp>
          <p:nvSpPr>
            <p:cNvPr id="12335" name="Text Box 61">
              <a:extLst>
                <a:ext uri="{FF2B5EF4-FFF2-40B4-BE49-F238E27FC236}">
                  <a16:creationId xmlns:a16="http://schemas.microsoft.com/office/drawing/2014/main" id="{952B3837-ECBC-4292-A4C5-41B9AC1E457C}"/>
                </a:ext>
              </a:extLst>
            </p:cNvPr>
            <p:cNvSpPr txBox="1">
              <a:spLocks noChangeArrowheads="1"/>
            </p:cNvSpPr>
            <p:nvPr/>
          </p:nvSpPr>
          <p:spPr bwMode="auto">
            <a:xfrm>
              <a:off x="1776" y="1238"/>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第</a:t>
              </a:r>
              <a:r>
                <a:rPr lang="en-US" altLang="zh-CN" sz="2000"/>
                <a:t>2</a:t>
              </a:r>
              <a:r>
                <a:rPr lang="zh-CN" altLang="en-US" sz="2000"/>
                <a:t>层</a:t>
              </a:r>
            </a:p>
          </p:txBody>
        </p:sp>
        <p:sp>
          <p:nvSpPr>
            <p:cNvPr id="12336" name="Text Box 62">
              <a:extLst>
                <a:ext uri="{FF2B5EF4-FFF2-40B4-BE49-F238E27FC236}">
                  <a16:creationId xmlns:a16="http://schemas.microsoft.com/office/drawing/2014/main" id="{4097C29E-D38C-4026-B8EE-5E5CE81F8D25}"/>
                </a:ext>
              </a:extLst>
            </p:cNvPr>
            <p:cNvSpPr txBox="1">
              <a:spLocks noChangeArrowheads="1"/>
            </p:cNvSpPr>
            <p:nvPr/>
          </p:nvSpPr>
          <p:spPr bwMode="auto">
            <a:xfrm>
              <a:off x="1776" y="1574"/>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第</a:t>
              </a:r>
              <a:r>
                <a:rPr lang="en-US" altLang="zh-CN" sz="2000"/>
                <a:t>3</a:t>
              </a:r>
              <a:r>
                <a:rPr lang="zh-CN" altLang="en-US" sz="2000"/>
                <a:t>层</a:t>
              </a:r>
            </a:p>
          </p:txBody>
        </p:sp>
        <p:sp>
          <p:nvSpPr>
            <p:cNvPr id="12337" name="Text Box 63">
              <a:extLst>
                <a:ext uri="{FF2B5EF4-FFF2-40B4-BE49-F238E27FC236}">
                  <a16:creationId xmlns:a16="http://schemas.microsoft.com/office/drawing/2014/main" id="{7A6388AE-5500-42E5-97E4-BEED31D74E5F}"/>
                </a:ext>
              </a:extLst>
            </p:cNvPr>
            <p:cNvSpPr txBox="1">
              <a:spLocks noChangeArrowheads="1"/>
            </p:cNvSpPr>
            <p:nvPr/>
          </p:nvSpPr>
          <p:spPr bwMode="auto">
            <a:xfrm>
              <a:off x="1776" y="1958"/>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第</a:t>
              </a:r>
              <a:r>
                <a:rPr lang="en-US" altLang="zh-CN" sz="2000"/>
                <a:t>4</a:t>
              </a:r>
              <a:r>
                <a:rPr lang="zh-CN" altLang="en-US" sz="2000"/>
                <a:t>层</a:t>
              </a:r>
            </a:p>
          </p:txBody>
        </p:sp>
        <p:sp>
          <p:nvSpPr>
            <p:cNvPr id="12338" name="Text Box 64">
              <a:extLst>
                <a:ext uri="{FF2B5EF4-FFF2-40B4-BE49-F238E27FC236}">
                  <a16:creationId xmlns:a16="http://schemas.microsoft.com/office/drawing/2014/main" id="{F71835B6-2857-4CDF-94D1-7E6605AD03A2}"/>
                </a:ext>
              </a:extLst>
            </p:cNvPr>
            <p:cNvSpPr txBox="1">
              <a:spLocks noChangeArrowheads="1"/>
            </p:cNvSpPr>
            <p:nvPr/>
          </p:nvSpPr>
          <p:spPr bwMode="auto">
            <a:xfrm>
              <a:off x="1776" y="2342"/>
              <a:ext cx="5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第</a:t>
              </a:r>
              <a:r>
                <a:rPr lang="en-US" altLang="zh-CN" sz="2000"/>
                <a:t>5</a:t>
              </a:r>
              <a:r>
                <a:rPr lang="zh-CN" altLang="en-US" sz="2000"/>
                <a:t>层</a:t>
              </a:r>
            </a:p>
          </p:txBody>
        </p:sp>
        <p:sp>
          <p:nvSpPr>
            <p:cNvPr id="12339" name="Line 65">
              <a:extLst>
                <a:ext uri="{FF2B5EF4-FFF2-40B4-BE49-F238E27FC236}">
                  <a16:creationId xmlns:a16="http://schemas.microsoft.com/office/drawing/2014/main" id="{6B9A9D72-55AB-4210-AA7F-0BF1509C0EFF}"/>
                </a:ext>
              </a:extLst>
            </p:cNvPr>
            <p:cNvSpPr>
              <a:spLocks noChangeShapeType="1"/>
            </p:cNvSpPr>
            <p:nvPr/>
          </p:nvSpPr>
          <p:spPr bwMode="auto">
            <a:xfrm>
              <a:off x="1104" y="1008"/>
              <a:ext cx="72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40" name="Line 66">
              <a:extLst>
                <a:ext uri="{FF2B5EF4-FFF2-40B4-BE49-F238E27FC236}">
                  <a16:creationId xmlns:a16="http://schemas.microsoft.com/office/drawing/2014/main" id="{FB0B83A9-A52A-4B78-AFAB-0EEA51B4E2F8}"/>
                </a:ext>
              </a:extLst>
            </p:cNvPr>
            <p:cNvSpPr>
              <a:spLocks noChangeShapeType="1"/>
            </p:cNvSpPr>
            <p:nvPr/>
          </p:nvSpPr>
          <p:spPr bwMode="auto">
            <a:xfrm>
              <a:off x="1392" y="1344"/>
              <a:ext cx="4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41" name="Line 67">
              <a:extLst>
                <a:ext uri="{FF2B5EF4-FFF2-40B4-BE49-F238E27FC236}">
                  <a16:creationId xmlns:a16="http://schemas.microsoft.com/office/drawing/2014/main" id="{5B9B2C6E-BAD0-47D6-A50B-CA88B8131B8E}"/>
                </a:ext>
              </a:extLst>
            </p:cNvPr>
            <p:cNvSpPr>
              <a:spLocks noChangeShapeType="1"/>
            </p:cNvSpPr>
            <p:nvPr/>
          </p:nvSpPr>
          <p:spPr bwMode="auto">
            <a:xfrm>
              <a:off x="1536" y="1680"/>
              <a:ext cx="2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42" name="Line 68">
              <a:extLst>
                <a:ext uri="{FF2B5EF4-FFF2-40B4-BE49-F238E27FC236}">
                  <a16:creationId xmlns:a16="http://schemas.microsoft.com/office/drawing/2014/main" id="{414C56BC-C684-4CFB-B5B3-D4BD6B494F15}"/>
                </a:ext>
              </a:extLst>
            </p:cNvPr>
            <p:cNvSpPr>
              <a:spLocks noChangeShapeType="1"/>
            </p:cNvSpPr>
            <p:nvPr/>
          </p:nvSpPr>
          <p:spPr bwMode="auto">
            <a:xfrm>
              <a:off x="1200" y="2064"/>
              <a:ext cx="62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43" name="Line 69">
              <a:extLst>
                <a:ext uri="{FF2B5EF4-FFF2-40B4-BE49-F238E27FC236}">
                  <a16:creationId xmlns:a16="http://schemas.microsoft.com/office/drawing/2014/main" id="{71E9BC64-DFA7-48A3-A597-8995F6966BB1}"/>
                </a:ext>
              </a:extLst>
            </p:cNvPr>
            <p:cNvSpPr>
              <a:spLocks noChangeShapeType="1"/>
            </p:cNvSpPr>
            <p:nvPr/>
          </p:nvSpPr>
          <p:spPr bwMode="auto">
            <a:xfrm>
              <a:off x="1440" y="2448"/>
              <a:ext cx="38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2291" name="Group 77">
            <a:extLst>
              <a:ext uri="{FF2B5EF4-FFF2-40B4-BE49-F238E27FC236}">
                <a16:creationId xmlns:a16="http://schemas.microsoft.com/office/drawing/2014/main" id="{568BE239-5EC9-4603-93B6-D801E3DBA9A7}"/>
              </a:ext>
            </a:extLst>
          </p:cNvPr>
          <p:cNvGrpSpPr>
            <a:grpSpLocks/>
          </p:cNvGrpSpPr>
          <p:nvPr/>
        </p:nvGrpSpPr>
        <p:grpSpPr bwMode="auto">
          <a:xfrm>
            <a:off x="608013" y="4243536"/>
            <a:ext cx="3592512" cy="2209800"/>
            <a:chOff x="130" y="2784"/>
            <a:chExt cx="2263" cy="1392"/>
          </a:xfrm>
        </p:grpSpPr>
        <p:grpSp>
          <p:nvGrpSpPr>
            <p:cNvPr id="12300" name="Group 59">
              <a:extLst>
                <a:ext uri="{FF2B5EF4-FFF2-40B4-BE49-F238E27FC236}">
                  <a16:creationId xmlns:a16="http://schemas.microsoft.com/office/drawing/2014/main" id="{C8651D2A-05C0-4653-B29A-F7C35E2F242C}"/>
                </a:ext>
              </a:extLst>
            </p:cNvPr>
            <p:cNvGrpSpPr>
              <a:grpSpLocks/>
            </p:cNvGrpSpPr>
            <p:nvPr/>
          </p:nvGrpSpPr>
          <p:grpSpPr bwMode="auto">
            <a:xfrm>
              <a:off x="130" y="2784"/>
              <a:ext cx="1686" cy="1392"/>
              <a:chOff x="130" y="2784"/>
              <a:chExt cx="1686" cy="1392"/>
            </a:xfrm>
          </p:grpSpPr>
          <p:grpSp>
            <p:nvGrpSpPr>
              <p:cNvPr id="12306" name="Group 55">
                <a:extLst>
                  <a:ext uri="{FF2B5EF4-FFF2-40B4-BE49-F238E27FC236}">
                    <a16:creationId xmlns:a16="http://schemas.microsoft.com/office/drawing/2014/main" id="{28C315B8-1EA8-4AA4-885E-212C48848C55}"/>
                  </a:ext>
                </a:extLst>
              </p:cNvPr>
              <p:cNvGrpSpPr>
                <a:grpSpLocks/>
              </p:cNvGrpSpPr>
              <p:nvPr/>
            </p:nvGrpSpPr>
            <p:grpSpPr bwMode="auto">
              <a:xfrm>
                <a:off x="296" y="2784"/>
                <a:ext cx="1520" cy="1344"/>
                <a:chOff x="296" y="2784"/>
                <a:chExt cx="1520" cy="1344"/>
              </a:xfrm>
            </p:grpSpPr>
            <p:sp>
              <p:nvSpPr>
                <p:cNvPr id="12308" name="Oval 17">
                  <a:extLst>
                    <a:ext uri="{FF2B5EF4-FFF2-40B4-BE49-F238E27FC236}">
                      <a16:creationId xmlns:a16="http://schemas.microsoft.com/office/drawing/2014/main" id="{59872D89-93B5-49F7-9C7C-53CA95D5CF45}"/>
                    </a:ext>
                  </a:extLst>
                </p:cNvPr>
                <p:cNvSpPr>
                  <a:spLocks noChangeArrowheads="1"/>
                </p:cNvSpPr>
                <p:nvPr/>
              </p:nvSpPr>
              <p:spPr bwMode="auto">
                <a:xfrm>
                  <a:off x="824" y="2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2309" name="Oval 18">
                  <a:extLst>
                    <a:ext uri="{FF2B5EF4-FFF2-40B4-BE49-F238E27FC236}">
                      <a16:creationId xmlns:a16="http://schemas.microsoft.com/office/drawing/2014/main" id="{31BE54E4-754A-4134-96DF-42128127388D}"/>
                    </a:ext>
                  </a:extLst>
                </p:cNvPr>
                <p:cNvSpPr>
                  <a:spLocks noChangeArrowheads="1"/>
                </p:cNvSpPr>
                <p:nvPr/>
              </p:nvSpPr>
              <p:spPr bwMode="auto">
                <a:xfrm>
                  <a:off x="621"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B</a:t>
                  </a:r>
                </a:p>
              </p:txBody>
            </p:sp>
            <p:sp>
              <p:nvSpPr>
                <p:cNvPr id="12310" name="Oval 19">
                  <a:extLst>
                    <a:ext uri="{FF2B5EF4-FFF2-40B4-BE49-F238E27FC236}">
                      <a16:creationId xmlns:a16="http://schemas.microsoft.com/office/drawing/2014/main" id="{9A08FBF2-BF92-4FA2-8BBD-8E2D1E6E0039}"/>
                    </a:ext>
                  </a:extLst>
                </p:cNvPr>
                <p:cNvSpPr>
                  <a:spLocks noChangeArrowheads="1"/>
                </p:cNvSpPr>
                <p:nvPr/>
              </p:nvSpPr>
              <p:spPr bwMode="auto">
                <a:xfrm>
                  <a:off x="1008" y="303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2311" name="Oval 20">
                  <a:extLst>
                    <a:ext uri="{FF2B5EF4-FFF2-40B4-BE49-F238E27FC236}">
                      <a16:creationId xmlns:a16="http://schemas.microsoft.com/office/drawing/2014/main" id="{208738FF-AFFB-42FF-AE20-2B11F41B558D}"/>
                    </a:ext>
                  </a:extLst>
                </p:cNvPr>
                <p:cNvSpPr>
                  <a:spLocks noChangeArrowheads="1"/>
                </p:cNvSpPr>
                <p:nvPr/>
              </p:nvSpPr>
              <p:spPr bwMode="auto">
                <a:xfrm>
                  <a:off x="44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D</a:t>
                  </a:r>
                </a:p>
              </p:txBody>
            </p:sp>
            <p:sp>
              <p:nvSpPr>
                <p:cNvPr id="12312" name="Oval 21">
                  <a:extLst>
                    <a:ext uri="{FF2B5EF4-FFF2-40B4-BE49-F238E27FC236}">
                      <a16:creationId xmlns:a16="http://schemas.microsoft.com/office/drawing/2014/main" id="{5D389BB2-7BAF-4920-8135-1316EBB8DD20}"/>
                    </a:ext>
                  </a:extLst>
                </p:cNvPr>
                <p:cNvSpPr>
                  <a:spLocks noChangeArrowheads="1"/>
                </p:cNvSpPr>
                <p:nvPr/>
              </p:nvSpPr>
              <p:spPr bwMode="auto">
                <a:xfrm>
                  <a:off x="768"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E</a:t>
                  </a:r>
                </a:p>
              </p:txBody>
            </p:sp>
            <p:sp>
              <p:nvSpPr>
                <p:cNvPr id="12313" name="Oval 22">
                  <a:extLst>
                    <a:ext uri="{FF2B5EF4-FFF2-40B4-BE49-F238E27FC236}">
                      <a16:creationId xmlns:a16="http://schemas.microsoft.com/office/drawing/2014/main" id="{CE771C2C-EBBE-4669-A49A-8D44115E3B51}"/>
                    </a:ext>
                  </a:extLst>
                </p:cNvPr>
                <p:cNvSpPr>
                  <a:spLocks noChangeArrowheads="1"/>
                </p:cNvSpPr>
                <p:nvPr/>
              </p:nvSpPr>
              <p:spPr bwMode="auto">
                <a:xfrm>
                  <a:off x="960" y="33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2314" name="Oval 23">
                  <a:extLst>
                    <a:ext uri="{FF2B5EF4-FFF2-40B4-BE49-F238E27FC236}">
                      <a16:creationId xmlns:a16="http://schemas.microsoft.com/office/drawing/2014/main" id="{C059ADC1-7AA1-4A8D-AAAB-82B7CBA81632}"/>
                    </a:ext>
                  </a:extLst>
                </p:cNvPr>
                <p:cNvSpPr>
                  <a:spLocks noChangeArrowheads="1"/>
                </p:cNvSpPr>
                <p:nvPr/>
              </p:nvSpPr>
              <p:spPr bwMode="auto">
                <a:xfrm>
                  <a:off x="1256" y="33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315" name="Oval 24">
                  <a:extLst>
                    <a:ext uri="{FF2B5EF4-FFF2-40B4-BE49-F238E27FC236}">
                      <a16:creationId xmlns:a16="http://schemas.microsoft.com/office/drawing/2014/main" id="{0E6E98D7-91DE-44CF-929D-DBBD4F56DA22}"/>
                    </a:ext>
                  </a:extLst>
                </p:cNvPr>
                <p:cNvSpPr>
                  <a:spLocks noChangeArrowheads="1"/>
                </p:cNvSpPr>
                <p:nvPr/>
              </p:nvSpPr>
              <p:spPr bwMode="auto">
                <a:xfrm>
                  <a:off x="62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H</a:t>
                  </a:r>
                </a:p>
              </p:txBody>
            </p:sp>
            <p:sp>
              <p:nvSpPr>
                <p:cNvPr id="12316" name="Oval 25">
                  <a:extLst>
                    <a:ext uri="{FF2B5EF4-FFF2-40B4-BE49-F238E27FC236}">
                      <a16:creationId xmlns:a16="http://schemas.microsoft.com/office/drawing/2014/main" id="{5141615E-1D53-4A7C-82A2-0C2BD3F845B8}"/>
                    </a:ext>
                  </a:extLst>
                </p:cNvPr>
                <p:cNvSpPr>
                  <a:spLocks noChangeArrowheads="1"/>
                </p:cNvSpPr>
                <p:nvPr/>
              </p:nvSpPr>
              <p:spPr bwMode="auto">
                <a:xfrm>
                  <a:off x="1104"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I</a:t>
                  </a:r>
                </a:p>
              </p:txBody>
            </p:sp>
            <p:sp>
              <p:nvSpPr>
                <p:cNvPr id="12317" name="Oval 26">
                  <a:extLst>
                    <a:ext uri="{FF2B5EF4-FFF2-40B4-BE49-F238E27FC236}">
                      <a16:creationId xmlns:a16="http://schemas.microsoft.com/office/drawing/2014/main" id="{717BA85D-D393-403E-AC2E-35168BBA825C}"/>
                    </a:ext>
                  </a:extLst>
                </p:cNvPr>
                <p:cNvSpPr>
                  <a:spLocks noChangeArrowheads="1"/>
                </p:cNvSpPr>
                <p:nvPr/>
              </p:nvSpPr>
              <p:spPr bwMode="auto">
                <a:xfrm>
                  <a:off x="296" y="370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J</a:t>
                  </a:r>
                </a:p>
              </p:txBody>
            </p:sp>
            <p:sp>
              <p:nvSpPr>
                <p:cNvPr id="12318" name="Oval 27">
                  <a:extLst>
                    <a:ext uri="{FF2B5EF4-FFF2-40B4-BE49-F238E27FC236}">
                      <a16:creationId xmlns:a16="http://schemas.microsoft.com/office/drawing/2014/main" id="{917796FA-B409-4A4D-81A0-6377FAD24825}"/>
                    </a:ext>
                  </a:extLst>
                </p:cNvPr>
                <p:cNvSpPr>
                  <a:spLocks noChangeArrowheads="1"/>
                </p:cNvSpPr>
                <p:nvPr/>
              </p:nvSpPr>
              <p:spPr bwMode="auto">
                <a:xfrm>
                  <a:off x="1488" y="36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t>K</a:t>
                  </a:r>
                </a:p>
              </p:txBody>
            </p:sp>
            <p:sp>
              <p:nvSpPr>
                <p:cNvPr id="12319" name="Oval 28">
                  <a:extLst>
                    <a:ext uri="{FF2B5EF4-FFF2-40B4-BE49-F238E27FC236}">
                      <a16:creationId xmlns:a16="http://schemas.microsoft.com/office/drawing/2014/main" id="{D4F04803-389C-45FC-A659-B7DB188F18E4}"/>
                    </a:ext>
                  </a:extLst>
                </p:cNvPr>
                <p:cNvSpPr>
                  <a:spLocks noChangeArrowheads="1"/>
                </p:cNvSpPr>
                <p:nvPr/>
              </p:nvSpPr>
              <p:spPr bwMode="auto">
                <a:xfrm>
                  <a:off x="1296"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L</a:t>
                  </a:r>
                </a:p>
              </p:txBody>
            </p:sp>
            <p:sp>
              <p:nvSpPr>
                <p:cNvPr id="12320" name="Oval 29">
                  <a:extLst>
                    <a:ext uri="{FF2B5EF4-FFF2-40B4-BE49-F238E27FC236}">
                      <a16:creationId xmlns:a16="http://schemas.microsoft.com/office/drawing/2014/main" id="{4BF2ECBC-D27B-475C-98BB-7F758FA83B9E}"/>
                    </a:ext>
                  </a:extLst>
                </p:cNvPr>
                <p:cNvSpPr>
                  <a:spLocks noChangeArrowheads="1"/>
                </p:cNvSpPr>
                <p:nvPr/>
              </p:nvSpPr>
              <p:spPr bwMode="auto">
                <a:xfrm>
                  <a:off x="1680" y="399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M</a:t>
                  </a:r>
                </a:p>
              </p:txBody>
            </p:sp>
            <p:sp>
              <p:nvSpPr>
                <p:cNvPr id="12321" name="Line 43">
                  <a:extLst>
                    <a:ext uri="{FF2B5EF4-FFF2-40B4-BE49-F238E27FC236}">
                      <a16:creationId xmlns:a16="http://schemas.microsoft.com/office/drawing/2014/main" id="{C8BD67B9-1B69-4249-9F97-A3859AEC3E2A}"/>
                    </a:ext>
                  </a:extLst>
                </p:cNvPr>
                <p:cNvSpPr>
                  <a:spLocks noChangeShapeType="1"/>
                </p:cNvSpPr>
                <p:nvPr/>
              </p:nvSpPr>
              <p:spPr bwMode="auto">
                <a:xfrm flipH="1">
                  <a:off x="720"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2" name="Line 44">
                  <a:extLst>
                    <a:ext uri="{FF2B5EF4-FFF2-40B4-BE49-F238E27FC236}">
                      <a16:creationId xmlns:a16="http://schemas.microsoft.com/office/drawing/2014/main" id="{CE33242D-019A-4AB1-BCF3-8085BBE8FAD2}"/>
                    </a:ext>
                  </a:extLst>
                </p:cNvPr>
                <p:cNvSpPr>
                  <a:spLocks noChangeShapeType="1"/>
                </p:cNvSpPr>
                <p:nvPr/>
              </p:nvSpPr>
              <p:spPr bwMode="auto">
                <a:xfrm>
                  <a:off x="912" y="2928"/>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23" name="Line 45">
                  <a:extLst>
                    <a:ext uri="{FF2B5EF4-FFF2-40B4-BE49-F238E27FC236}">
                      <a16:creationId xmlns:a16="http://schemas.microsoft.com/office/drawing/2014/main" id="{15E60562-0B1E-45B6-B7B1-59C10D68F9A4}"/>
                    </a:ext>
                  </a:extLst>
                </p:cNvPr>
                <p:cNvSpPr>
                  <a:spLocks noChangeShapeType="1"/>
                </p:cNvSpPr>
                <p:nvPr/>
              </p:nvSpPr>
              <p:spPr bwMode="auto">
                <a:xfrm flipH="1">
                  <a:off x="528" y="316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4" name="Line 46">
                  <a:extLst>
                    <a:ext uri="{FF2B5EF4-FFF2-40B4-BE49-F238E27FC236}">
                      <a16:creationId xmlns:a16="http://schemas.microsoft.com/office/drawing/2014/main" id="{9A5B2E92-88A6-40DC-814B-21540AF086BE}"/>
                    </a:ext>
                  </a:extLst>
                </p:cNvPr>
                <p:cNvSpPr>
                  <a:spLocks noChangeShapeType="1"/>
                </p:cNvSpPr>
                <p:nvPr/>
              </p:nvSpPr>
              <p:spPr bwMode="auto">
                <a:xfrm>
                  <a:off x="720" y="316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5" name="Line 47">
                  <a:extLst>
                    <a:ext uri="{FF2B5EF4-FFF2-40B4-BE49-F238E27FC236}">
                      <a16:creationId xmlns:a16="http://schemas.microsoft.com/office/drawing/2014/main" id="{9154324F-315B-46E1-A547-CE62E985519B}"/>
                    </a:ext>
                  </a:extLst>
                </p:cNvPr>
                <p:cNvSpPr>
                  <a:spLocks noChangeShapeType="1"/>
                </p:cNvSpPr>
                <p:nvPr/>
              </p:nvSpPr>
              <p:spPr bwMode="auto">
                <a:xfrm flipH="1">
                  <a:off x="1008" y="3168"/>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6" name="Line 48">
                  <a:extLst>
                    <a:ext uri="{FF2B5EF4-FFF2-40B4-BE49-F238E27FC236}">
                      <a16:creationId xmlns:a16="http://schemas.microsoft.com/office/drawing/2014/main" id="{5E77A9F7-9788-417A-AA1D-9FA43D5D6121}"/>
                    </a:ext>
                  </a:extLst>
                </p:cNvPr>
                <p:cNvSpPr>
                  <a:spLocks noChangeShapeType="1"/>
                </p:cNvSpPr>
                <p:nvPr/>
              </p:nvSpPr>
              <p:spPr bwMode="auto">
                <a:xfrm>
                  <a:off x="1104" y="316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7" name="Line 49">
                  <a:extLst>
                    <a:ext uri="{FF2B5EF4-FFF2-40B4-BE49-F238E27FC236}">
                      <a16:creationId xmlns:a16="http://schemas.microsoft.com/office/drawing/2014/main" id="{31C46216-B0D8-4DE1-A854-24CDC4A928F7}"/>
                    </a:ext>
                  </a:extLst>
                </p:cNvPr>
                <p:cNvSpPr>
                  <a:spLocks noChangeShapeType="1"/>
                </p:cNvSpPr>
                <p:nvPr/>
              </p:nvSpPr>
              <p:spPr bwMode="auto">
                <a:xfrm flipH="1">
                  <a:off x="384"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8" name="Line 50">
                  <a:extLst>
                    <a:ext uri="{FF2B5EF4-FFF2-40B4-BE49-F238E27FC236}">
                      <a16:creationId xmlns:a16="http://schemas.microsoft.com/office/drawing/2014/main" id="{376BE6C7-A4E9-4653-9793-782F71FD4EA2}"/>
                    </a:ext>
                  </a:extLst>
                </p:cNvPr>
                <p:cNvSpPr>
                  <a:spLocks noChangeShapeType="1"/>
                </p:cNvSpPr>
                <p:nvPr/>
              </p:nvSpPr>
              <p:spPr bwMode="auto">
                <a:xfrm>
                  <a:off x="528" y="350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29" name="Line 51">
                  <a:extLst>
                    <a:ext uri="{FF2B5EF4-FFF2-40B4-BE49-F238E27FC236}">
                      <a16:creationId xmlns:a16="http://schemas.microsoft.com/office/drawing/2014/main" id="{F6E5E841-55A3-4020-9A8E-B87B5B635CC6}"/>
                    </a:ext>
                  </a:extLst>
                </p:cNvPr>
                <p:cNvSpPr>
                  <a:spLocks noChangeShapeType="1"/>
                </p:cNvSpPr>
                <p:nvPr/>
              </p:nvSpPr>
              <p:spPr bwMode="auto">
                <a:xfrm>
                  <a:off x="1344" y="350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30" name="Line 52">
                  <a:extLst>
                    <a:ext uri="{FF2B5EF4-FFF2-40B4-BE49-F238E27FC236}">
                      <a16:creationId xmlns:a16="http://schemas.microsoft.com/office/drawing/2014/main" id="{36D9888F-1F20-4FF6-8519-645D8AE04D11}"/>
                    </a:ext>
                  </a:extLst>
                </p:cNvPr>
                <p:cNvSpPr>
                  <a:spLocks noChangeShapeType="1"/>
                </p:cNvSpPr>
                <p:nvPr/>
              </p:nvSpPr>
              <p:spPr bwMode="auto">
                <a:xfrm flipH="1">
                  <a:off x="1392"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31" name="Line 53">
                  <a:extLst>
                    <a:ext uri="{FF2B5EF4-FFF2-40B4-BE49-F238E27FC236}">
                      <a16:creationId xmlns:a16="http://schemas.microsoft.com/office/drawing/2014/main" id="{FA146DE1-F226-45E9-B494-80B19A8EB0DD}"/>
                    </a:ext>
                  </a:extLst>
                </p:cNvPr>
                <p:cNvSpPr>
                  <a:spLocks noChangeShapeType="1"/>
                </p:cNvSpPr>
                <p:nvPr/>
              </p:nvSpPr>
              <p:spPr bwMode="auto">
                <a:xfrm>
                  <a:off x="1584" y="3840"/>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32" name="Line 54">
                  <a:extLst>
                    <a:ext uri="{FF2B5EF4-FFF2-40B4-BE49-F238E27FC236}">
                      <a16:creationId xmlns:a16="http://schemas.microsoft.com/office/drawing/2014/main" id="{FD775B13-5713-4F4D-A9F1-CFFF0B2C50B2}"/>
                    </a:ext>
                  </a:extLst>
                </p:cNvPr>
                <p:cNvSpPr>
                  <a:spLocks noChangeShapeType="1"/>
                </p:cNvSpPr>
                <p:nvPr/>
              </p:nvSpPr>
              <p:spPr bwMode="auto">
                <a:xfrm>
                  <a:off x="1056" y="35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2307" name="Text Box 57">
                <a:extLst>
                  <a:ext uri="{FF2B5EF4-FFF2-40B4-BE49-F238E27FC236}">
                    <a16:creationId xmlns:a16="http://schemas.microsoft.com/office/drawing/2014/main" id="{B53C57BE-D236-4C9B-B26B-DD3224E0D4F5}"/>
                  </a:ext>
                </a:extLst>
              </p:cNvPr>
              <p:cNvSpPr txBox="1">
                <a:spLocks noChangeArrowheads="1"/>
              </p:cNvSpPr>
              <p:nvPr/>
            </p:nvSpPr>
            <p:spPr bwMode="auto">
              <a:xfrm>
                <a:off x="130" y="3888"/>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图二</a:t>
                </a:r>
              </a:p>
            </p:txBody>
          </p:sp>
        </p:grpSp>
        <p:sp>
          <p:nvSpPr>
            <p:cNvPr id="12301" name="Line 71">
              <a:extLst>
                <a:ext uri="{FF2B5EF4-FFF2-40B4-BE49-F238E27FC236}">
                  <a16:creationId xmlns:a16="http://schemas.microsoft.com/office/drawing/2014/main" id="{87C0D5CB-6C5D-4318-86FA-A058C7AAFB48}"/>
                </a:ext>
              </a:extLst>
            </p:cNvPr>
            <p:cNvSpPr>
              <a:spLocks noChangeShapeType="1"/>
            </p:cNvSpPr>
            <p:nvPr/>
          </p:nvSpPr>
          <p:spPr bwMode="auto">
            <a:xfrm>
              <a:off x="1056" y="2832"/>
              <a:ext cx="115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02" name="Line 72">
              <a:extLst>
                <a:ext uri="{FF2B5EF4-FFF2-40B4-BE49-F238E27FC236}">
                  <a16:creationId xmlns:a16="http://schemas.microsoft.com/office/drawing/2014/main" id="{F08BB8E7-CACE-47ED-A41E-9338D36D3B6F}"/>
                </a:ext>
              </a:extLst>
            </p:cNvPr>
            <p:cNvSpPr>
              <a:spLocks noChangeShapeType="1"/>
            </p:cNvSpPr>
            <p:nvPr/>
          </p:nvSpPr>
          <p:spPr bwMode="auto">
            <a:xfrm>
              <a:off x="1920" y="4080"/>
              <a:ext cx="2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03" name="Line 74">
              <a:extLst>
                <a:ext uri="{FF2B5EF4-FFF2-40B4-BE49-F238E27FC236}">
                  <a16:creationId xmlns:a16="http://schemas.microsoft.com/office/drawing/2014/main" id="{EAC253D2-AC46-4FC9-801E-24D83B936652}"/>
                </a:ext>
              </a:extLst>
            </p:cNvPr>
            <p:cNvSpPr>
              <a:spLocks noChangeShapeType="1"/>
            </p:cNvSpPr>
            <p:nvPr/>
          </p:nvSpPr>
          <p:spPr bwMode="auto">
            <a:xfrm flipV="1">
              <a:off x="2016" y="2832"/>
              <a:ext cx="0" cy="48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304" name="Line 75">
              <a:extLst>
                <a:ext uri="{FF2B5EF4-FFF2-40B4-BE49-F238E27FC236}">
                  <a16:creationId xmlns:a16="http://schemas.microsoft.com/office/drawing/2014/main" id="{5CD73532-A152-4558-8653-3091D9EC0961}"/>
                </a:ext>
              </a:extLst>
            </p:cNvPr>
            <p:cNvSpPr>
              <a:spLocks noChangeShapeType="1"/>
            </p:cNvSpPr>
            <p:nvPr/>
          </p:nvSpPr>
          <p:spPr bwMode="auto">
            <a:xfrm>
              <a:off x="2016" y="3600"/>
              <a:ext cx="0" cy="48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305" name="Text Box 76">
              <a:extLst>
                <a:ext uri="{FF2B5EF4-FFF2-40B4-BE49-F238E27FC236}">
                  <a16:creationId xmlns:a16="http://schemas.microsoft.com/office/drawing/2014/main" id="{01EFE416-55FC-497D-AF30-AE2DB861D390}"/>
                </a:ext>
              </a:extLst>
            </p:cNvPr>
            <p:cNvSpPr txBox="1">
              <a:spLocks noChangeArrowheads="1"/>
            </p:cNvSpPr>
            <p:nvPr/>
          </p:nvSpPr>
          <p:spPr bwMode="auto">
            <a:xfrm>
              <a:off x="1719" y="3305"/>
              <a:ext cx="6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树高为</a:t>
              </a:r>
              <a:r>
                <a:rPr lang="en-US" altLang="zh-CN" sz="2000"/>
                <a:t>5</a:t>
              </a:r>
            </a:p>
          </p:txBody>
        </p:sp>
      </p:grpSp>
      <p:sp>
        <p:nvSpPr>
          <p:cNvPr id="12292" name="Text Box 78">
            <a:extLst>
              <a:ext uri="{FF2B5EF4-FFF2-40B4-BE49-F238E27FC236}">
                <a16:creationId xmlns:a16="http://schemas.microsoft.com/office/drawing/2014/main" id="{5A681191-28E2-42AA-B0CD-B762F0C117FF}"/>
              </a:ext>
            </a:extLst>
          </p:cNvPr>
          <p:cNvSpPr txBox="1">
            <a:spLocks noChangeArrowheads="1"/>
          </p:cNvSpPr>
          <p:nvPr/>
        </p:nvSpPr>
        <p:spPr bwMode="auto">
          <a:xfrm>
            <a:off x="603498" y="607717"/>
            <a:ext cx="188254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2</a:t>
            </a:r>
            <a:r>
              <a:rPr lang="zh-CN" altLang="en-US" b="1" dirty="0">
                <a:solidFill>
                  <a:srgbClr val="0000CC"/>
                </a:solidFill>
              </a:rPr>
              <a:t>、常用术语</a:t>
            </a:r>
          </a:p>
        </p:txBody>
      </p:sp>
      <p:grpSp>
        <p:nvGrpSpPr>
          <p:cNvPr id="12293" name="Group 86">
            <a:extLst>
              <a:ext uri="{FF2B5EF4-FFF2-40B4-BE49-F238E27FC236}">
                <a16:creationId xmlns:a16="http://schemas.microsoft.com/office/drawing/2014/main" id="{CD909296-9E8B-4ECA-829C-641B18FD62E5}"/>
              </a:ext>
            </a:extLst>
          </p:cNvPr>
          <p:cNvGrpSpPr>
            <a:grpSpLocks/>
          </p:cNvGrpSpPr>
          <p:nvPr/>
        </p:nvGrpSpPr>
        <p:grpSpPr bwMode="auto">
          <a:xfrm>
            <a:off x="5013325" y="1484461"/>
            <a:ext cx="3530600" cy="1187450"/>
            <a:chOff x="2905" y="960"/>
            <a:chExt cx="2224" cy="748"/>
          </a:xfrm>
        </p:grpSpPr>
        <p:sp>
          <p:nvSpPr>
            <p:cNvPr id="12297" name="Text Box 79">
              <a:extLst>
                <a:ext uri="{FF2B5EF4-FFF2-40B4-BE49-F238E27FC236}">
                  <a16:creationId xmlns:a16="http://schemas.microsoft.com/office/drawing/2014/main" id="{1C364BFB-BBAA-4D2C-A7A9-8559B42343F8}"/>
                </a:ext>
              </a:extLst>
            </p:cNvPr>
            <p:cNvSpPr txBox="1">
              <a:spLocks noChangeArrowheads="1"/>
            </p:cNvSpPr>
            <p:nvPr/>
          </p:nvSpPr>
          <p:spPr bwMode="auto">
            <a:xfrm>
              <a:off x="2905" y="1200"/>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latin typeface="宋体" panose="02010600030101010101" pitchFamily="2" charset="-122"/>
                </a:rPr>
                <a:t>结点</a:t>
              </a:r>
            </a:p>
          </p:txBody>
        </p:sp>
        <p:sp>
          <p:nvSpPr>
            <p:cNvPr id="12298" name="Text Box 80">
              <a:extLst>
                <a:ext uri="{FF2B5EF4-FFF2-40B4-BE49-F238E27FC236}">
                  <a16:creationId xmlns:a16="http://schemas.microsoft.com/office/drawing/2014/main" id="{55844020-1B91-4109-BEDC-CFE77E6FCF74}"/>
                </a:ext>
              </a:extLst>
            </p:cNvPr>
            <p:cNvSpPr txBox="1">
              <a:spLocks noChangeArrowheads="1"/>
            </p:cNvSpPr>
            <p:nvPr/>
          </p:nvSpPr>
          <p:spPr bwMode="auto">
            <a:xfrm>
              <a:off x="3664" y="960"/>
              <a:ext cx="1465"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latin typeface="宋体" panose="02010600030101010101" pitchFamily="2" charset="-122"/>
                </a:rPr>
                <a:t>度</a:t>
              </a:r>
            </a:p>
            <a:p>
              <a:pPr eaLnBrk="1" hangingPunct="1"/>
              <a:r>
                <a:rPr lang="zh-CN" altLang="en-US" b="1">
                  <a:latin typeface="宋体" panose="02010600030101010101" pitchFamily="2" charset="-122"/>
                </a:rPr>
                <a:t>叶（终端结点）</a:t>
              </a:r>
            </a:p>
            <a:p>
              <a:pPr eaLnBrk="1" hangingPunct="1"/>
              <a:r>
                <a:rPr lang="zh-CN" altLang="en-US" b="1">
                  <a:latin typeface="宋体" panose="02010600030101010101" pitchFamily="2" charset="-122"/>
                </a:rPr>
                <a:t>非终端结点</a:t>
              </a:r>
            </a:p>
          </p:txBody>
        </p:sp>
        <p:sp>
          <p:nvSpPr>
            <p:cNvPr id="12299" name="AutoShape 81">
              <a:extLst>
                <a:ext uri="{FF2B5EF4-FFF2-40B4-BE49-F238E27FC236}">
                  <a16:creationId xmlns:a16="http://schemas.microsoft.com/office/drawing/2014/main" id="{A59A7AAD-6841-4774-8649-4551D11C9B8F}"/>
                </a:ext>
              </a:extLst>
            </p:cNvPr>
            <p:cNvSpPr>
              <a:spLocks/>
            </p:cNvSpPr>
            <p:nvPr/>
          </p:nvSpPr>
          <p:spPr bwMode="auto">
            <a:xfrm>
              <a:off x="3529" y="1104"/>
              <a:ext cx="48" cy="480"/>
            </a:xfrm>
            <a:prstGeom prst="lef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2294" name="Text Box 82">
            <a:extLst>
              <a:ext uri="{FF2B5EF4-FFF2-40B4-BE49-F238E27FC236}">
                <a16:creationId xmlns:a16="http://schemas.microsoft.com/office/drawing/2014/main" id="{0E947A2C-BDF2-46D3-9CEA-7F64301908FE}"/>
              </a:ext>
            </a:extLst>
          </p:cNvPr>
          <p:cNvSpPr txBox="1">
            <a:spLocks noChangeArrowheads="1"/>
          </p:cNvSpPr>
          <p:nvPr/>
        </p:nvSpPr>
        <p:spPr bwMode="auto">
          <a:xfrm>
            <a:off x="5013325" y="2932261"/>
            <a:ext cx="2484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latin typeface="宋体" panose="02010600030101010101" pitchFamily="2" charset="-122"/>
              </a:rPr>
              <a:t>分支       路长</a:t>
            </a:r>
          </a:p>
        </p:txBody>
      </p:sp>
      <p:sp>
        <p:nvSpPr>
          <p:cNvPr id="12295" name="Text Box 83">
            <a:extLst>
              <a:ext uri="{FF2B5EF4-FFF2-40B4-BE49-F238E27FC236}">
                <a16:creationId xmlns:a16="http://schemas.microsoft.com/office/drawing/2014/main" id="{4E6AD515-7C0E-4DD7-BAB9-ACE590AC630A}"/>
              </a:ext>
            </a:extLst>
          </p:cNvPr>
          <p:cNvSpPr txBox="1">
            <a:spLocks noChangeArrowheads="1"/>
          </p:cNvSpPr>
          <p:nvPr/>
        </p:nvSpPr>
        <p:spPr bwMode="auto">
          <a:xfrm>
            <a:off x="5035550" y="3708549"/>
            <a:ext cx="2484438" cy="151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a:latin typeface="宋体" panose="02010600030101010101" pitchFamily="2" charset="-122"/>
              </a:rPr>
              <a:t>父亲       双亲</a:t>
            </a:r>
          </a:p>
          <a:p>
            <a:pPr eaLnBrk="1" hangingPunct="1">
              <a:lnSpc>
                <a:spcPct val="130000"/>
              </a:lnSpc>
            </a:pPr>
            <a:r>
              <a:rPr lang="zh-CN" altLang="en-US" b="1">
                <a:latin typeface="宋体" panose="02010600030101010101" pitchFamily="2" charset="-122"/>
              </a:rPr>
              <a:t>儿子       兄弟</a:t>
            </a:r>
          </a:p>
          <a:p>
            <a:pPr eaLnBrk="1" hangingPunct="1">
              <a:lnSpc>
                <a:spcPct val="130000"/>
              </a:lnSpc>
            </a:pPr>
            <a:r>
              <a:rPr lang="zh-CN" altLang="en-US" b="1">
                <a:latin typeface="宋体" panose="02010600030101010101" pitchFamily="2" charset="-122"/>
              </a:rPr>
              <a:t>子孙       祖先</a:t>
            </a:r>
          </a:p>
        </p:txBody>
      </p:sp>
      <p:sp>
        <p:nvSpPr>
          <p:cNvPr id="12296" name="Text Box 84">
            <a:extLst>
              <a:ext uri="{FF2B5EF4-FFF2-40B4-BE49-F238E27FC236}">
                <a16:creationId xmlns:a16="http://schemas.microsoft.com/office/drawing/2014/main" id="{7BD86193-EB40-4522-BF91-C0DDFF27785F}"/>
              </a:ext>
            </a:extLst>
          </p:cNvPr>
          <p:cNvSpPr txBox="1">
            <a:spLocks noChangeArrowheads="1"/>
          </p:cNvSpPr>
          <p:nvPr/>
        </p:nvSpPr>
        <p:spPr bwMode="auto">
          <a:xfrm>
            <a:off x="5049838" y="5292874"/>
            <a:ext cx="3406775"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a:latin typeface="宋体" panose="02010600030101010101" pitchFamily="2" charset="-122"/>
              </a:rPr>
              <a:t>层           结点的高</a:t>
            </a:r>
          </a:p>
          <a:p>
            <a:pPr eaLnBrk="1" hangingPunct="1">
              <a:lnSpc>
                <a:spcPct val="130000"/>
              </a:lnSpc>
            </a:pPr>
            <a:r>
              <a:rPr lang="zh-CN" altLang="en-US" b="1">
                <a:latin typeface="宋体" panose="02010600030101010101" pitchFamily="2" charset="-122"/>
              </a:rPr>
              <a:t>树的高（深度）</a:t>
            </a:r>
          </a:p>
        </p:txBody>
      </p:sp>
    </p:spTree>
    <p:extLst>
      <p:ext uri="{BB962C8B-B14F-4D97-AF65-F5344CB8AC3E}">
        <p14:creationId xmlns:p14="http://schemas.microsoft.com/office/powerpoint/2010/main" val="7022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6">
            <a:extLst>
              <a:ext uri="{FF2B5EF4-FFF2-40B4-BE49-F238E27FC236}">
                <a16:creationId xmlns:a16="http://schemas.microsoft.com/office/drawing/2014/main" id="{6FDC2CE4-C337-4725-AE72-9A343BA207E1}"/>
              </a:ext>
            </a:extLst>
          </p:cNvPr>
          <p:cNvSpPr txBox="1">
            <a:spLocks noChangeArrowheads="1"/>
          </p:cNvSpPr>
          <p:nvPr/>
        </p:nvSpPr>
        <p:spPr bwMode="auto">
          <a:xfrm>
            <a:off x="684213" y="863997"/>
            <a:ext cx="7200900" cy="3195637"/>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中序线索化：</a:t>
            </a:r>
          </a:p>
          <a:p>
            <a:pPr eaLnBrk="1" hangingPunct="1">
              <a:spcBef>
                <a:spcPct val="50000"/>
              </a:spcBef>
            </a:pPr>
            <a:r>
              <a:rPr lang="en-US" altLang="zh-CN"/>
              <a:t>1</a:t>
            </a:r>
            <a:r>
              <a:rPr lang="zh-CN" altLang="en-US"/>
              <a:t>、将二叉树的空指针改为指向前驱或后继的线索；</a:t>
            </a:r>
          </a:p>
          <a:p>
            <a:pPr eaLnBrk="1" hangingPunct="1">
              <a:spcBef>
                <a:spcPct val="50000"/>
              </a:spcBef>
            </a:pPr>
            <a:r>
              <a:rPr lang="en-US" altLang="zh-CN"/>
              <a:t>2</a:t>
            </a:r>
            <a:r>
              <a:rPr lang="zh-CN" altLang="en-US"/>
              <a:t>、前驱或后继的信息只有在遍历时才能得到；</a:t>
            </a:r>
          </a:p>
          <a:p>
            <a:pPr eaLnBrk="1" hangingPunct="1">
              <a:spcBef>
                <a:spcPct val="50000"/>
              </a:spcBef>
            </a:pPr>
            <a:r>
              <a:rPr lang="en-US" altLang="zh-CN"/>
              <a:t>3</a:t>
            </a:r>
            <a:r>
              <a:rPr lang="zh-CN" altLang="en-US"/>
              <a:t>、线索化：在遍历的过程中修改线索；</a:t>
            </a:r>
          </a:p>
          <a:p>
            <a:pPr eaLnBrk="1" hangingPunct="1">
              <a:spcBef>
                <a:spcPct val="50000"/>
              </a:spcBef>
            </a:pPr>
            <a:r>
              <a:rPr lang="zh-CN" altLang="en-US"/>
              <a:t>       </a:t>
            </a:r>
            <a:r>
              <a:rPr lang="en-US" altLang="zh-CN"/>
              <a:t>pre </a:t>
            </a:r>
            <a:r>
              <a:rPr lang="zh-CN" altLang="en-US"/>
              <a:t>始终指向刚刚访问过的节点；</a:t>
            </a:r>
          </a:p>
          <a:p>
            <a:pPr eaLnBrk="1" hangingPunct="1">
              <a:spcBef>
                <a:spcPct val="50000"/>
              </a:spcBef>
            </a:pPr>
            <a:r>
              <a:rPr lang="zh-CN" altLang="en-US"/>
              <a:t>       </a:t>
            </a:r>
            <a:r>
              <a:rPr lang="en-US" altLang="zh-CN"/>
              <a:t>p </a:t>
            </a:r>
            <a:r>
              <a:rPr lang="zh-CN" altLang="en-US"/>
              <a:t>指向当前访问过的节点，</a:t>
            </a:r>
            <a:r>
              <a:rPr lang="en-US" altLang="zh-CN"/>
              <a:t>pre</a:t>
            </a:r>
            <a:r>
              <a:rPr lang="zh-CN" altLang="en-US"/>
              <a:t>指向他的前驱；</a:t>
            </a:r>
          </a:p>
        </p:txBody>
      </p:sp>
      <p:sp>
        <p:nvSpPr>
          <p:cNvPr id="162820" name="Text Box 4">
            <a:extLst>
              <a:ext uri="{FF2B5EF4-FFF2-40B4-BE49-F238E27FC236}">
                <a16:creationId xmlns:a16="http://schemas.microsoft.com/office/drawing/2014/main" id="{B0571634-9942-4C98-A163-3A115A7C0CFF}"/>
              </a:ext>
            </a:extLst>
          </p:cNvPr>
          <p:cNvSpPr txBox="1">
            <a:spLocks noChangeArrowheads="1"/>
          </p:cNvSpPr>
          <p:nvPr/>
        </p:nvSpPr>
        <p:spPr bwMode="auto">
          <a:xfrm>
            <a:off x="468313" y="432197"/>
            <a:ext cx="8280400" cy="6134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1800" b="1" dirty="0"/>
              <a:t>Status   </a:t>
            </a:r>
            <a:r>
              <a:rPr kumimoji="0" lang="en-US" altLang="zh-CN" sz="1800" b="1" dirty="0" err="1"/>
              <a:t>InOrderThreading</a:t>
            </a:r>
            <a:r>
              <a:rPr kumimoji="0" lang="en-US" altLang="zh-CN" sz="1800" b="1" dirty="0"/>
              <a:t>(THTREE  &amp;</a:t>
            </a:r>
            <a:r>
              <a:rPr kumimoji="0" lang="en-US" altLang="zh-CN" sz="1800" b="1" dirty="0" err="1"/>
              <a:t>Thrt</a:t>
            </a:r>
            <a:r>
              <a:rPr kumimoji="0" lang="en-US" altLang="zh-CN" sz="1800" b="1" dirty="0"/>
              <a:t>,  THTREE  T)</a:t>
            </a:r>
          </a:p>
          <a:p>
            <a:pPr eaLnBrk="1" hangingPunct="1"/>
            <a:r>
              <a:rPr kumimoji="0" lang="en-US" altLang="zh-CN" sz="1800" b="1" dirty="0"/>
              <a:t>{   if ( !(</a:t>
            </a:r>
            <a:r>
              <a:rPr kumimoji="0" lang="en-US" altLang="zh-CN" sz="1800" b="1" dirty="0" err="1"/>
              <a:t>Thrt</a:t>
            </a:r>
            <a:r>
              <a:rPr kumimoji="0" lang="en-US" altLang="zh-CN" sz="1800" b="1" dirty="0"/>
              <a:t> = (THTREE)malloc(</a:t>
            </a:r>
            <a:r>
              <a:rPr kumimoji="0" lang="en-US" altLang="zh-CN" sz="1800" b="1" dirty="0" err="1"/>
              <a:t>Sizeof</a:t>
            </a:r>
            <a:r>
              <a:rPr kumimoji="0" lang="en-US" altLang="zh-CN" sz="1800" b="1" dirty="0"/>
              <a:t>(</a:t>
            </a:r>
            <a:r>
              <a:rPr kumimoji="0" lang="en-US" altLang="zh-CN" sz="1800" b="1" dirty="0" err="1"/>
              <a:t>LNode</a:t>
            </a:r>
            <a:r>
              <a:rPr kumimoji="0" lang="en-US" altLang="zh-CN" sz="1800" b="1" dirty="0"/>
              <a:t>))))  exit(OVERFLOW); //</a:t>
            </a:r>
            <a:r>
              <a:rPr kumimoji="0" lang="zh-CN" altLang="en-US" sz="1800" b="1" dirty="0"/>
              <a:t>头结点</a:t>
            </a:r>
          </a:p>
          <a:p>
            <a:pPr eaLnBrk="1" hangingPunct="1"/>
            <a:r>
              <a:rPr kumimoji="0" lang="zh-CN" altLang="en-US" sz="1800" b="1" dirty="0"/>
              <a:t>    </a:t>
            </a:r>
            <a:r>
              <a:rPr kumimoji="0" lang="en-US" altLang="zh-CN" sz="1800" b="1" dirty="0" err="1"/>
              <a:t>Thrt</a:t>
            </a:r>
            <a:r>
              <a:rPr kumimoji="0" lang="en-US" altLang="zh-CN" sz="1800" b="1" dirty="0"/>
              <a:t>-&gt;</a:t>
            </a:r>
            <a:r>
              <a:rPr kumimoji="0" lang="en-US" altLang="zh-CN" sz="1800" b="1" dirty="0" err="1"/>
              <a:t>ltag</a:t>
            </a:r>
            <a:r>
              <a:rPr kumimoji="0" lang="en-US" altLang="zh-CN" sz="1800" b="1" dirty="0"/>
              <a:t> = 1 ; </a:t>
            </a:r>
            <a:r>
              <a:rPr kumimoji="0" lang="en-US" altLang="zh-CN" sz="1800" b="1" dirty="0" err="1"/>
              <a:t>Thrt</a:t>
            </a:r>
            <a:r>
              <a:rPr kumimoji="0" lang="en-US" altLang="zh-CN" sz="1800" b="1" dirty="0"/>
              <a:t>-&gt;</a:t>
            </a:r>
            <a:r>
              <a:rPr kumimoji="0" lang="en-US" altLang="zh-CN" sz="1800" b="1" dirty="0" err="1"/>
              <a:t>rtag</a:t>
            </a:r>
            <a:r>
              <a:rPr kumimoji="0" lang="en-US" altLang="zh-CN" sz="1800" b="1" dirty="0"/>
              <a:t> = 1 ;</a:t>
            </a:r>
          </a:p>
          <a:p>
            <a:pPr eaLnBrk="1" hangingPunct="1"/>
            <a:r>
              <a:rPr kumimoji="0" lang="en-US" altLang="zh-CN" sz="1800" b="1" dirty="0"/>
              <a:t>    </a:t>
            </a:r>
            <a:r>
              <a:rPr kumimoji="0" lang="en-US" altLang="zh-CN" sz="1800" b="1" dirty="0" err="1"/>
              <a:t>Thrt</a:t>
            </a:r>
            <a:r>
              <a:rPr kumimoji="0" lang="en-US" altLang="zh-CN" sz="1800" b="1" dirty="0"/>
              <a:t>-&gt;</a:t>
            </a:r>
            <a:r>
              <a:rPr kumimoji="0" lang="en-US" altLang="zh-CN" sz="1800" b="1" dirty="0" err="1"/>
              <a:t>rchild</a:t>
            </a:r>
            <a:r>
              <a:rPr kumimoji="0" lang="en-US" altLang="zh-CN" sz="1800" b="1" dirty="0"/>
              <a:t>  = </a:t>
            </a:r>
            <a:r>
              <a:rPr kumimoji="0" lang="en-US" altLang="zh-CN" sz="1800" b="1" dirty="0" err="1"/>
              <a:t>Thrt</a:t>
            </a:r>
            <a:r>
              <a:rPr kumimoji="0" lang="en-US" altLang="zh-CN" sz="1800" b="1" dirty="0"/>
              <a:t>;                                               </a:t>
            </a:r>
            <a:r>
              <a:rPr kumimoji="0" lang="en-US" altLang="zh-CN" sz="1800" dirty="0"/>
              <a:t>//</a:t>
            </a:r>
            <a:r>
              <a:rPr kumimoji="0" lang="zh-CN" altLang="en-US" sz="1800" dirty="0"/>
              <a:t>右指针回指</a:t>
            </a:r>
          </a:p>
          <a:p>
            <a:pPr eaLnBrk="1" hangingPunct="1"/>
            <a:r>
              <a:rPr kumimoji="0" lang="zh-CN" altLang="en-US" sz="1800" b="1" dirty="0"/>
              <a:t>     </a:t>
            </a:r>
            <a:r>
              <a:rPr kumimoji="0" lang="en-US" altLang="zh-CN" sz="1800" b="1" dirty="0"/>
              <a:t>if ( !T )  { </a:t>
            </a:r>
            <a:r>
              <a:rPr kumimoji="0" lang="en-US" altLang="zh-CN" sz="1800" b="1" dirty="0" err="1"/>
              <a:t>Thrt</a:t>
            </a:r>
            <a:r>
              <a:rPr kumimoji="0" lang="en-US" altLang="zh-CN" sz="1800" b="1" dirty="0"/>
              <a:t>-&gt;</a:t>
            </a:r>
            <a:r>
              <a:rPr kumimoji="0" lang="en-US" altLang="zh-CN" sz="1800" b="1" dirty="0" err="1"/>
              <a:t>lchild</a:t>
            </a:r>
            <a:r>
              <a:rPr kumimoji="0" lang="en-US" altLang="zh-CN" sz="1800" b="1" dirty="0"/>
              <a:t>  = </a:t>
            </a:r>
            <a:r>
              <a:rPr kumimoji="0" lang="en-US" altLang="zh-CN" sz="1800" b="1" dirty="0" err="1"/>
              <a:t>Thrt</a:t>
            </a:r>
            <a:r>
              <a:rPr kumimoji="0" lang="en-US" altLang="zh-CN" sz="1800" b="1" dirty="0"/>
              <a:t> ;</a:t>
            </a:r>
            <a:r>
              <a:rPr kumimoji="0" lang="en-US" altLang="zh-CN" sz="1800" b="1" dirty="0" err="1"/>
              <a:t>Thrt</a:t>
            </a:r>
            <a:r>
              <a:rPr kumimoji="0" lang="en-US" altLang="zh-CN" sz="1800" b="1" dirty="0"/>
              <a:t>-&gt;</a:t>
            </a:r>
            <a:r>
              <a:rPr kumimoji="0" lang="en-US" altLang="zh-CN" sz="1800" b="1" dirty="0" err="1"/>
              <a:t>ltag</a:t>
            </a:r>
            <a:r>
              <a:rPr kumimoji="0" lang="en-US" altLang="zh-CN" sz="1800" b="1" dirty="0"/>
              <a:t>=0;}    </a:t>
            </a:r>
            <a:r>
              <a:rPr kumimoji="0" lang="en-US" altLang="zh-CN" sz="1800" dirty="0"/>
              <a:t>//</a:t>
            </a:r>
            <a:r>
              <a:rPr kumimoji="0" lang="zh-CN" altLang="en-US" sz="1800" dirty="0"/>
              <a:t>若二叉树空则左指针回指</a:t>
            </a:r>
          </a:p>
          <a:p>
            <a:pPr eaLnBrk="1" hangingPunct="1"/>
            <a:r>
              <a:rPr kumimoji="0" lang="zh-CN" altLang="en-US" sz="1800" b="1" dirty="0"/>
              <a:t>     </a:t>
            </a:r>
            <a:r>
              <a:rPr kumimoji="0" lang="en-US" altLang="zh-CN" sz="1800" b="1" dirty="0"/>
              <a:t>else {</a:t>
            </a:r>
          </a:p>
          <a:p>
            <a:pPr eaLnBrk="1" hangingPunct="1"/>
            <a:r>
              <a:rPr kumimoji="0" lang="en-US" altLang="zh-CN" sz="1800" b="1" dirty="0"/>
              <a:t>                </a:t>
            </a:r>
            <a:r>
              <a:rPr kumimoji="0" lang="en-US" altLang="zh-CN" sz="1800" b="1" dirty="0" err="1"/>
              <a:t>Thrt</a:t>
            </a:r>
            <a:r>
              <a:rPr kumimoji="0" lang="en-US" altLang="zh-CN" sz="1800" b="1" dirty="0"/>
              <a:t>-&gt;</a:t>
            </a:r>
            <a:r>
              <a:rPr kumimoji="0" lang="en-US" altLang="zh-CN" sz="1800" b="1" dirty="0" err="1"/>
              <a:t>lchild</a:t>
            </a:r>
            <a:r>
              <a:rPr kumimoji="0" lang="en-US" altLang="zh-CN" sz="1800" b="1" dirty="0"/>
              <a:t>  = T ;      pre = </a:t>
            </a:r>
            <a:r>
              <a:rPr kumimoji="0" lang="en-US" altLang="zh-CN" sz="1800" b="1" dirty="0" err="1"/>
              <a:t>Thrt</a:t>
            </a:r>
            <a:r>
              <a:rPr kumimoji="0" lang="en-US" altLang="zh-CN" sz="1800" b="1" dirty="0"/>
              <a:t> ;</a:t>
            </a:r>
          </a:p>
          <a:p>
            <a:pPr eaLnBrk="1" hangingPunct="1"/>
            <a:r>
              <a:rPr kumimoji="0" lang="en-US" altLang="zh-CN" sz="1800" b="1" dirty="0"/>
              <a:t>                </a:t>
            </a:r>
            <a:r>
              <a:rPr kumimoji="0" lang="en-US" altLang="zh-CN" sz="1800" b="1" dirty="0">
                <a:solidFill>
                  <a:schemeClr val="accent2"/>
                </a:solidFill>
              </a:rPr>
              <a:t> </a:t>
            </a:r>
            <a:r>
              <a:rPr kumimoji="0" lang="en-US" altLang="zh-CN" sz="1800" b="1" dirty="0" err="1">
                <a:solidFill>
                  <a:schemeClr val="accent2"/>
                </a:solidFill>
              </a:rPr>
              <a:t>InThreading</a:t>
            </a:r>
            <a:r>
              <a:rPr kumimoji="0" lang="en-US" altLang="zh-CN" sz="1800" b="1" dirty="0"/>
              <a:t>( T ) ;                                       </a:t>
            </a:r>
            <a:r>
              <a:rPr kumimoji="0" lang="en-US" altLang="zh-CN" sz="1800" dirty="0"/>
              <a:t>//</a:t>
            </a:r>
            <a:r>
              <a:rPr kumimoji="0" lang="zh-CN" altLang="en-US" sz="1800" dirty="0"/>
              <a:t>中序线索化</a:t>
            </a:r>
          </a:p>
          <a:p>
            <a:pPr eaLnBrk="1" hangingPunct="1"/>
            <a:r>
              <a:rPr kumimoji="0" lang="zh-CN" altLang="en-US" sz="1800" b="1" dirty="0"/>
              <a:t>                 </a:t>
            </a:r>
            <a:r>
              <a:rPr kumimoji="0" lang="en-US" altLang="zh-CN" sz="1800" b="1" dirty="0"/>
              <a:t>Pre-&gt;</a:t>
            </a:r>
            <a:r>
              <a:rPr kumimoji="0" lang="en-US" altLang="zh-CN" sz="1800" b="1" dirty="0" err="1"/>
              <a:t>rchild</a:t>
            </a:r>
            <a:r>
              <a:rPr kumimoji="0" lang="en-US" altLang="zh-CN" sz="1800" b="1" dirty="0"/>
              <a:t>  = </a:t>
            </a:r>
            <a:r>
              <a:rPr kumimoji="0" lang="en-US" altLang="zh-CN" sz="1800" b="1" dirty="0" err="1"/>
              <a:t>Thrt</a:t>
            </a:r>
            <a:r>
              <a:rPr kumimoji="0" lang="en-US" altLang="zh-CN" sz="1800" b="1" dirty="0"/>
              <a:t>;   pre-&gt;</a:t>
            </a:r>
            <a:r>
              <a:rPr kumimoji="0" lang="en-US" altLang="zh-CN" sz="1800" b="1" dirty="0" err="1"/>
              <a:t>rtag</a:t>
            </a:r>
            <a:r>
              <a:rPr kumimoji="0" lang="en-US" altLang="zh-CN" sz="1800" b="1" dirty="0"/>
              <a:t>  =  0 ;      </a:t>
            </a:r>
            <a:r>
              <a:rPr kumimoji="0" lang="en-US" altLang="zh-CN" sz="1800" dirty="0"/>
              <a:t>//</a:t>
            </a:r>
            <a:r>
              <a:rPr kumimoji="0" lang="zh-CN" altLang="en-US" sz="1800" dirty="0"/>
              <a:t>最后结点线索化</a:t>
            </a:r>
          </a:p>
          <a:p>
            <a:pPr eaLnBrk="1" hangingPunct="1"/>
            <a:r>
              <a:rPr kumimoji="0" lang="zh-CN" altLang="en-US" sz="1800" b="1" dirty="0">
                <a:solidFill>
                  <a:srgbClr val="FF0000"/>
                </a:solidFill>
              </a:rPr>
              <a:t>                </a:t>
            </a:r>
            <a:r>
              <a:rPr kumimoji="0" lang="en-US" altLang="zh-CN" sz="1800" b="1" dirty="0" err="1">
                <a:solidFill>
                  <a:srgbClr val="FF0000"/>
                </a:solidFill>
              </a:rPr>
              <a:t>Thrt</a:t>
            </a:r>
            <a:r>
              <a:rPr kumimoji="0" lang="en-US" altLang="zh-CN" sz="1800" b="1" dirty="0">
                <a:solidFill>
                  <a:srgbClr val="FF0000"/>
                </a:solidFill>
              </a:rPr>
              <a:t>-&gt;</a:t>
            </a:r>
            <a:r>
              <a:rPr kumimoji="0" lang="en-US" altLang="zh-CN" sz="1800" b="1" dirty="0" err="1">
                <a:solidFill>
                  <a:srgbClr val="FF0000"/>
                </a:solidFill>
              </a:rPr>
              <a:t>rchild</a:t>
            </a:r>
            <a:r>
              <a:rPr kumimoji="0" lang="en-US" altLang="zh-CN" sz="1800" b="1" dirty="0">
                <a:solidFill>
                  <a:srgbClr val="FF0000"/>
                </a:solidFill>
              </a:rPr>
              <a:t>=</a:t>
            </a:r>
            <a:r>
              <a:rPr kumimoji="0" lang="en-US" altLang="zh-CN" sz="1800" b="1" dirty="0" err="1">
                <a:solidFill>
                  <a:srgbClr val="FF0000"/>
                </a:solidFill>
              </a:rPr>
              <a:t>Thrt</a:t>
            </a:r>
            <a:r>
              <a:rPr kumimoji="0" lang="en-US" altLang="zh-CN" sz="1800" b="1" dirty="0">
                <a:solidFill>
                  <a:srgbClr val="FF0000"/>
                </a:solidFill>
              </a:rPr>
              <a:t>;  // </a:t>
            </a:r>
            <a:r>
              <a:rPr kumimoji="0" lang="zh-CN" altLang="en-US" sz="1800" b="1" dirty="0">
                <a:solidFill>
                  <a:srgbClr val="FF0000"/>
                </a:solidFill>
              </a:rPr>
              <a:t> </a:t>
            </a:r>
            <a:r>
              <a:rPr kumimoji="0" lang="en-US" altLang="zh-CN" sz="1800" b="1" dirty="0" err="1">
                <a:solidFill>
                  <a:srgbClr val="FF0000"/>
                </a:solidFill>
              </a:rPr>
              <a:t>Thrt</a:t>
            </a:r>
            <a:r>
              <a:rPr kumimoji="0" lang="en-US" altLang="zh-CN" sz="1800" b="1" dirty="0">
                <a:solidFill>
                  <a:srgbClr val="FF0000"/>
                </a:solidFill>
              </a:rPr>
              <a:t>-&gt;</a:t>
            </a:r>
            <a:r>
              <a:rPr kumimoji="0" lang="en-US" altLang="zh-CN" sz="1800" b="1" dirty="0" err="1">
                <a:solidFill>
                  <a:srgbClr val="FF0000"/>
                </a:solidFill>
              </a:rPr>
              <a:t>rchild</a:t>
            </a:r>
            <a:r>
              <a:rPr kumimoji="0" lang="en-US" altLang="zh-CN" sz="1800" b="1" dirty="0">
                <a:solidFill>
                  <a:srgbClr val="FF0000"/>
                </a:solidFill>
              </a:rPr>
              <a:t>  = pre ;     //</a:t>
            </a:r>
            <a:r>
              <a:rPr kumimoji="0" lang="zh-CN" altLang="en-US" sz="1800" b="1" dirty="0">
                <a:solidFill>
                  <a:srgbClr val="FF0000"/>
                </a:solidFill>
              </a:rPr>
              <a:t>另外一种定义方式</a:t>
            </a:r>
            <a:r>
              <a:rPr kumimoji="0" lang="en-US" altLang="zh-CN" sz="1800" b="1" dirty="0">
                <a:solidFill>
                  <a:srgbClr val="FF0000"/>
                </a:solidFill>
              </a:rPr>
              <a:t>                                          </a:t>
            </a:r>
          </a:p>
          <a:p>
            <a:pPr eaLnBrk="1" hangingPunct="1"/>
            <a:r>
              <a:rPr kumimoji="0" lang="en-US" altLang="zh-CN" sz="1800" b="1" dirty="0"/>
              <a:t>            }</a:t>
            </a:r>
          </a:p>
          <a:p>
            <a:pPr eaLnBrk="1" hangingPunct="1"/>
            <a:r>
              <a:rPr kumimoji="0" lang="en-US" altLang="zh-CN" sz="1800" b="1" dirty="0"/>
              <a:t>     return OK ;</a:t>
            </a:r>
          </a:p>
          <a:p>
            <a:pPr eaLnBrk="1" hangingPunct="1"/>
            <a:r>
              <a:rPr kumimoji="0" lang="en-US" altLang="zh-CN" sz="1800" b="1" dirty="0"/>
              <a:t>}</a:t>
            </a:r>
          </a:p>
          <a:p>
            <a:pPr eaLnBrk="1" hangingPunct="1"/>
            <a:r>
              <a:rPr kumimoji="0" lang="en-US" altLang="zh-CN" sz="1800" b="1" dirty="0"/>
              <a:t>Void  </a:t>
            </a:r>
            <a:r>
              <a:rPr kumimoji="0" lang="en-US" altLang="zh-CN" sz="1800" b="1" dirty="0" err="1">
                <a:solidFill>
                  <a:schemeClr val="accent2"/>
                </a:solidFill>
              </a:rPr>
              <a:t>InThreading</a:t>
            </a:r>
            <a:r>
              <a:rPr kumimoji="0" lang="en-US" altLang="zh-CN" sz="1800" b="1" dirty="0"/>
              <a:t>( THTREE p )</a:t>
            </a:r>
          </a:p>
          <a:p>
            <a:pPr eaLnBrk="1" hangingPunct="1"/>
            <a:r>
              <a:rPr kumimoji="0" lang="en-US" altLang="zh-CN" sz="1800" b="1" dirty="0"/>
              <a:t>{    if( p ) </a:t>
            </a:r>
          </a:p>
          <a:p>
            <a:pPr eaLnBrk="1" hangingPunct="1"/>
            <a:r>
              <a:rPr kumimoji="0" lang="en-US" altLang="zh-CN" sz="1800" b="1" dirty="0"/>
              <a:t>     {   </a:t>
            </a:r>
            <a:r>
              <a:rPr kumimoji="0" lang="en-US" altLang="zh-CN" sz="1800" b="1" dirty="0">
                <a:solidFill>
                  <a:schemeClr val="accent2"/>
                </a:solidFill>
              </a:rPr>
              <a:t> </a:t>
            </a:r>
            <a:r>
              <a:rPr kumimoji="0" lang="en-US" altLang="zh-CN" sz="1800" b="1" dirty="0" err="1">
                <a:solidFill>
                  <a:schemeClr val="accent2"/>
                </a:solidFill>
              </a:rPr>
              <a:t>InThreading</a:t>
            </a:r>
            <a:r>
              <a:rPr kumimoji="0" lang="en-US" altLang="zh-CN" sz="1800" b="1" dirty="0"/>
              <a:t>( p-&gt;</a:t>
            </a:r>
            <a:r>
              <a:rPr kumimoji="0" lang="en-US" altLang="zh-CN" sz="1800" b="1" dirty="0" err="1"/>
              <a:t>lchild</a:t>
            </a:r>
            <a:r>
              <a:rPr kumimoji="0" lang="en-US" altLang="zh-CN" sz="1800" b="1" dirty="0"/>
              <a:t> );                                                //</a:t>
            </a:r>
            <a:r>
              <a:rPr kumimoji="0" lang="zh-CN" altLang="en-US" sz="1800" dirty="0"/>
              <a:t>左子树线索化</a:t>
            </a:r>
          </a:p>
          <a:p>
            <a:pPr eaLnBrk="1" hangingPunct="1"/>
            <a:r>
              <a:rPr kumimoji="0" lang="zh-CN" altLang="en-US" sz="1800" b="1" dirty="0"/>
              <a:t>           </a:t>
            </a:r>
            <a:r>
              <a:rPr kumimoji="0" lang="en-US" altLang="zh-CN" sz="1800" b="1" dirty="0"/>
              <a:t>if( ! p-&gt;</a:t>
            </a:r>
            <a:r>
              <a:rPr kumimoji="0" lang="en-US" altLang="zh-CN" sz="1800" b="1" dirty="0" err="1"/>
              <a:t>lchild</a:t>
            </a:r>
            <a:r>
              <a:rPr kumimoji="0" lang="en-US" altLang="zh-CN" sz="1800" b="1" dirty="0"/>
              <a:t> ) {   p-&gt;</a:t>
            </a:r>
            <a:r>
              <a:rPr kumimoji="0" lang="en-US" altLang="zh-CN" sz="1800" b="1" dirty="0" err="1"/>
              <a:t>ltag</a:t>
            </a:r>
            <a:r>
              <a:rPr kumimoji="0" lang="en-US" altLang="zh-CN" sz="1800" b="1" dirty="0"/>
              <a:t>  = 0 ;  p-&gt;</a:t>
            </a:r>
            <a:r>
              <a:rPr kumimoji="0" lang="en-US" altLang="zh-CN" sz="1800" b="1" dirty="0" err="1"/>
              <a:t>lchild</a:t>
            </a:r>
            <a:r>
              <a:rPr kumimoji="0" lang="en-US" altLang="zh-CN" sz="1800" b="1" dirty="0"/>
              <a:t>  =  pre; }     //</a:t>
            </a:r>
            <a:r>
              <a:rPr kumimoji="0" lang="zh-CN" altLang="en-US" sz="1800" dirty="0"/>
              <a:t>左线索</a:t>
            </a:r>
          </a:p>
          <a:p>
            <a:pPr eaLnBrk="1" hangingPunct="1"/>
            <a:r>
              <a:rPr kumimoji="0" lang="zh-CN" altLang="en-US" sz="1800" b="1" dirty="0"/>
              <a:t>           </a:t>
            </a:r>
            <a:r>
              <a:rPr kumimoji="0" lang="en-US" altLang="zh-CN" sz="1800" b="1" dirty="0"/>
              <a:t>if( !pre-&gt;</a:t>
            </a:r>
            <a:r>
              <a:rPr kumimoji="0" lang="en-US" altLang="zh-CN" sz="1800" b="1" dirty="0" err="1"/>
              <a:t>rchild</a:t>
            </a:r>
            <a:r>
              <a:rPr kumimoji="0" lang="en-US" altLang="zh-CN" sz="1800" b="1" dirty="0"/>
              <a:t> ) {  pre-&gt;</a:t>
            </a:r>
            <a:r>
              <a:rPr kumimoji="0" lang="en-US" altLang="zh-CN" sz="1800" b="1" dirty="0" err="1"/>
              <a:t>rtag</a:t>
            </a:r>
            <a:r>
              <a:rPr kumimoji="0" lang="en-US" altLang="zh-CN" sz="1800" b="1" dirty="0"/>
              <a:t> = 0 ; pre-&gt;</a:t>
            </a:r>
            <a:r>
              <a:rPr kumimoji="0" lang="en-US" altLang="zh-CN" sz="1800" b="1" dirty="0" err="1"/>
              <a:t>rchild</a:t>
            </a:r>
            <a:r>
              <a:rPr kumimoji="0" lang="en-US" altLang="zh-CN" sz="1800" b="1" dirty="0"/>
              <a:t> = p; }  //</a:t>
            </a:r>
            <a:r>
              <a:rPr kumimoji="0" lang="zh-CN" altLang="en-US" sz="1800" dirty="0"/>
              <a:t>右线索</a:t>
            </a:r>
          </a:p>
          <a:p>
            <a:pPr eaLnBrk="1" hangingPunct="1"/>
            <a:r>
              <a:rPr kumimoji="0" lang="zh-CN" altLang="en-US" sz="1800" b="1" dirty="0"/>
              <a:t>           </a:t>
            </a:r>
            <a:r>
              <a:rPr kumimoji="0" lang="en-US" altLang="zh-CN" sz="1800" b="1" dirty="0"/>
              <a:t>pre = p;                                                                              //</a:t>
            </a:r>
            <a:r>
              <a:rPr kumimoji="0" lang="en-US" altLang="zh-CN" sz="1800" dirty="0"/>
              <a:t>pre </a:t>
            </a:r>
            <a:r>
              <a:rPr kumimoji="0" lang="zh-CN" altLang="en-US" sz="1800" dirty="0"/>
              <a:t>指向 </a:t>
            </a:r>
            <a:r>
              <a:rPr kumimoji="0" lang="en-US" altLang="zh-CN" sz="1800" dirty="0"/>
              <a:t>p </a:t>
            </a:r>
            <a:r>
              <a:rPr kumimoji="0" lang="zh-CN" altLang="en-US" sz="1800" dirty="0"/>
              <a:t>的前驱</a:t>
            </a:r>
          </a:p>
          <a:p>
            <a:pPr eaLnBrk="1" hangingPunct="1"/>
            <a:r>
              <a:rPr kumimoji="0" lang="zh-CN" altLang="en-US" sz="1800" b="1" dirty="0"/>
              <a:t>           </a:t>
            </a:r>
            <a:r>
              <a:rPr kumimoji="0" lang="en-US" altLang="zh-CN" sz="1800" b="1" dirty="0" err="1">
                <a:solidFill>
                  <a:schemeClr val="accent2"/>
                </a:solidFill>
              </a:rPr>
              <a:t>InThreading</a:t>
            </a:r>
            <a:r>
              <a:rPr kumimoji="0" lang="en-US" altLang="zh-CN" sz="1800" b="1" dirty="0"/>
              <a:t>( p-&gt;</a:t>
            </a:r>
            <a:r>
              <a:rPr kumimoji="0" lang="en-US" altLang="zh-CN" sz="1800" b="1" dirty="0" err="1"/>
              <a:t>rchild</a:t>
            </a:r>
            <a:r>
              <a:rPr kumimoji="0" lang="en-US" altLang="zh-CN" sz="1800" b="1" dirty="0"/>
              <a:t> );                                               //</a:t>
            </a:r>
            <a:r>
              <a:rPr kumimoji="0" lang="zh-CN" altLang="en-US" sz="1800" dirty="0"/>
              <a:t>右子树线索化</a:t>
            </a:r>
          </a:p>
          <a:p>
            <a:pPr eaLnBrk="1" hangingPunct="1"/>
            <a:r>
              <a:rPr kumimoji="0" lang="zh-CN" altLang="en-US" sz="1800" b="1" dirty="0"/>
              <a:t>    </a:t>
            </a:r>
            <a:r>
              <a:rPr kumimoji="0" lang="en-US" altLang="zh-CN" sz="1800" b="1" dirty="0"/>
              <a:t>}</a:t>
            </a:r>
          </a:p>
          <a:p>
            <a:pPr eaLnBrk="1" hangingPunct="1"/>
            <a:r>
              <a:rPr kumimoji="0" lang="en-US" altLang="zh-CN" sz="1800" b="1" dirty="0"/>
              <a:t>} </a:t>
            </a:r>
          </a:p>
        </p:txBody>
      </p:sp>
      <p:sp>
        <p:nvSpPr>
          <p:cNvPr id="67588" name="Text Box 5">
            <a:extLst>
              <a:ext uri="{FF2B5EF4-FFF2-40B4-BE49-F238E27FC236}">
                <a16:creationId xmlns:a16="http://schemas.microsoft.com/office/drawing/2014/main" id="{91B38ED3-18BA-423F-8692-9F06445278D2}"/>
              </a:ext>
            </a:extLst>
          </p:cNvPr>
          <p:cNvSpPr txBox="1">
            <a:spLocks noChangeArrowheads="1"/>
          </p:cNvSpPr>
          <p:nvPr/>
        </p:nvSpPr>
        <p:spPr bwMode="auto">
          <a:xfrm>
            <a:off x="3275856" y="6109097"/>
            <a:ext cx="2314575" cy="457200"/>
          </a:xfrm>
          <a:prstGeom prst="rect">
            <a:avLst/>
          </a:prstGeom>
          <a:solidFill>
            <a:srgbClr val="FFC000"/>
          </a:solidFill>
          <a:ln>
            <a:solidFill>
              <a:schemeClr val="accent1"/>
            </a:solid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t>中序线索化算法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wipe(down)">
                                      <p:cBhvr>
                                        <p:cTn id="7"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6D54F5DC-DB06-48AD-AF27-B453F1A9B78B}"/>
              </a:ext>
            </a:extLst>
          </p:cNvPr>
          <p:cNvSpPr txBox="1">
            <a:spLocks noChangeArrowheads="1"/>
          </p:cNvSpPr>
          <p:nvPr/>
        </p:nvSpPr>
        <p:spPr bwMode="auto">
          <a:xfrm>
            <a:off x="381000" y="945232"/>
            <a:ext cx="280747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3.2.5  </a:t>
            </a:r>
            <a:r>
              <a:rPr lang="zh-CN" altLang="en-US" b="1" dirty="0">
                <a:solidFill>
                  <a:srgbClr val="C00000"/>
                </a:solidFill>
              </a:rPr>
              <a:t>二叉树的复制</a:t>
            </a:r>
          </a:p>
        </p:txBody>
      </p:sp>
      <p:sp>
        <p:nvSpPr>
          <p:cNvPr id="78851" name="Text Box 3">
            <a:extLst>
              <a:ext uri="{FF2B5EF4-FFF2-40B4-BE49-F238E27FC236}">
                <a16:creationId xmlns:a16="http://schemas.microsoft.com/office/drawing/2014/main" id="{AD639BE2-B7E1-4616-9CD6-BEE58F461310}"/>
              </a:ext>
            </a:extLst>
          </p:cNvPr>
          <p:cNvSpPr txBox="1">
            <a:spLocks noChangeArrowheads="1"/>
          </p:cNvSpPr>
          <p:nvPr/>
        </p:nvSpPr>
        <p:spPr bwMode="auto">
          <a:xfrm>
            <a:off x="467544" y="1697571"/>
            <a:ext cx="342944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1</a:t>
            </a:r>
            <a:r>
              <a:rPr lang="zh-CN" altLang="en-US" b="1" dirty="0">
                <a:solidFill>
                  <a:srgbClr val="0000CC"/>
                </a:solidFill>
              </a:rPr>
              <a:t>、二叉树的相似与等价</a:t>
            </a:r>
          </a:p>
        </p:txBody>
      </p:sp>
      <p:sp>
        <p:nvSpPr>
          <p:cNvPr id="78852" name="Text Box 4">
            <a:extLst>
              <a:ext uri="{FF2B5EF4-FFF2-40B4-BE49-F238E27FC236}">
                <a16:creationId xmlns:a16="http://schemas.microsoft.com/office/drawing/2014/main" id="{7078C22C-F672-44F3-8BF5-D395981B975C}"/>
              </a:ext>
            </a:extLst>
          </p:cNvPr>
          <p:cNvSpPr txBox="1">
            <a:spLocks noChangeArrowheads="1"/>
          </p:cNvSpPr>
          <p:nvPr/>
        </p:nvSpPr>
        <p:spPr bwMode="auto">
          <a:xfrm>
            <a:off x="595313" y="2196182"/>
            <a:ext cx="8299365" cy="197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zh-CN" altLang="en-US" b="1" dirty="0">
                <a:solidFill>
                  <a:schemeClr val="accent6"/>
                </a:solidFill>
              </a:rPr>
              <a:t>两棵二叉树具有相同结构指：</a:t>
            </a:r>
          </a:p>
          <a:p>
            <a:pPr eaLnBrk="1" hangingPunct="1">
              <a:lnSpc>
                <a:spcPct val="170000"/>
              </a:lnSpc>
            </a:pPr>
            <a:r>
              <a:rPr lang="zh-CN" altLang="en-US" b="1" dirty="0"/>
              <a:t>      （</a:t>
            </a:r>
            <a:r>
              <a:rPr lang="en-US" altLang="zh-CN" b="1" dirty="0"/>
              <a:t>1</a:t>
            </a:r>
            <a:r>
              <a:rPr lang="zh-CN" altLang="en-US" b="1" dirty="0"/>
              <a:t>）它们都是空的 ；</a:t>
            </a:r>
          </a:p>
          <a:p>
            <a:pPr eaLnBrk="1" hangingPunct="1">
              <a:lnSpc>
                <a:spcPct val="170000"/>
              </a:lnSpc>
            </a:pPr>
            <a:r>
              <a:rPr lang="zh-CN" altLang="en-US" b="1" dirty="0"/>
              <a:t>      （</a:t>
            </a:r>
            <a:r>
              <a:rPr lang="en-US" altLang="zh-CN" b="1" dirty="0"/>
              <a:t>2</a:t>
            </a:r>
            <a:r>
              <a:rPr lang="zh-CN" altLang="en-US" b="1" dirty="0"/>
              <a:t>）它们都是非空的，且左右子树分别具有</a:t>
            </a:r>
            <a:r>
              <a:rPr lang="zh-CN" altLang="en-US" b="1" dirty="0">
                <a:solidFill>
                  <a:srgbClr val="FF0000"/>
                </a:solidFill>
              </a:rPr>
              <a:t>相同结构</a:t>
            </a:r>
            <a:r>
              <a:rPr lang="zh-CN" altLang="en-US" b="1" dirty="0"/>
              <a:t>。 </a:t>
            </a:r>
          </a:p>
        </p:txBody>
      </p:sp>
      <p:sp>
        <p:nvSpPr>
          <p:cNvPr id="78853" name="Text Box 5">
            <a:extLst>
              <a:ext uri="{FF2B5EF4-FFF2-40B4-BE49-F238E27FC236}">
                <a16:creationId xmlns:a16="http://schemas.microsoft.com/office/drawing/2014/main" id="{A7C20BAC-91AD-4A84-84C1-5788667DA69D}"/>
              </a:ext>
            </a:extLst>
          </p:cNvPr>
          <p:cNvSpPr txBox="1">
            <a:spLocks noChangeArrowheads="1"/>
          </p:cNvSpPr>
          <p:nvPr/>
        </p:nvSpPr>
        <p:spPr bwMode="auto">
          <a:xfrm>
            <a:off x="609600" y="4374232"/>
            <a:ext cx="667872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a:t>
            </a:r>
            <a:r>
              <a:rPr lang="zh-CN" altLang="en-US" b="1" dirty="0"/>
              <a:t>具有相同结构的二叉树为</a:t>
            </a:r>
            <a:r>
              <a:rPr lang="zh-CN" altLang="en-US" b="1" dirty="0">
                <a:solidFill>
                  <a:srgbClr val="FF0000"/>
                </a:solidFill>
              </a:rPr>
              <a:t>相似二叉树</a:t>
            </a:r>
            <a:r>
              <a:rPr lang="zh-CN" altLang="en-US" b="1" dirty="0"/>
              <a:t>。</a:t>
            </a:r>
          </a:p>
        </p:txBody>
      </p:sp>
      <p:sp>
        <p:nvSpPr>
          <p:cNvPr id="78854" name="Text Box 6">
            <a:extLst>
              <a:ext uri="{FF2B5EF4-FFF2-40B4-BE49-F238E27FC236}">
                <a16:creationId xmlns:a16="http://schemas.microsoft.com/office/drawing/2014/main" id="{0D483EE5-F55D-4545-AFBC-A0589CCDCD71}"/>
              </a:ext>
            </a:extLst>
          </p:cNvPr>
          <p:cNvSpPr txBox="1">
            <a:spLocks noChangeArrowheads="1"/>
          </p:cNvSpPr>
          <p:nvPr/>
        </p:nvSpPr>
        <p:spPr bwMode="auto">
          <a:xfrm>
            <a:off x="609600" y="5060032"/>
            <a:ext cx="7297488"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chemeClr val="accent2"/>
                </a:solidFill>
              </a:rPr>
              <a:t>【</a:t>
            </a:r>
            <a:r>
              <a:rPr lang="zh-CN" altLang="en-US" b="1" dirty="0">
                <a:solidFill>
                  <a:schemeClr val="accent2"/>
                </a:solidFill>
              </a:rPr>
              <a:t>定义</a:t>
            </a:r>
            <a:r>
              <a:rPr lang="en-US" altLang="zh-CN" b="1" dirty="0">
                <a:solidFill>
                  <a:schemeClr val="accent2"/>
                </a:solidFill>
              </a:rPr>
              <a:t>】</a:t>
            </a:r>
            <a:r>
              <a:rPr lang="zh-CN" altLang="en-US" b="1" dirty="0"/>
              <a:t>相似且相应结点包含相同信息的二叉树称为</a:t>
            </a:r>
            <a:endParaRPr lang="en-US" altLang="zh-CN" b="1" dirty="0"/>
          </a:p>
          <a:p>
            <a:pPr eaLnBrk="1" hangingPunct="1"/>
            <a:r>
              <a:rPr lang="en-US" altLang="zh-CN" b="1" dirty="0">
                <a:solidFill>
                  <a:srgbClr val="FF0000"/>
                </a:solidFill>
              </a:rPr>
              <a:t>                </a:t>
            </a:r>
            <a:r>
              <a:rPr lang="zh-CN" altLang="en-US" b="1" dirty="0">
                <a:solidFill>
                  <a:srgbClr val="FF0000"/>
                </a:solidFill>
              </a:rPr>
              <a:t>等价二叉树</a:t>
            </a:r>
            <a:r>
              <a:rPr lang="zh-CN" altLang="en-US" b="1" dirty="0"/>
              <a:t>。</a:t>
            </a:r>
          </a:p>
        </p:txBody>
      </p:sp>
      <p:sp>
        <p:nvSpPr>
          <p:cNvPr id="78855" name="AutoShape 7">
            <a:extLst>
              <a:ext uri="{FF2B5EF4-FFF2-40B4-BE49-F238E27FC236}">
                <a16:creationId xmlns:a16="http://schemas.microsoft.com/office/drawing/2014/main" id="{36A2E10C-D58B-4782-A3BC-F89D652710A8}"/>
              </a:ext>
            </a:extLst>
          </p:cNvPr>
          <p:cNvSpPr>
            <a:spLocks noChangeArrowheads="1"/>
          </p:cNvSpPr>
          <p:nvPr/>
        </p:nvSpPr>
        <p:spPr bwMode="auto">
          <a:xfrm>
            <a:off x="4860032" y="2399728"/>
            <a:ext cx="2698750" cy="762000"/>
          </a:xfrm>
          <a:prstGeom prst="wedgeEllipseCallout">
            <a:avLst>
              <a:gd name="adj1" fmla="val 47482"/>
              <a:gd name="adj2" fmla="val 11490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a:t>
            </a:r>
            <a:r>
              <a:rPr lang="zh-CN" altLang="en-US" b="1"/>
              <a:t>形状”相同</a:t>
            </a:r>
          </a:p>
        </p:txBody>
      </p:sp>
      <p:pic>
        <p:nvPicPr>
          <p:cNvPr id="2" name="图片 1"/>
          <p:cNvPicPr>
            <a:picLocks noChangeAspect="1"/>
          </p:cNvPicPr>
          <p:nvPr/>
        </p:nvPicPr>
        <p:blipFill>
          <a:blip r:embed="rId3"/>
          <a:stretch>
            <a:fillRect/>
          </a:stretch>
        </p:blipFill>
        <p:spPr>
          <a:xfrm>
            <a:off x="3948964" y="976876"/>
            <a:ext cx="5041829" cy="1219306"/>
          </a:xfrm>
          <a:prstGeom prst="rect">
            <a:avLst/>
          </a:prstGeom>
        </p:spPr>
      </p:pic>
    </p:spTree>
    <p:extLst>
      <p:ext uri="{BB962C8B-B14F-4D97-AF65-F5344CB8AC3E}">
        <p14:creationId xmlns:p14="http://schemas.microsoft.com/office/powerpoint/2010/main" val="2062282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16DFCC9F-1AEF-4BBC-9552-8676E61BECBC}"/>
              </a:ext>
            </a:extLst>
          </p:cNvPr>
          <p:cNvSpPr txBox="1">
            <a:spLocks noChangeArrowheads="1"/>
          </p:cNvSpPr>
          <p:nvPr/>
        </p:nvSpPr>
        <p:spPr bwMode="auto">
          <a:xfrm>
            <a:off x="716800" y="802033"/>
            <a:ext cx="451307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判断两棵二叉树是否等价算法：</a:t>
            </a:r>
          </a:p>
        </p:txBody>
      </p:sp>
      <p:sp>
        <p:nvSpPr>
          <p:cNvPr id="80899" name="Text Box 3">
            <a:extLst>
              <a:ext uri="{FF2B5EF4-FFF2-40B4-BE49-F238E27FC236}">
                <a16:creationId xmlns:a16="http://schemas.microsoft.com/office/drawing/2014/main" id="{4581DB6F-FE80-4FDE-A906-5D15AA6DBCB5}"/>
              </a:ext>
            </a:extLst>
          </p:cNvPr>
          <p:cNvSpPr txBox="1">
            <a:spLocks noChangeArrowheads="1"/>
          </p:cNvSpPr>
          <p:nvPr/>
        </p:nvSpPr>
        <p:spPr bwMode="auto">
          <a:xfrm>
            <a:off x="789825" y="1411633"/>
            <a:ext cx="7719078" cy="49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err="1"/>
              <a:t>int</a:t>
            </a:r>
            <a:r>
              <a:rPr lang="en-US" altLang="zh-CN" b="1" dirty="0"/>
              <a:t>   </a:t>
            </a:r>
            <a:r>
              <a:rPr lang="en-US" altLang="zh-CN" b="1" dirty="0">
                <a:solidFill>
                  <a:srgbClr val="FF0000"/>
                </a:solidFill>
              </a:rPr>
              <a:t>Equal</a:t>
            </a:r>
            <a:r>
              <a:rPr lang="en-US" altLang="zh-CN" b="1" dirty="0"/>
              <a:t>( </a:t>
            </a:r>
            <a:r>
              <a:rPr lang="en-US" altLang="zh-CN" b="1" dirty="0" err="1"/>
              <a:t>firstbt</a:t>
            </a:r>
            <a:r>
              <a:rPr lang="en-US" altLang="zh-CN" b="1" dirty="0"/>
              <a:t> ,  </a:t>
            </a:r>
            <a:r>
              <a:rPr lang="en-US" altLang="zh-CN" b="1" dirty="0" err="1"/>
              <a:t>secondbt</a:t>
            </a:r>
            <a:r>
              <a:rPr lang="en-US" altLang="zh-CN" b="1" dirty="0"/>
              <a:t> )</a:t>
            </a:r>
          </a:p>
          <a:p>
            <a:pPr eaLnBrk="1" hangingPunct="1">
              <a:lnSpc>
                <a:spcPct val="110000"/>
              </a:lnSpc>
            </a:pPr>
            <a:r>
              <a:rPr lang="en-US" altLang="zh-CN" b="1" dirty="0"/>
              <a:t>BTREE  </a:t>
            </a:r>
            <a:r>
              <a:rPr lang="en-US" altLang="zh-CN" b="1" dirty="0" err="1"/>
              <a:t>firstbt</a:t>
            </a:r>
            <a:r>
              <a:rPr lang="en-US" altLang="zh-CN" b="1" dirty="0"/>
              <a:t> , </a:t>
            </a:r>
            <a:r>
              <a:rPr lang="en-US" altLang="zh-CN" b="1" dirty="0" err="1"/>
              <a:t>secondbt</a:t>
            </a:r>
            <a:r>
              <a:rPr lang="en-US" altLang="zh-CN" b="1" dirty="0"/>
              <a:t> ;</a:t>
            </a:r>
          </a:p>
          <a:p>
            <a:pPr eaLnBrk="1" hangingPunct="1">
              <a:lnSpc>
                <a:spcPct val="110000"/>
              </a:lnSpc>
            </a:pPr>
            <a:r>
              <a:rPr lang="en-US" altLang="zh-CN" b="1" dirty="0"/>
              <a:t>{  </a:t>
            </a:r>
            <a:r>
              <a:rPr lang="en-US" altLang="zh-CN" b="1" dirty="0" err="1"/>
              <a:t>int</a:t>
            </a:r>
            <a:r>
              <a:rPr lang="en-US" altLang="zh-CN" b="1" dirty="0"/>
              <a:t>  x ;</a:t>
            </a:r>
          </a:p>
          <a:p>
            <a:pPr eaLnBrk="1" hangingPunct="1">
              <a:lnSpc>
                <a:spcPct val="110000"/>
              </a:lnSpc>
            </a:pPr>
            <a:r>
              <a:rPr lang="en-US" altLang="zh-CN" b="1" dirty="0"/>
              <a:t>    x = 0 ;</a:t>
            </a:r>
          </a:p>
          <a:p>
            <a:pPr eaLnBrk="1" hangingPunct="1">
              <a:lnSpc>
                <a:spcPct val="110000"/>
              </a:lnSpc>
            </a:pPr>
            <a:r>
              <a:rPr lang="en-US" altLang="zh-CN" b="1" dirty="0"/>
              <a:t>    if ( </a:t>
            </a:r>
            <a:r>
              <a:rPr lang="en-US" altLang="zh-CN" b="1" dirty="0" err="1">
                <a:solidFill>
                  <a:schemeClr val="accent2"/>
                </a:solidFill>
              </a:rPr>
              <a:t>IsEmpty</a:t>
            </a:r>
            <a:r>
              <a:rPr lang="en-US" altLang="zh-CN" b="1" dirty="0"/>
              <a:t>(</a:t>
            </a:r>
            <a:r>
              <a:rPr lang="en-US" altLang="zh-CN" b="1" dirty="0" err="1"/>
              <a:t>firstbt</a:t>
            </a:r>
            <a:r>
              <a:rPr lang="en-US" altLang="zh-CN" b="1" dirty="0"/>
              <a:t>) &amp;&amp; </a:t>
            </a:r>
            <a:r>
              <a:rPr lang="en-US" altLang="zh-CN" b="1" dirty="0" err="1">
                <a:solidFill>
                  <a:schemeClr val="accent2"/>
                </a:solidFill>
              </a:rPr>
              <a:t>IsEmpty</a:t>
            </a:r>
            <a:r>
              <a:rPr lang="en-US" altLang="zh-CN" b="1" dirty="0"/>
              <a:t>(</a:t>
            </a:r>
            <a:r>
              <a:rPr lang="en-US" altLang="zh-CN" b="1" dirty="0" err="1"/>
              <a:t>secondbt</a:t>
            </a:r>
            <a:r>
              <a:rPr lang="en-US" altLang="zh-CN" b="1" dirty="0"/>
              <a:t>) )</a:t>
            </a:r>
          </a:p>
          <a:p>
            <a:pPr eaLnBrk="1" hangingPunct="1">
              <a:lnSpc>
                <a:spcPct val="110000"/>
              </a:lnSpc>
            </a:pPr>
            <a:r>
              <a:rPr lang="en-US" altLang="zh-CN" b="1" dirty="0"/>
              <a:t>        x = 1 ;</a:t>
            </a:r>
          </a:p>
          <a:p>
            <a:pPr eaLnBrk="1" hangingPunct="1">
              <a:lnSpc>
                <a:spcPct val="110000"/>
              </a:lnSpc>
            </a:pPr>
            <a:r>
              <a:rPr lang="en-US" altLang="zh-CN" b="1" dirty="0"/>
              <a:t>    else if ( !</a:t>
            </a:r>
            <a:r>
              <a:rPr lang="en-US" altLang="zh-CN" b="1" dirty="0" err="1">
                <a:solidFill>
                  <a:schemeClr val="accent2"/>
                </a:solidFill>
              </a:rPr>
              <a:t>IsEmpty</a:t>
            </a:r>
            <a:r>
              <a:rPr lang="en-US" altLang="zh-CN" b="1" dirty="0"/>
              <a:t>( </a:t>
            </a:r>
            <a:r>
              <a:rPr lang="en-US" altLang="zh-CN" b="1" dirty="0" err="1"/>
              <a:t>firstbt</a:t>
            </a:r>
            <a:r>
              <a:rPr lang="en-US" altLang="zh-CN" b="1" dirty="0"/>
              <a:t> ) &amp;&amp; ! </a:t>
            </a:r>
            <a:r>
              <a:rPr lang="en-US" altLang="zh-CN" b="1" dirty="0" err="1">
                <a:solidFill>
                  <a:schemeClr val="accent2"/>
                </a:solidFill>
              </a:rPr>
              <a:t>IsEmpty</a:t>
            </a:r>
            <a:r>
              <a:rPr lang="en-US" altLang="zh-CN" b="1" dirty="0"/>
              <a:t>( </a:t>
            </a:r>
            <a:r>
              <a:rPr lang="en-US" altLang="zh-CN" b="1" dirty="0" err="1"/>
              <a:t>secondbt</a:t>
            </a:r>
            <a:r>
              <a:rPr lang="en-US" altLang="zh-CN" b="1" dirty="0"/>
              <a:t> ) )</a:t>
            </a:r>
          </a:p>
          <a:p>
            <a:pPr eaLnBrk="1" hangingPunct="1">
              <a:lnSpc>
                <a:spcPct val="110000"/>
              </a:lnSpc>
            </a:pPr>
            <a:r>
              <a:rPr lang="en-US" altLang="zh-CN" b="1" dirty="0"/>
              <a:t>        if (  </a:t>
            </a:r>
            <a:r>
              <a:rPr lang="en-US" altLang="zh-CN" b="1" dirty="0">
                <a:solidFill>
                  <a:schemeClr val="accent2"/>
                </a:solidFill>
              </a:rPr>
              <a:t>Data</a:t>
            </a:r>
            <a:r>
              <a:rPr lang="en-US" altLang="zh-CN" b="1" dirty="0"/>
              <a:t>( </a:t>
            </a:r>
            <a:r>
              <a:rPr lang="en-US" altLang="zh-CN" b="1" dirty="0" err="1"/>
              <a:t>firstbt</a:t>
            </a:r>
            <a:r>
              <a:rPr lang="en-US" altLang="zh-CN" b="1" dirty="0"/>
              <a:t> ) == </a:t>
            </a:r>
            <a:r>
              <a:rPr lang="en-US" altLang="zh-CN" b="1" dirty="0">
                <a:solidFill>
                  <a:schemeClr val="accent2"/>
                </a:solidFill>
              </a:rPr>
              <a:t>Data</a:t>
            </a:r>
            <a:r>
              <a:rPr lang="en-US" altLang="zh-CN" b="1" dirty="0"/>
              <a:t>( </a:t>
            </a:r>
            <a:r>
              <a:rPr lang="en-US" altLang="zh-CN" b="1" dirty="0" err="1"/>
              <a:t>secondbt</a:t>
            </a:r>
            <a:r>
              <a:rPr lang="en-US" altLang="zh-CN" b="1" dirty="0"/>
              <a:t> )  )</a:t>
            </a:r>
          </a:p>
          <a:p>
            <a:pPr eaLnBrk="1" hangingPunct="1">
              <a:lnSpc>
                <a:spcPct val="110000"/>
              </a:lnSpc>
            </a:pPr>
            <a:r>
              <a:rPr lang="en-US" altLang="zh-CN" b="1" dirty="0"/>
              <a:t>            if ( </a:t>
            </a:r>
            <a:r>
              <a:rPr lang="en-US" altLang="zh-CN" b="1" dirty="0">
                <a:solidFill>
                  <a:srgbClr val="FF3300"/>
                </a:solidFill>
              </a:rPr>
              <a:t>Equal</a:t>
            </a:r>
            <a:r>
              <a:rPr lang="en-US" altLang="zh-CN" b="1" dirty="0"/>
              <a:t>( </a:t>
            </a:r>
            <a:r>
              <a:rPr lang="en-US" altLang="zh-CN" b="1" dirty="0" err="1">
                <a:solidFill>
                  <a:schemeClr val="accent2"/>
                </a:solidFill>
              </a:rPr>
              <a:t>Lchild</a:t>
            </a:r>
            <a:r>
              <a:rPr lang="en-US" altLang="zh-CN" b="1" dirty="0"/>
              <a:t>( </a:t>
            </a:r>
            <a:r>
              <a:rPr lang="en-US" altLang="zh-CN" b="1" dirty="0" err="1"/>
              <a:t>firstbt</a:t>
            </a:r>
            <a:r>
              <a:rPr lang="en-US" altLang="zh-CN" b="1" dirty="0"/>
              <a:t> ) , </a:t>
            </a:r>
            <a:r>
              <a:rPr lang="en-US" altLang="zh-CN" b="1" dirty="0" err="1">
                <a:solidFill>
                  <a:schemeClr val="accent2"/>
                </a:solidFill>
              </a:rPr>
              <a:t>Lchild</a:t>
            </a:r>
            <a:r>
              <a:rPr lang="en-US" altLang="zh-CN" b="1" dirty="0"/>
              <a:t>( </a:t>
            </a:r>
            <a:r>
              <a:rPr lang="en-US" altLang="zh-CN" b="1" dirty="0" err="1"/>
              <a:t>secondbt</a:t>
            </a:r>
            <a:r>
              <a:rPr lang="en-US" altLang="zh-CN" b="1" dirty="0"/>
              <a:t> ) ) )</a:t>
            </a:r>
          </a:p>
          <a:p>
            <a:pPr eaLnBrk="1" hangingPunct="1">
              <a:lnSpc>
                <a:spcPct val="110000"/>
              </a:lnSpc>
            </a:pPr>
            <a:r>
              <a:rPr lang="en-US" altLang="zh-CN" b="1" dirty="0"/>
              <a:t>                  x= </a:t>
            </a:r>
            <a:r>
              <a:rPr lang="en-US" altLang="zh-CN" b="1" dirty="0">
                <a:solidFill>
                  <a:srgbClr val="FF0000"/>
                </a:solidFill>
              </a:rPr>
              <a:t>Equal</a:t>
            </a:r>
            <a:r>
              <a:rPr lang="en-US" altLang="zh-CN" b="1" dirty="0"/>
              <a:t>( </a:t>
            </a:r>
            <a:r>
              <a:rPr lang="en-US" altLang="zh-CN" b="1" dirty="0" err="1">
                <a:solidFill>
                  <a:schemeClr val="accent2"/>
                </a:solidFill>
              </a:rPr>
              <a:t>Rchild</a:t>
            </a:r>
            <a:r>
              <a:rPr lang="en-US" altLang="zh-CN" b="1" dirty="0"/>
              <a:t>( </a:t>
            </a:r>
            <a:r>
              <a:rPr lang="en-US" altLang="zh-CN" b="1" dirty="0" err="1"/>
              <a:t>firstbt</a:t>
            </a:r>
            <a:r>
              <a:rPr lang="en-US" altLang="zh-CN" b="1" dirty="0"/>
              <a:t> ) , </a:t>
            </a:r>
            <a:r>
              <a:rPr lang="en-US" altLang="zh-CN" b="1" dirty="0" err="1">
                <a:solidFill>
                  <a:schemeClr val="accent2"/>
                </a:solidFill>
              </a:rPr>
              <a:t>Rchild</a:t>
            </a:r>
            <a:r>
              <a:rPr lang="en-US" altLang="zh-CN" b="1" dirty="0"/>
              <a:t>( </a:t>
            </a:r>
            <a:r>
              <a:rPr lang="en-US" altLang="zh-CN" b="1" dirty="0" err="1"/>
              <a:t>secondbt</a:t>
            </a:r>
            <a:r>
              <a:rPr lang="en-US" altLang="zh-CN" b="1" dirty="0"/>
              <a:t>) )</a:t>
            </a:r>
          </a:p>
          <a:p>
            <a:pPr eaLnBrk="1" hangingPunct="1">
              <a:lnSpc>
                <a:spcPct val="110000"/>
              </a:lnSpc>
            </a:pPr>
            <a:r>
              <a:rPr lang="en-US" altLang="zh-CN" b="1" dirty="0"/>
              <a:t>    return( x ) ;</a:t>
            </a:r>
          </a:p>
          <a:p>
            <a:pPr eaLnBrk="1" hangingPunct="1">
              <a:lnSpc>
                <a:spcPct val="110000"/>
              </a:lnSpc>
            </a:pPr>
            <a:r>
              <a:rPr lang="en-US" altLang="zh-CN" b="1" dirty="0"/>
              <a:t>} /* Equal */</a:t>
            </a:r>
          </a:p>
        </p:txBody>
      </p:sp>
    </p:spTree>
    <p:extLst>
      <p:ext uri="{BB962C8B-B14F-4D97-AF65-F5344CB8AC3E}">
        <p14:creationId xmlns:p14="http://schemas.microsoft.com/office/powerpoint/2010/main" val="2593827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a:extLst>
              <a:ext uri="{FF2B5EF4-FFF2-40B4-BE49-F238E27FC236}">
                <a16:creationId xmlns:a16="http://schemas.microsoft.com/office/drawing/2014/main" id="{DF3B159F-C576-41F4-B733-573F9A0988EC}"/>
              </a:ext>
            </a:extLst>
          </p:cNvPr>
          <p:cNvSpPr txBox="1">
            <a:spLocks noChangeArrowheads="1"/>
          </p:cNvSpPr>
          <p:nvPr/>
        </p:nvSpPr>
        <p:spPr bwMode="auto">
          <a:xfrm>
            <a:off x="744519" y="745188"/>
            <a:ext cx="250130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2</a:t>
            </a:r>
            <a:r>
              <a:rPr lang="zh-CN" altLang="en-US" b="1" dirty="0">
                <a:solidFill>
                  <a:srgbClr val="0000CC"/>
                </a:solidFill>
              </a:rPr>
              <a:t>、二叉树的复制</a:t>
            </a:r>
          </a:p>
        </p:txBody>
      </p:sp>
      <p:sp>
        <p:nvSpPr>
          <p:cNvPr id="82947" name="Text Box 3">
            <a:extLst>
              <a:ext uri="{FF2B5EF4-FFF2-40B4-BE49-F238E27FC236}">
                <a16:creationId xmlns:a16="http://schemas.microsoft.com/office/drawing/2014/main" id="{2CF89613-524D-4746-81F1-E04C74B3EA16}"/>
              </a:ext>
            </a:extLst>
          </p:cNvPr>
          <p:cNvSpPr txBox="1">
            <a:spLocks noChangeArrowheads="1"/>
          </p:cNvSpPr>
          <p:nvPr/>
        </p:nvSpPr>
        <p:spPr bwMode="auto">
          <a:xfrm>
            <a:off x="747713" y="1221392"/>
            <a:ext cx="6448794" cy="534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t>BTREE   </a:t>
            </a:r>
            <a:r>
              <a:rPr lang="en-US" altLang="zh-CN" b="1" dirty="0">
                <a:solidFill>
                  <a:schemeClr val="accent2"/>
                </a:solidFill>
              </a:rPr>
              <a:t>Copy</a:t>
            </a:r>
            <a:r>
              <a:rPr lang="en-US" altLang="zh-CN" b="1" dirty="0"/>
              <a:t>( BTREE   </a:t>
            </a:r>
            <a:r>
              <a:rPr lang="en-US" altLang="zh-CN" b="1" dirty="0" err="1"/>
              <a:t>oldtree</a:t>
            </a:r>
            <a:r>
              <a:rPr lang="en-US" altLang="zh-CN" b="1" dirty="0"/>
              <a:t> )</a:t>
            </a:r>
          </a:p>
          <a:p>
            <a:pPr eaLnBrk="1" hangingPunct="1">
              <a:lnSpc>
                <a:spcPct val="110000"/>
              </a:lnSpc>
            </a:pPr>
            <a:r>
              <a:rPr lang="en-US" altLang="zh-CN" b="1" dirty="0"/>
              <a:t>{  </a:t>
            </a:r>
          </a:p>
          <a:p>
            <a:pPr eaLnBrk="1" hangingPunct="1">
              <a:lnSpc>
                <a:spcPct val="110000"/>
              </a:lnSpc>
            </a:pPr>
            <a:r>
              <a:rPr lang="en-US" altLang="zh-CN" b="1" dirty="0"/>
              <a:t>    BTREE   temp ;</a:t>
            </a:r>
          </a:p>
          <a:p>
            <a:pPr eaLnBrk="1" hangingPunct="1">
              <a:lnSpc>
                <a:spcPct val="110000"/>
              </a:lnSpc>
            </a:pPr>
            <a:r>
              <a:rPr lang="en-US" altLang="zh-CN" b="1" dirty="0"/>
              <a:t>    if ( </a:t>
            </a:r>
            <a:r>
              <a:rPr lang="en-US" altLang="zh-CN" b="1" dirty="0" err="1"/>
              <a:t>oldtree</a:t>
            </a:r>
            <a:r>
              <a:rPr lang="en-US" altLang="zh-CN" b="1" dirty="0"/>
              <a:t> != Null )</a:t>
            </a:r>
          </a:p>
          <a:p>
            <a:pPr eaLnBrk="1" hangingPunct="1">
              <a:lnSpc>
                <a:spcPct val="110000"/>
              </a:lnSpc>
            </a:pPr>
            <a:r>
              <a:rPr lang="en-US" altLang="zh-CN" b="1" dirty="0"/>
              <a:t>       {    </a:t>
            </a:r>
          </a:p>
          <a:p>
            <a:pPr eaLnBrk="1" hangingPunct="1">
              <a:lnSpc>
                <a:spcPct val="110000"/>
              </a:lnSpc>
            </a:pPr>
            <a:r>
              <a:rPr lang="en-US" altLang="zh-CN" b="1" dirty="0"/>
              <a:t>           temp = New  Node ;</a:t>
            </a:r>
          </a:p>
          <a:p>
            <a:pPr eaLnBrk="1" hangingPunct="1">
              <a:lnSpc>
                <a:spcPct val="110000"/>
              </a:lnSpc>
            </a:pPr>
            <a:r>
              <a:rPr lang="en-US" altLang="zh-CN" b="1" dirty="0"/>
              <a:t>           temp -&gt; </a:t>
            </a:r>
            <a:r>
              <a:rPr lang="en-US" altLang="zh-CN" b="1" dirty="0" err="1"/>
              <a:t>lchild</a:t>
            </a:r>
            <a:r>
              <a:rPr lang="en-US" altLang="zh-CN" b="1" dirty="0"/>
              <a:t> = </a:t>
            </a:r>
            <a:r>
              <a:rPr lang="en-US" altLang="zh-CN" b="1" dirty="0">
                <a:solidFill>
                  <a:schemeClr val="accent2"/>
                </a:solidFill>
              </a:rPr>
              <a:t>Copy</a:t>
            </a:r>
            <a:r>
              <a:rPr lang="en-US" altLang="zh-CN" b="1" dirty="0"/>
              <a:t>( </a:t>
            </a:r>
            <a:r>
              <a:rPr lang="en-US" altLang="zh-CN" b="1" dirty="0" err="1"/>
              <a:t>oldtree</a:t>
            </a:r>
            <a:r>
              <a:rPr lang="en-US" altLang="zh-CN" b="1" dirty="0"/>
              <a:t>-&gt;</a:t>
            </a:r>
            <a:r>
              <a:rPr lang="en-US" altLang="zh-CN" b="1" dirty="0" err="1"/>
              <a:t>lchild</a:t>
            </a:r>
            <a:r>
              <a:rPr lang="en-US" altLang="zh-CN" b="1" dirty="0"/>
              <a:t> ) ;</a:t>
            </a:r>
          </a:p>
          <a:p>
            <a:pPr eaLnBrk="1" hangingPunct="1">
              <a:lnSpc>
                <a:spcPct val="110000"/>
              </a:lnSpc>
            </a:pPr>
            <a:r>
              <a:rPr lang="en-US" altLang="zh-CN" b="1" dirty="0"/>
              <a:t>           temp -&gt; </a:t>
            </a:r>
            <a:r>
              <a:rPr lang="en-US" altLang="zh-CN" b="1" dirty="0" err="1"/>
              <a:t>rchild</a:t>
            </a:r>
            <a:r>
              <a:rPr lang="en-US" altLang="zh-CN" b="1" dirty="0"/>
              <a:t> = </a:t>
            </a:r>
            <a:r>
              <a:rPr lang="en-US" altLang="zh-CN" b="1" dirty="0">
                <a:solidFill>
                  <a:schemeClr val="accent2"/>
                </a:solidFill>
              </a:rPr>
              <a:t>Copy</a:t>
            </a:r>
            <a:r>
              <a:rPr lang="en-US" altLang="zh-CN" b="1" dirty="0"/>
              <a:t>( </a:t>
            </a:r>
            <a:r>
              <a:rPr lang="en-US" altLang="zh-CN" b="1" dirty="0" err="1"/>
              <a:t>oldtree</a:t>
            </a:r>
            <a:r>
              <a:rPr lang="en-US" altLang="zh-CN" b="1" dirty="0"/>
              <a:t>-&gt;</a:t>
            </a:r>
            <a:r>
              <a:rPr lang="en-US" altLang="zh-CN" b="1" dirty="0" err="1"/>
              <a:t>rchild</a:t>
            </a:r>
            <a:r>
              <a:rPr lang="en-US" altLang="zh-CN" b="1" dirty="0"/>
              <a:t> ) ;</a:t>
            </a:r>
          </a:p>
          <a:p>
            <a:pPr eaLnBrk="1" hangingPunct="1">
              <a:lnSpc>
                <a:spcPct val="110000"/>
              </a:lnSpc>
            </a:pPr>
            <a:r>
              <a:rPr lang="en-US" altLang="zh-CN" b="1" dirty="0"/>
              <a:t>           temp -&gt; data = </a:t>
            </a:r>
            <a:r>
              <a:rPr lang="en-US" altLang="zh-CN" b="1" dirty="0" err="1"/>
              <a:t>oldtree</a:t>
            </a:r>
            <a:r>
              <a:rPr lang="en-US" altLang="zh-CN" b="1" dirty="0"/>
              <a:t>-&gt;data ;</a:t>
            </a:r>
          </a:p>
          <a:p>
            <a:pPr eaLnBrk="1" hangingPunct="1">
              <a:lnSpc>
                <a:spcPct val="110000"/>
              </a:lnSpc>
            </a:pPr>
            <a:r>
              <a:rPr lang="en-US" altLang="zh-CN" b="1" dirty="0"/>
              <a:t>           return ( temp );</a:t>
            </a:r>
          </a:p>
          <a:p>
            <a:pPr eaLnBrk="1" hangingPunct="1">
              <a:lnSpc>
                <a:spcPct val="110000"/>
              </a:lnSpc>
            </a:pPr>
            <a:r>
              <a:rPr lang="en-US" altLang="zh-CN" b="1" dirty="0"/>
              <a:t>        }</a:t>
            </a:r>
          </a:p>
          <a:p>
            <a:pPr eaLnBrk="1" hangingPunct="1">
              <a:lnSpc>
                <a:spcPct val="110000"/>
              </a:lnSpc>
            </a:pPr>
            <a:r>
              <a:rPr lang="en-US" altLang="zh-CN" b="1" dirty="0"/>
              <a:t>    return ( Null ) ;</a:t>
            </a:r>
          </a:p>
          <a:p>
            <a:pPr eaLnBrk="1" hangingPunct="1">
              <a:lnSpc>
                <a:spcPct val="110000"/>
              </a:lnSpc>
            </a:pPr>
            <a:r>
              <a:rPr lang="en-US" altLang="zh-CN" b="1" dirty="0"/>
              <a:t>}  /* Copy*/</a:t>
            </a:r>
          </a:p>
        </p:txBody>
      </p:sp>
    </p:spTree>
    <p:extLst>
      <p:ext uri="{BB962C8B-B14F-4D97-AF65-F5344CB8AC3E}">
        <p14:creationId xmlns:p14="http://schemas.microsoft.com/office/powerpoint/2010/main" val="134080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4">
            <a:extLst>
              <a:ext uri="{FF2B5EF4-FFF2-40B4-BE49-F238E27FC236}">
                <a16:creationId xmlns:a16="http://schemas.microsoft.com/office/drawing/2014/main" id="{80156B24-45FB-4148-8B0C-2F6111A068E3}"/>
              </a:ext>
            </a:extLst>
          </p:cNvPr>
          <p:cNvSpPr txBox="1">
            <a:spLocks noChangeArrowheads="1"/>
          </p:cNvSpPr>
          <p:nvPr/>
        </p:nvSpPr>
        <p:spPr bwMode="auto">
          <a:xfrm>
            <a:off x="539750" y="983332"/>
            <a:ext cx="297180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C00000"/>
                </a:solidFill>
              </a:rPr>
              <a:t>3.3 </a:t>
            </a:r>
            <a:r>
              <a:rPr lang="zh-CN" altLang="en-US" sz="2800" b="1" dirty="0">
                <a:solidFill>
                  <a:srgbClr val="C00000"/>
                </a:solidFill>
              </a:rPr>
              <a:t>堆（</a:t>
            </a:r>
            <a:r>
              <a:rPr lang="en-US" altLang="zh-CN" sz="2800" b="1" dirty="0">
                <a:solidFill>
                  <a:srgbClr val="C00000"/>
                </a:solidFill>
              </a:rPr>
              <a:t>Heap</a:t>
            </a:r>
            <a:r>
              <a:rPr lang="zh-CN" altLang="en-US" sz="2800" b="1" dirty="0">
                <a:solidFill>
                  <a:srgbClr val="C00000"/>
                </a:solidFill>
              </a:rPr>
              <a:t>）</a:t>
            </a:r>
          </a:p>
        </p:txBody>
      </p:sp>
      <p:sp>
        <p:nvSpPr>
          <p:cNvPr id="84995" name="Text Box 5">
            <a:extLst>
              <a:ext uri="{FF2B5EF4-FFF2-40B4-BE49-F238E27FC236}">
                <a16:creationId xmlns:a16="http://schemas.microsoft.com/office/drawing/2014/main" id="{6226F68F-DFD6-4BB1-923E-5BB9824FF53A}"/>
              </a:ext>
            </a:extLst>
          </p:cNvPr>
          <p:cNvSpPr txBox="1">
            <a:spLocks noChangeArrowheads="1"/>
          </p:cNvSpPr>
          <p:nvPr/>
        </p:nvSpPr>
        <p:spPr bwMode="auto">
          <a:xfrm>
            <a:off x="611188" y="1850107"/>
            <a:ext cx="8065268"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t>        </a:t>
            </a:r>
            <a:r>
              <a:rPr lang="zh-CN" altLang="en-US" b="1" dirty="0"/>
              <a:t>如果一棵完全二叉树的任意一个非终端结点的元素都不小于其左儿子结点和右儿子结点（如果有的话）的元素，则称此完全二叉树为最大堆。</a:t>
            </a:r>
          </a:p>
          <a:p>
            <a:pPr algn="just" eaLnBrk="1" hangingPunct="1"/>
            <a:r>
              <a:rPr lang="zh-CN" altLang="en-US" b="1" dirty="0"/>
              <a:t>        同样，如果一棵完全二叉树的任意一个非终端结点的元素都不大于其左儿子结点和右儿子结点（如果有的话）的元素，则称此完全二叉树为最小堆。</a:t>
            </a:r>
          </a:p>
        </p:txBody>
      </p:sp>
      <p:sp>
        <p:nvSpPr>
          <p:cNvPr id="84996" name="Text Box 6">
            <a:extLst>
              <a:ext uri="{FF2B5EF4-FFF2-40B4-BE49-F238E27FC236}">
                <a16:creationId xmlns:a16="http://schemas.microsoft.com/office/drawing/2014/main" id="{8E323218-3245-4900-8635-C70284EB0042}"/>
              </a:ext>
            </a:extLst>
          </p:cNvPr>
          <p:cNvSpPr txBox="1">
            <a:spLocks noChangeArrowheads="1"/>
          </p:cNvSpPr>
          <p:nvPr/>
        </p:nvSpPr>
        <p:spPr bwMode="auto">
          <a:xfrm>
            <a:off x="710858" y="4519462"/>
            <a:ext cx="8260893" cy="138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accent6"/>
                </a:solidFill>
              </a:rPr>
              <a:t>堆的特点：</a:t>
            </a:r>
            <a:endParaRPr lang="en-US" altLang="zh-CN" sz="2800" b="1" dirty="0">
              <a:solidFill>
                <a:schemeClr val="accent6"/>
              </a:solidFill>
            </a:endParaRPr>
          </a:p>
          <a:p>
            <a:pPr eaLnBrk="1" hangingPunct="1"/>
            <a:r>
              <a:rPr lang="zh-CN" altLang="en-US" sz="2800" b="1" dirty="0">
                <a:solidFill>
                  <a:schemeClr val="accent2"/>
                </a:solidFill>
              </a:rPr>
              <a:t>     </a:t>
            </a:r>
            <a:r>
              <a:rPr lang="zh-CN" altLang="en-US" sz="2800" b="1" dirty="0"/>
              <a:t>最大堆的根结点中的元素在整个堆中是最大的；</a:t>
            </a:r>
          </a:p>
          <a:p>
            <a:pPr eaLnBrk="1" hangingPunct="1"/>
            <a:r>
              <a:rPr lang="zh-CN" altLang="en-US" sz="2800" b="1" dirty="0"/>
              <a:t>     最小堆的根结点中的元素在整个堆中是最小的。</a:t>
            </a:r>
          </a:p>
        </p:txBody>
      </p:sp>
    </p:spTree>
    <p:extLst>
      <p:ext uri="{BB962C8B-B14F-4D97-AF65-F5344CB8AC3E}">
        <p14:creationId xmlns:p14="http://schemas.microsoft.com/office/powerpoint/2010/main" val="63548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wipe(left)">
                                      <p:cBhvr>
                                        <p:cTn id="7"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295F2ED8-853B-4E59-A7FF-408B8783D2BB}"/>
              </a:ext>
            </a:extLst>
          </p:cNvPr>
          <p:cNvSpPr txBox="1">
            <a:spLocks noChangeArrowheads="1"/>
          </p:cNvSpPr>
          <p:nvPr/>
        </p:nvSpPr>
        <p:spPr bwMode="auto">
          <a:xfrm>
            <a:off x="323850" y="751906"/>
            <a:ext cx="8496622" cy="200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a:t>
            </a:r>
            <a:r>
              <a:rPr lang="zh-CN" altLang="en-US" sz="2800" b="1" dirty="0">
                <a:solidFill>
                  <a:schemeClr val="accent2"/>
                </a:solidFill>
              </a:rPr>
              <a:t>最大堆）操作：</a:t>
            </a:r>
            <a:r>
              <a:rPr lang="en-US" altLang="zh-CN" b="1" dirty="0"/>
              <a:t>1</a:t>
            </a:r>
            <a:r>
              <a:rPr lang="zh-CN" altLang="en-US" b="1" dirty="0"/>
              <a:t>、</a:t>
            </a:r>
            <a:r>
              <a:rPr lang="en-US" altLang="zh-CN" b="1" dirty="0" err="1"/>
              <a:t>MaxHeap</a:t>
            </a:r>
            <a:r>
              <a:rPr lang="en-US" altLang="zh-CN" b="1" dirty="0"/>
              <a:t>(heap)      </a:t>
            </a:r>
            <a:r>
              <a:rPr lang="zh-CN" altLang="en-US" b="1" dirty="0"/>
              <a:t>创建一个空堆</a:t>
            </a:r>
          </a:p>
          <a:p>
            <a:pPr eaLnBrk="1" hangingPunct="1"/>
            <a:r>
              <a:rPr lang="zh-CN" altLang="en-US" b="1" dirty="0"/>
              <a:t>                                      </a:t>
            </a:r>
            <a:r>
              <a:rPr lang="en-US" altLang="zh-CN" b="1" dirty="0"/>
              <a:t>2</a:t>
            </a:r>
            <a:r>
              <a:rPr lang="zh-CN" altLang="en-US" b="1" dirty="0"/>
              <a:t>、</a:t>
            </a:r>
            <a:r>
              <a:rPr lang="en-US" altLang="zh-CN" b="1" dirty="0" err="1"/>
              <a:t>HeapFull</a:t>
            </a:r>
            <a:r>
              <a:rPr lang="en-US" altLang="zh-CN" b="1" dirty="0"/>
              <a:t>(heap)      </a:t>
            </a:r>
            <a:r>
              <a:rPr lang="zh-CN" altLang="en-US" b="1" dirty="0"/>
              <a:t>判断堆是否为满</a:t>
            </a:r>
          </a:p>
          <a:p>
            <a:pPr eaLnBrk="1" hangingPunct="1"/>
            <a:r>
              <a:rPr lang="zh-CN" altLang="en-US" b="1" dirty="0"/>
              <a:t>                                      </a:t>
            </a:r>
            <a:r>
              <a:rPr lang="en-US" altLang="zh-CN" b="1" dirty="0"/>
              <a:t>3</a:t>
            </a:r>
            <a:r>
              <a:rPr lang="zh-CN" altLang="en-US" b="1" dirty="0"/>
              <a:t>、</a:t>
            </a:r>
            <a:r>
              <a:rPr lang="en-US" altLang="zh-CN" b="1" dirty="0"/>
              <a:t>Insert(</a:t>
            </a:r>
            <a:r>
              <a:rPr lang="en-US" altLang="zh-CN" b="1" dirty="0" err="1"/>
              <a:t>heap,item</a:t>
            </a:r>
            <a:r>
              <a:rPr lang="en-US" altLang="zh-CN" b="1" dirty="0"/>
              <a:t>)    </a:t>
            </a:r>
            <a:r>
              <a:rPr lang="zh-CN" altLang="en-US" b="1" dirty="0"/>
              <a:t>插入一个元素</a:t>
            </a:r>
          </a:p>
          <a:p>
            <a:pPr eaLnBrk="1" hangingPunct="1"/>
            <a:r>
              <a:rPr lang="zh-CN" altLang="en-US" b="1" dirty="0"/>
              <a:t>                                      </a:t>
            </a:r>
            <a:r>
              <a:rPr lang="en-US" altLang="zh-CN" b="1" dirty="0"/>
              <a:t>4</a:t>
            </a:r>
            <a:r>
              <a:rPr lang="zh-CN" altLang="en-US" b="1" dirty="0"/>
              <a:t>、</a:t>
            </a:r>
            <a:r>
              <a:rPr lang="en-US" altLang="zh-CN" b="1" dirty="0" err="1"/>
              <a:t>HeapEmpty</a:t>
            </a:r>
            <a:r>
              <a:rPr lang="en-US" altLang="zh-CN" b="1" dirty="0"/>
              <a:t>(heap)  </a:t>
            </a:r>
            <a:r>
              <a:rPr lang="zh-CN" altLang="en-US" b="1" dirty="0"/>
              <a:t>判断堆是否为空</a:t>
            </a:r>
          </a:p>
          <a:p>
            <a:pPr eaLnBrk="1" hangingPunct="1"/>
            <a:r>
              <a:rPr lang="zh-CN" altLang="en-US" b="1" dirty="0"/>
              <a:t>                                      </a:t>
            </a:r>
            <a:r>
              <a:rPr lang="en-US" altLang="zh-CN" b="1" dirty="0"/>
              <a:t>5</a:t>
            </a:r>
            <a:r>
              <a:rPr lang="zh-CN" altLang="en-US" b="1" dirty="0"/>
              <a:t>、</a:t>
            </a:r>
            <a:r>
              <a:rPr lang="en-US" altLang="zh-CN" b="1" dirty="0" err="1"/>
              <a:t>DeleteMax</a:t>
            </a:r>
            <a:r>
              <a:rPr lang="en-US" altLang="zh-CN" b="1" dirty="0"/>
              <a:t>(heap)    </a:t>
            </a:r>
            <a:r>
              <a:rPr lang="zh-CN" altLang="en-US" b="1" dirty="0"/>
              <a:t>删除最大元素</a:t>
            </a:r>
          </a:p>
        </p:txBody>
      </p:sp>
      <p:sp>
        <p:nvSpPr>
          <p:cNvPr id="86019" name="Text Box 5">
            <a:extLst>
              <a:ext uri="{FF2B5EF4-FFF2-40B4-BE49-F238E27FC236}">
                <a16:creationId xmlns:a16="http://schemas.microsoft.com/office/drawing/2014/main" id="{EBCB9A79-D5A1-4C1C-9748-1340356503CC}"/>
              </a:ext>
            </a:extLst>
          </p:cNvPr>
          <p:cNvSpPr txBox="1">
            <a:spLocks noChangeArrowheads="1"/>
          </p:cNvSpPr>
          <p:nvPr/>
        </p:nvSpPr>
        <p:spPr bwMode="auto">
          <a:xfrm>
            <a:off x="576262" y="3068960"/>
            <a:ext cx="8419684" cy="348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#define  </a:t>
            </a:r>
            <a:r>
              <a:rPr lang="en-US" altLang="zh-CN" b="1" dirty="0" err="1"/>
              <a:t>Maxsize</a:t>
            </a:r>
            <a:r>
              <a:rPr lang="en-US" altLang="zh-CN" b="1" dirty="0"/>
              <a:t>  200                  </a:t>
            </a:r>
            <a:r>
              <a:rPr lang="zh-CN" altLang="en-US" sz="2800" b="1" dirty="0">
                <a:solidFill>
                  <a:schemeClr val="accent2"/>
                </a:solidFill>
              </a:rPr>
              <a:t>（最大堆）类型定义</a:t>
            </a:r>
          </a:p>
          <a:p>
            <a:pPr eaLnBrk="1" hangingPunct="1"/>
            <a:r>
              <a:rPr lang="en-US" altLang="zh-CN" b="1" dirty="0"/>
              <a:t>Typedef  struct {</a:t>
            </a:r>
          </a:p>
          <a:p>
            <a:pPr eaLnBrk="1" hangingPunct="1"/>
            <a:r>
              <a:rPr lang="en-US" altLang="zh-CN" b="1" dirty="0"/>
              <a:t>      </a:t>
            </a:r>
            <a:r>
              <a:rPr lang="en-US" altLang="zh-CN" b="1" dirty="0" err="1"/>
              <a:t>int</a:t>
            </a:r>
            <a:r>
              <a:rPr lang="en-US" altLang="zh-CN" b="1" dirty="0"/>
              <a:t>   key;</a:t>
            </a:r>
          </a:p>
          <a:p>
            <a:pPr eaLnBrk="1" hangingPunct="1"/>
            <a:r>
              <a:rPr lang="en-US" altLang="zh-CN" b="1" dirty="0"/>
              <a:t>      /*  other fields  */</a:t>
            </a:r>
          </a:p>
          <a:p>
            <a:pPr eaLnBrk="1" hangingPunct="1"/>
            <a:r>
              <a:rPr lang="en-US" altLang="zh-CN" b="1" dirty="0"/>
              <a:t>      }   </a:t>
            </a:r>
            <a:r>
              <a:rPr lang="en-US" altLang="zh-CN" b="1" dirty="0" err="1"/>
              <a:t>ElementType</a:t>
            </a:r>
            <a:r>
              <a:rPr lang="en-US" altLang="zh-CN" b="1" dirty="0"/>
              <a:t> ;</a:t>
            </a:r>
          </a:p>
          <a:p>
            <a:pPr eaLnBrk="1" hangingPunct="1"/>
            <a:r>
              <a:rPr lang="en-US" altLang="zh-CN" b="1" dirty="0" err="1"/>
              <a:t>Typedef</a:t>
            </a:r>
            <a:r>
              <a:rPr lang="en-US" altLang="zh-CN" b="1" dirty="0"/>
              <a:t> </a:t>
            </a:r>
            <a:r>
              <a:rPr lang="en-US" altLang="zh-CN" b="1" dirty="0" err="1"/>
              <a:t>struct</a:t>
            </a:r>
            <a:r>
              <a:rPr lang="en-US" altLang="zh-CN" b="1" dirty="0"/>
              <a:t> {</a:t>
            </a:r>
          </a:p>
          <a:p>
            <a:pPr eaLnBrk="1" hangingPunct="1"/>
            <a:r>
              <a:rPr lang="en-US" altLang="zh-CN" b="1" dirty="0"/>
              <a:t>      </a:t>
            </a:r>
            <a:r>
              <a:rPr lang="en-US" altLang="zh-CN" b="1" dirty="0" err="1"/>
              <a:t>ElementType</a:t>
            </a:r>
            <a:r>
              <a:rPr lang="en-US" altLang="zh-CN" b="1" dirty="0"/>
              <a:t> elements[ </a:t>
            </a:r>
            <a:r>
              <a:rPr lang="en-US" altLang="zh-CN" b="1" dirty="0" err="1"/>
              <a:t>MaxSize</a:t>
            </a:r>
            <a:r>
              <a:rPr lang="en-US" altLang="zh-CN" b="1" dirty="0"/>
              <a:t> ];</a:t>
            </a:r>
          </a:p>
          <a:p>
            <a:pPr eaLnBrk="1" hangingPunct="1"/>
            <a:r>
              <a:rPr lang="en-US" altLang="zh-CN" b="1" dirty="0"/>
              <a:t>      </a:t>
            </a:r>
            <a:r>
              <a:rPr lang="en-US" altLang="zh-CN" b="1" dirty="0" err="1"/>
              <a:t>int</a:t>
            </a:r>
            <a:r>
              <a:rPr lang="en-US" altLang="zh-CN" b="1" dirty="0"/>
              <a:t> n ;    /*</a:t>
            </a:r>
            <a:r>
              <a:rPr lang="zh-CN" altLang="en-US" b="1" dirty="0"/>
              <a:t>当前元素个数计数器*</a:t>
            </a:r>
            <a:r>
              <a:rPr lang="en-US" altLang="zh-CN" b="1" dirty="0"/>
              <a:t>/</a:t>
            </a:r>
          </a:p>
          <a:p>
            <a:pPr eaLnBrk="1" hangingPunct="1"/>
            <a:r>
              <a:rPr lang="en-US" altLang="zh-CN" b="1" dirty="0"/>
              <a:t>      }  HEAP;</a:t>
            </a:r>
          </a:p>
        </p:txBody>
      </p:sp>
    </p:spTree>
    <p:extLst>
      <p:ext uri="{BB962C8B-B14F-4D97-AF65-F5344CB8AC3E}">
        <p14:creationId xmlns:p14="http://schemas.microsoft.com/office/powerpoint/2010/main" val="2814191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a:extLst>
              <a:ext uri="{FF2B5EF4-FFF2-40B4-BE49-F238E27FC236}">
                <a16:creationId xmlns:a16="http://schemas.microsoft.com/office/drawing/2014/main" id="{70E3B6DD-29EE-4CA9-9AD1-FD2B82A2D229}"/>
              </a:ext>
            </a:extLst>
          </p:cNvPr>
          <p:cNvSpPr txBox="1">
            <a:spLocks noChangeArrowheads="1"/>
          </p:cNvSpPr>
          <p:nvPr/>
        </p:nvSpPr>
        <p:spPr bwMode="auto">
          <a:xfrm>
            <a:off x="471488" y="1234529"/>
            <a:ext cx="4353413" cy="341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a:t>
            </a:r>
            <a:r>
              <a:rPr lang="en-US" altLang="zh-CN" b="1" dirty="0" err="1"/>
              <a:t>MaxHeap</a:t>
            </a:r>
            <a:r>
              <a:rPr lang="en-US" altLang="zh-CN" b="1" dirty="0"/>
              <a:t> ( Heap </a:t>
            </a:r>
            <a:r>
              <a:rPr lang="en-US" altLang="zh-CN" b="1" dirty="0" err="1"/>
              <a:t>heap</a:t>
            </a:r>
            <a:r>
              <a:rPr lang="en-US" altLang="zh-CN" b="1" dirty="0"/>
              <a:t> )</a:t>
            </a:r>
          </a:p>
          <a:p>
            <a:pPr eaLnBrk="1" hangingPunct="1"/>
            <a:r>
              <a:rPr lang="en-US" altLang="zh-CN" b="1" dirty="0"/>
              <a:t>{</a:t>
            </a:r>
          </a:p>
          <a:p>
            <a:pPr eaLnBrk="1" hangingPunct="1"/>
            <a:r>
              <a:rPr lang="en-US" altLang="zh-CN" b="1" dirty="0"/>
              <a:t>    </a:t>
            </a:r>
            <a:r>
              <a:rPr lang="en-US" altLang="zh-CN" b="1" dirty="0" err="1"/>
              <a:t>heap.n</a:t>
            </a:r>
            <a:r>
              <a:rPr lang="en-US" altLang="zh-CN" b="1" dirty="0"/>
              <a:t> = 0 ;</a:t>
            </a:r>
          </a:p>
          <a:p>
            <a:pPr eaLnBrk="1" hangingPunct="1"/>
            <a:r>
              <a:rPr lang="en-US" altLang="zh-CN" b="1" dirty="0"/>
              <a:t>}</a:t>
            </a:r>
          </a:p>
          <a:p>
            <a:pPr eaLnBrk="1" hangingPunct="1"/>
            <a:endParaRPr lang="en-US" altLang="zh-CN" b="1" dirty="0"/>
          </a:p>
          <a:p>
            <a:pPr eaLnBrk="1" hangingPunct="1"/>
            <a:r>
              <a:rPr lang="en-US" altLang="zh-CN" b="1" dirty="0"/>
              <a:t>Bool </a:t>
            </a:r>
            <a:r>
              <a:rPr lang="en-US" altLang="zh-CN" b="1" dirty="0" err="1"/>
              <a:t>HeapEmpty</a:t>
            </a:r>
            <a:r>
              <a:rPr lang="en-US" altLang="zh-CN" b="1" dirty="0"/>
              <a:t>( HEAP </a:t>
            </a:r>
            <a:r>
              <a:rPr lang="en-US" altLang="zh-CN" b="1" dirty="0" err="1"/>
              <a:t>heap</a:t>
            </a:r>
            <a:r>
              <a:rPr lang="en-US" altLang="zh-CN" b="1" dirty="0"/>
              <a:t> )</a:t>
            </a:r>
          </a:p>
          <a:p>
            <a:pPr eaLnBrk="1" hangingPunct="1"/>
            <a:r>
              <a:rPr lang="en-US" altLang="zh-CN" b="1" dirty="0"/>
              <a:t>{</a:t>
            </a:r>
          </a:p>
          <a:p>
            <a:pPr eaLnBrk="1" hangingPunct="1"/>
            <a:r>
              <a:rPr lang="en-US" altLang="zh-CN" b="1" dirty="0"/>
              <a:t>    return( !</a:t>
            </a:r>
            <a:r>
              <a:rPr lang="en-US" altLang="zh-CN" b="1" dirty="0" err="1"/>
              <a:t>heap.n</a:t>
            </a:r>
            <a:r>
              <a:rPr lang="en-US" altLang="zh-CN" b="1" dirty="0"/>
              <a:t> );</a:t>
            </a:r>
          </a:p>
          <a:p>
            <a:pPr eaLnBrk="1" hangingPunct="1"/>
            <a:r>
              <a:rPr lang="en-US" altLang="zh-CN" b="1" dirty="0"/>
              <a:t>} </a:t>
            </a:r>
          </a:p>
        </p:txBody>
      </p:sp>
      <p:sp>
        <p:nvSpPr>
          <p:cNvPr id="87043" name="Rectangle 5">
            <a:extLst>
              <a:ext uri="{FF2B5EF4-FFF2-40B4-BE49-F238E27FC236}">
                <a16:creationId xmlns:a16="http://schemas.microsoft.com/office/drawing/2014/main" id="{098D71F8-A5C8-4613-B07C-01EF1569E31A}"/>
              </a:ext>
            </a:extLst>
          </p:cNvPr>
          <p:cNvSpPr>
            <a:spLocks noChangeArrowheads="1"/>
          </p:cNvSpPr>
          <p:nvPr/>
        </p:nvSpPr>
        <p:spPr bwMode="auto">
          <a:xfrm>
            <a:off x="3995936" y="4096587"/>
            <a:ext cx="4572000"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Bool </a:t>
            </a:r>
            <a:r>
              <a:rPr lang="en-US" altLang="zh-CN" b="1" dirty="0" err="1"/>
              <a:t>HeapFull</a:t>
            </a:r>
            <a:r>
              <a:rPr lang="en-US" altLang="zh-CN" b="1" dirty="0"/>
              <a:t> ( HEAP </a:t>
            </a:r>
            <a:r>
              <a:rPr lang="en-US" altLang="zh-CN" b="1" dirty="0" err="1"/>
              <a:t>heap</a:t>
            </a:r>
            <a:r>
              <a:rPr lang="en-US" altLang="zh-CN" b="1" dirty="0"/>
              <a:t> )</a:t>
            </a:r>
          </a:p>
          <a:p>
            <a:pPr eaLnBrk="1" hangingPunct="1"/>
            <a:r>
              <a:rPr lang="en-US" altLang="zh-CN" b="1" dirty="0"/>
              <a:t>{</a:t>
            </a:r>
          </a:p>
          <a:p>
            <a:pPr eaLnBrk="1" hangingPunct="1"/>
            <a:r>
              <a:rPr lang="en-US" altLang="zh-CN" b="1" dirty="0"/>
              <a:t>    return( </a:t>
            </a:r>
            <a:r>
              <a:rPr lang="en-US" altLang="zh-CN" b="1" dirty="0" err="1"/>
              <a:t>heap.n</a:t>
            </a:r>
            <a:r>
              <a:rPr lang="en-US" altLang="zh-CN" b="1" dirty="0"/>
              <a:t> == </a:t>
            </a:r>
            <a:r>
              <a:rPr lang="en-US" altLang="zh-CN" b="1" dirty="0" err="1"/>
              <a:t>MaxSize</a:t>
            </a:r>
            <a:r>
              <a:rPr lang="en-US" altLang="zh-CN" b="1" dirty="0"/>
              <a:t> -1 );</a:t>
            </a:r>
          </a:p>
          <a:p>
            <a:pPr eaLnBrk="1" hangingPunct="1"/>
            <a:r>
              <a:rPr lang="en-US" altLang="zh-CN" b="1" dirty="0"/>
              <a:t>} </a:t>
            </a:r>
          </a:p>
        </p:txBody>
      </p:sp>
      <p:sp>
        <p:nvSpPr>
          <p:cNvPr id="87044" name="Text Box 6">
            <a:extLst>
              <a:ext uri="{FF2B5EF4-FFF2-40B4-BE49-F238E27FC236}">
                <a16:creationId xmlns:a16="http://schemas.microsoft.com/office/drawing/2014/main" id="{98A666A7-64A8-4059-ADCC-746B0B1F8BC8}"/>
              </a:ext>
            </a:extLst>
          </p:cNvPr>
          <p:cNvSpPr txBox="1">
            <a:spLocks noChangeArrowheads="1"/>
          </p:cNvSpPr>
          <p:nvPr/>
        </p:nvSpPr>
        <p:spPr bwMode="auto">
          <a:xfrm>
            <a:off x="5364088" y="1628800"/>
            <a:ext cx="2203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solidFill>
                  <a:schemeClr val="accent6"/>
                </a:solidFill>
              </a:rPr>
              <a:t>堆</a:t>
            </a:r>
            <a:r>
              <a:rPr lang="en-US" altLang="zh-CN" b="1" dirty="0">
                <a:solidFill>
                  <a:schemeClr val="accent6"/>
                </a:solidFill>
              </a:rPr>
              <a:t>ADT</a:t>
            </a:r>
            <a:r>
              <a:rPr lang="zh-CN" altLang="en-US" b="1" dirty="0">
                <a:solidFill>
                  <a:schemeClr val="accent6"/>
                </a:solidFill>
              </a:rPr>
              <a:t>操作</a:t>
            </a:r>
          </a:p>
        </p:txBody>
      </p:sp>
      <p:pic>
        <p:nvPicPr>
          <p:cNvPr id="7" name="图片 6">
            <a:extLst>
              <a:ext uri="{FF2B5EF4-FFF2-40B4-BE49-F238E27FC236}">
                <a16:creationId xmlns:a16="http://schemas.microsoft.com/office/drawing/2014/main" id="{1196924E-9910-45C1-8CF6-93702A17D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5026469"/>
            <a:ext cx="2203450" cy="1269477"/>
          </a:xfrm>
          <a:prstGeom prst="rect">
            <a:avLst/>
          </a:prstGeom>
        </p:spPr>
      </p:pic>
    </p:spTree>
    <p:extLst>
      <p:ext uri="{BB962C8B-B14F-4D97-AF65-F5344CB8AC3E}">
        <p14:creationId xmlns:p14="http://schemas.microsoft.com/office/powerpoint/2010/main" val="2676912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933" name="Group 69">
            <a:extLst>
              <a:ext uri="{FF2B5EF4-FFF2-40B4-BE49-F238E27FC236}">
                <a16:creationId xmlns:a16="http://schemas.microsoft.com/office/drawing/2014/main" id="{4DD19840-7BEC-4E76-8241-CF7610EFC1C4}"/>
              </a:ext>
            </a:extLst>
          </p:cNvPr>
          <p:cNvGrpSpPr>
            <a:grpSpLocks/>
          </p:cNvGrpSpPr>
          <p:nvPr/>
        </p:nvGrpSpPr>
        <p:grpSpPr bwMode="auto">
          <a:xfrm>
            <a:off x="3397250" y="1196951"/>
            <a:ext cx="2209800" cy="2066925"/>
            <a:chOff x="476" y="572"/>
            <a:chExt cx="1392" cy="1303"/>
          </a:xfrm>
        </p:grpSpPr>
        <p:sp>
          <p:nvSpPr>
            <p:cNvPr id="88264" name="Oval 35">
              <a:extLst>
                <a:ext uri="{FF2B5EF4-FFF2-40B4-BE49-F238E27FC236}">
                  <a16:creationId xmlns:a16="http://schemas.microsoft.com/office/drawing/2014/main" id="{B18674B2-00F0-4A12-8F91-750BA84EBAF4}"/>
                </a:ext>
              </a:extLst>
            </p:cNvPr>
            <p:cNvSpPr>
              <a:spLocks noChangeArrowheads="1"/>
            </p:cNvSpPr>
            <p:nvPr/>
          </p:nvSpPr>
          <p:spPr bwMode="auto">
            <a:xfrm>
              <a:off x="1148" y="57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65" name="Text Box 36">
              <a:extLst>
                <a:ext uri="{FF2B5EF4-FFF2-40B4-BE49-F238E27FC236}">
                  <a16:creationId xmlns:a16="http://schemas.microsoft.com/office/drawing/2014/main" id="{5FCA728D-8C29-4405-9E2F-855A41D3529A}"/>
                </a:ext>
              </a:extLst>
            </p:cNvPr>
            <p:cNvSpPr txBox="1">
              <a:spLocks noChangeArrowheads="1"/>
            </p:cNvSpPr>
            <p:nvPr/>
          </p:nvSpPr>
          <p:spPr bwMode="auto">
            <a:xfrm>
              <a:off x="1136" y="579"/>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45</a:t>
              </a:r>
            </a:p>
          </p:txBody>
        </p:sp>
        <p:sp>
          <p:nvSpPr>
            <p:cNvPr id="88266" name="Oval 37">
              <a:extLst>
                <a:ext uri="{FF2B5EF4-FFF2-40B4-BE49-F238E27FC236}">
                  <a16:creationId xmlns:a16="http://schemas.microsoft.com/office/drawing/2014/main" id="{2899171C-E456-4AEB-B7F0-C1CEBA90776B}"/>
                </a:ext>
              </a:extLst>
            </p:cNvPr>
            <p:cNvSpPr>
              <a:spLocks noChangeArrowheads="1"/>
            </p:cNvSpPr>
            <p:nvPr/>
          </p:nvSpPr>
          <p:spPr bwMode="auto">
            <a:xfrm>
              <a:off x="812" y="9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67" name="Text Box 38">
              <a:extLst>
                <a:ext uri="{FF2B5EF4-FFF2-40B4-BE49-F238E27FC236}">
                  <a16:creationId xmlns:a16="http://schemas.microsoft.com/office/drawing/2014/main" id="{BBE01FFF-7BAF-441E-8172-45BB876544DE}"/>
                </a:ext>
              </a:extLst>
            </p:cNvPr>
            <p:cNvSpPr txBox="1">
              <a:spLocks noChangeArrowheads="1"/>
            </p:cNvSpPr>
            <p:nvPr/>
          </p:nvSpPr>
          <p:spPr bwMode="auto">
            <a:xfrm>
              <a:off x="800" y="91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30</a:t>
              </a:r>
            </a:p>
          </p:txBody>
        </p:sp>
        <p:sp>
          <p:nvSpPr>
            <p:cNvPr id="88268" name="Oval 39">
              <a:extLst>
                <a:ext uri="{FF2B5EF4-FFF2-40B4-BE49-F238E27FC236}">
                  <a16:creationId xmlns:a16="http://schemas.microsoft.com/office/drawing/2014/main" id="{5BECA0B3-4DFD-49E8-BE08-12E9835C400B}"/>
                </a:ext>
              </a:extLst>
            </p:cNvPr>
            <p:cNvSpPr>
              <a:spLocks noChangeArrowheads="1"/>
            </p:cNvSpPr>
            <p:nvPr/>
          </p:nvSpPr>
          <p:spPr bwMode="auto">
            <a:xfrm>
              <a:off x="1484" y="9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69" name="Text Box 40">
              <a:extLst>
                <a:ext uri="{FF2B5EF4-FFF2-40B4-BE49-F238E27FC236}">
                  <a16:creationId xmlns:a16="http://schemas.microsoft.com/office/drawing/2014/main" id="{5674D185-E0BE-4DB6-A90A-883EA877B47B}"/>
                </a:ext>
              </a:extLst>
            </p:cNvPr>
            <p:cNvSpPr txBox="1">
              <a:spLocks noChangeArrowheads="1"/>
            </p:cNvSpPr>
            <p:nvPr/>
          </p:nvSpPr>
          <p:spPr bwMode="auto">
            <a:xfrm>
              <a:off x="1472" y="9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88270" name="Oval 41">
              <a:extLst>
                <a:ext uri="{FF2B5EF4-FFF2-40B4-BE49-F238E27FC236}">
                  <a16:creationId xmlns:a16="http://schemas.microsoft.com/office/drawing/2014/main" id="{D008E34C-7662-4DB1-A56C-5FBDBD63D0D3}"/>
                </a:ext>
              </a:extLst>
            </p:cNvPr>
            <p:cNvSpPr>
              <a:spLocks noChangeArrowheads="1"/>
            </p:cNvSpPr>
            <p:nvPr/>
          </p:nvSpPr>
          <p:spPr bwMode="auto">
            <a:xfrm>
              <a:off x="620"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71" name="Text Box 42">
              <a:extLst>
                <a:ext uri="{FF2B5EF4-FFF2-40B4-BE49-F238E27FC236}">
                  <a16:creationId xmlns:a16="http://schemas.microsoft.com/office/drawing/2014/main" id="{F4E1449E-6CD1-4579-B1D7-6102802BCB7D}"/>
                </a:ext>
              </a:extLst>
            </p:cNvPr>
            <p:cNvSpPr txBox="1">
              <a:spLocks noChangeArrowheads="1"/>
            </p:cNvSpPr>
            <p:nvPr/>
          </p:nvSpPr>
          <p:spPr bwMode="auto">
            <a:xfrm>
              <a:off x="608" y="129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88272" name="Oval 43">
              <a:extLst>
                <a:ext uri="{FF2B5EF4-FFF2-40B4-BE49-F238E27FC236}">
                  <a16:creationId xmlns:a16="http://schemas.microsoft.com/office/drawing/2014/main" id="{D08682B2-3083-4CD5-991A-930C09B24906}"/>
                </a:ext>
              </a:extLst>
            </p:cNvPr>
            <p:cNvSpPr>
              <a:spLocks noChangeArrowheads="1"/>
            </p:cNvSpPr>
            <p:nvPr/>
          </p:nvSpPr>
          <p:spPr bwMode="auto">
            <a:xfrm>
              <a:off x="1004"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73" name="Text Box 44">
              <a:extLst>
                <a:ext uri="{FF2B5EF4-FFF2-40B4-BE49-F238E27FC236}">
                  <a16:creationId xmlns:a16="http://schemas.microsoft.com/office/drawing/2014/main" id="{EB1A87B8-01EF-4AED-966A-4ADDCB85436F}"/>
                </a:ext>
              </a:extLst>
            </p:cNvPr>
            <p:cNvSpPr txBox="1">
              <a:spLocks noChangeArrowheads="1"/>
            </p:cNvSpPr>
            <p:nvPr/>
          </p:nvSpPr>
          <p:spPr bwMode="auto">
            <a:xfrm>
              <a:off x="992" y="128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27</a:t>
              </a:r>
            </a:p>
          </p:txBody>
        </p:sp>
        <p:sp>
          <p:nvSpPr>
            <p:cNvPr id="88274" name="Oval 45">
              <a:extLst>
                <a:ext uri="{FF2B5EF4-FFF2-40B4-BE49-F238E27FC236}">
                  <a16:creationId xmlns:a16="http://schemas.microsoft.com/office/drawing/2014/main" id="{8A322C06-8E85-4CF9-A0D7-2446140FD848}"/>
                </a:ext>
              </a:extLst>
            </p:cNvPr>
            <p:cNvSpPr>
              <a:spLocks noChangeArrowheads="1"/>
            </p:cNvSpPr>
            <p:nvPr/>
          </p:nvSpPr>
          <p:spPr bwMode="auto">
            <a:xfrm>
              <a:off x="1292"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75" name="Text Box 46">
              <a:extLst>
                <a:ext uri="{FF2B5EF4-FFF2-40B4-BE49-F238E27FC236}">
                  <a16:creationId xmlns:a16="http://schemas.microsoft.com/office/drawing/2014/main" id="{90C6F9F9-E986-4F6D-AD6F-D6431CEB5A6E}"/>
                </a:ext>
              </a:extLst>
            </p:cNvPr>
            <p:cNvSpPr txBox="1">
              <a:spLocks noChangeArrowheads="1"/>
            </p:cNvSpPr>
            <p:nvPr/>
          </p:nvSpPr>
          <p:spPr bwMode="auto">
            <a:xfrm>
              <a:off x="1308" y="12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88276" name="Oval 47">
              <a:extLst>
                <a:ext uri="{FF2B5EF4-FFF2-40B4-BE49-F238E27FC236}">
                  <a16:creationId xmlns:a16="http://schemas.microsoft.com/office/drawing/2014/main" id="{41F87CEA-A4D0-4E81-B349-ECBFCDC7FB85}"/>
                </a:ext>
              </a:extLst>
            </p:cNvPr>
            <p:cNvSpPr>
              <a:spLocks noChangeArrowheads="1"/>
            </p:cNvSpPr>
            <p:nvPr/>
          </p:nvSpPr>
          <p:spPr bwMode="auto">
            <a:xfrm>
              <a:off x="1676"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77" name="Text Box 48">
              <a:extLst>
                <a:ext uri="{FF2B5EF4-FFF2-40B4-BE49-F238E27FC236}">
                  <a16:creationId xmlns:a16="http://schemas.microsoft.com/office/drawing/2014/main" id="{E4E07341-C31F-4AA4-95AC-5DE515973D2E}"/>
                </a:ext>
              </a:extLst>
            </p:cNvPr>
            <p:cNvSpPr txBox="1">
              <a:spLocks noChangeArrowheads="1"/>
            </p:cNvSpPr>
            <p:nvPr/>
          </p:nvSpPr>
          <p:spPr bwMode="auto">
            <a:xfrm>
              <a:off x="1692" y="128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88278" name="Oval 49">
              <a:extLst>
                <a:ext uri="{FF2B5EF4-FFF2-40B4-BE49-F238E27FC236}">
                  <a16:creationId xmlns:a16="http://schemas.microsoft.com/office/drawing/2014/main" id="{A90D62F1-92B0-458D-8B3E-005569905C1C}"/>
                </a:ext>
              </a:extLst>
            </p:cNvPr>
            <p:cNvSpPr>
              <a:spLocks noChangeArrowheads="1"/>
            </p:cNvSpPr>
            <p:nvPr/>
          </p:nvSpPr>
          <p:spPr bwMode="auto">
            <a:xfrm>
              <a:off x="476" y="166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79" name="Text Box 50">
              <a:extLst>
                <a:ext uri="{FF2B5EF4-FFF2-40B4-BE49-F238E27FC236}">
                  <a16:creationId xmlns:a16="http://schemas.microsoft.com/office/drawing/2014/main" id="{546198B5-0353-4077-A69C-2B9E3817248E}"/>
                </a:ext>
              </a:extLst>
            </p:cNvPr>
            <p:cNvSpPr txBox="1">
              <a:spLocks noChangeArrowheads="1"/>
            </p:cNvSpPr>
            <p:nvPr/>
          </p:nvSpPr>
          <p:spPr bwMode="auto">
            <a:xfrm>
              <a:off x="492" y="1669"/>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88280" name="Oval 51">
              <a:extLst>
                <a:ext uri="{FF2B5EF4-FFF2-40B4-BE49-F238E27FC236}">
                  <a16:creationId xmlns:a16="http://schemas.microsoft.com/office/drawing/2014/main" id="{4DA00B02-6FCB-481D-875E-4FB70AE4886D}"/>
                </a:ext>
              </a:extLst>
            </p:cNvPr>
            <p:cNvSpPr>
              <a:spLocks noChangeArrowheads="1"/>
            </p:cNvSpPr>
            <p:nvPr/>
          </p:nvSpPr>
          <p:spPr bwMode="auto">
            <a:xfrm>
              <a:off x="716" y="165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81" name="Text Box 52">
              <a:extLst>
                <a:ext uri="{FF2B5EF4-FFF2-40B4-BE49-F238E27FC236}">
                  <a16:creationId xmlns:a16="http://schemas.microsoft.com/office/drawing/2014/main" id="{FAD39D28-877E-4B61-8663-338A6A0568B8}"/>
                </a:ext>
              </a:extLst>
            </p:cNvPr>
            <p:cNvSpPr txBox="1">
              <a:spLocks noChangeArrowheads="1"/>
            </p:cNvSpPr>
            <p:nvPr/>
          </p:nvSpPr>
          <p:spPr bwMode="auto">
            <a:xfrm>
              <a:off x="704" y="166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88282" name="Oval 53">
              <a:extLst>
                <a:ext uri="{FF2B5EF4-FFF2-40B4-BE49-F238E27FC236}">
                  <a16:creationId xmlns:a16="http://schemas.microsoft.com/office/drawing/2014/main" id="{0E41681B-3646-41F9-A1F0-08AE58233957}"/>
                </a:ext>
              </a:extLst>
            </p:cNvPr>
            <p:cNvSpPr>
              <a:spLocks noChangeArrowheads="1"/>
            </p:cNvSpPr>
            <p:nvPr/>
          </p:nvSpPr>
          <p:spPr bwMode="auto">
            <a:xfrm>
              <a:off x="956" y="166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83" name="Text Box 54">
              <a:extLst>
                <a:ext uri="{FF2B5EF4-FFF2-40B4-BE49-F238E27FC236}">
                  <a16:creationId xmlns:a16="http://schemas.microsoft.com/office/drawing/2014/main" id="{15800E61-4C3B-4AC4-9B96-DE5E279F6AC5}"/>
                </a:ext>
              </a:extLst>
            </p:cNvPr>
            <p:cNvSpPr txBox="1">
              <a:spLocks noChangeArrowheads="1"/>
            </p:cNvSpPr>
            <p:nvPr/>
          </p:nvSpPr>
          <p:spPr bwMode="auto">
            <a:xfrm>
              <a:off x="972" y="16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88284" name="Line 55">
              <a:extLst>
                <a:ext uri="{FF2B5EF4-FFF2-40B4-BE49-F238E27FC236}">
                  <a16:creationId xmlns:a16="http://schemas.microsoft.com/office/drawing/2014/main" id="{D7D1205C-0327-48F5-885E-122EDF803B64}"/>
                </a:ext>
              </a:extLst>
            </p:cNvPr>
            <p:cNvSpPr>
              <a:spLocks noChangeShapeType="1"/>
            </p:cNvSpPr>
            <p:nvPr/>
          </p:nvSpPr>
          <p:spPr bwMode="auto">
            <a:xfrm flipH="1">
              <a:off x="956"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85" name="Line 56">
              <a:extLst>
                <a:ext uri="{FF2B5EF4-FFF2-40B4-BE49-F238E27FC236}">
                  <a16:creationId xmlns:a16="http://schemas.microsoft.com/office/drawing/2014/main" id="{D2D231A1-F95D-412F-A070-849F45E1F821}"/>
                </a:ext>
              </a:extLst>
            </p:cNvPr>
            <p:cNvSpPr>
              <a:spLocks noChangeShapeType="1"/>
            </p:cNvSpPr>
            <p:nvPr/>
          </p:nvSpPr>
          <p:spPr bwMode="auto">
            <a:xfrm>
              <a:off x="1292"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86" name="Line 57">
              <a:extLst>
                <a:ext uri="{FF2B5EF4-FFF2-40B4-BE49-F238E27FC236}">
                  <a16:creationId xmlns:a16="http://schemas.microsoft.com/office/drawing/2014/main" id="{B0B8FD5E-27BA-4FAF-82FC-ADFAA50F8EDA}"/>
                </a:ext>
              </a:extLst>
            </p:cNvPr>
            <p:cNvSpPr>
              <a:spLocks noChangeShapeType="1"/>
            </p:cNvSpPr>
            <p:nvPr/>
          </p:nvSpPr>
          <p:spPr bwMode="auto">
            <a:xfrm flipH="1">
              <a:off x="764"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87" name="Line 58">
              <a:extLst>
                <a:ext uri="{FF2B5EF4-FFF2-40B4-BE49-F238E27FC236}">
                  <a16:creationId xmlns:a16="http://schemas.microsoft.com/office/drawing/2014/main" id="{239A5212-96E5-4C70-9529-36BA08E16568}"/>
                </a:ext>
              </a:extLst>
            </p:cNvPr>
            <p:cNvSpPr>
              <a:spLocks noChangeShapeType="1"/>
            </p:cNvSpPr>
            <p:nvPr/>
          </p:nvSpPr>
          <p:spPr bwMode="auto">
            <a:xfrm>
              <a:off x="908"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88" name="Line 59">
              <a:extLst>
                <a:ext uri="{FF2B5EF4-FFF2-40B4-BE49-F238E27FC236}">
                  <a16:creationId xmlns:a16="http://schemas.microsoft.com/office/drawing/2014/main" id="{F9E02D24-36F8-4DF4-9FF1-6243463817C0}"/>
                </a:ext>
              </a:extLst>
            </p:cNvPr>
            <p:cNvSpPr>
              <a:spLocks noChangeShapeType="1"/>
            </p:cNvSpPr>
            <p:nvPr/>
          </p:nvSpPr>
          <p:spPr bwMode="auto">
            <a:xfrm flipH="1">
              <a:off x="572" y="1484"/>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89" name="Line 60">
              <a:extLst>
                <a:ext uri="{FF2B5EF4-FFF2-40B4-BE49-F238E27FC236}">
                  <a16:creationId xmlns:a16="http://schemas.microsoft.com/office/drawing/2014/main" id="{D9E0FDAD-6AFA-4BA4-B9F1-2CE2AD2DBBDF}"/>
                </a:ext>
              </a:extLst>
            </p:cNvPr>
            <p:cNvSpPr>
              <a:spLocks noChangeShapeType="1"/>
            </p:cNvSpPr>
            <p:nvPr/>
          </p:nvSpPr>
          <p:spPr bwMode="auto">
            <a:xfrm>
              <a:off x="732" y="1484"/>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90" name="Line 61">
              <a:extLst>
                <a:ext uri="{FF2B5EF4-FFF2-40B4-BE49-F238E27FC236}">
                  <a16:creationId xmlns:a16="http://schemas.microsoft.com/office/drawing/2014/main" id="{8798CEBD-79E9-4454-A4D9-184C6EAA9BBC}"/>
                </a:ext>
              </a:extLst>
            </p:cNvPr>
            <p:cNvSpPr>
              <a:spLocks noChangeShapeType="1"/>
            </p:cNvSpPr>
            <p:nvPr/>
          </p:nvSpPr>
          <p:spPr bwMode="auto">
            <a:xfrm flipH="1">
              <a:off x="1052" y="1476"/>
              <a:ext cx="48"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291" name="Line 62">
              <a:extLst>
                <a:ext uri="{FF2B5EF4-FFF2-40B4-BE49-F238E27FC236}">
                  <a16:creationId xmlns:a16="http://schemas.microsoft.com/office/drawing/2014/main" id="{A62CEEF8-B652-4223-B753-364443E8DD3A}"/>
                </a:ext>
              </a:extLst>
            </p:cNvPr>
            <p:cNvSpPr>
              <a:spLocks noChangeShapeType="1"/>
            </p:cNvSpPr>
            <p:nvPr/>
          </p:nvSpPr>
          <p:spPr bwMode="auto">
            <a:xfrm flipH="1">
              <a:off x="1388"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92" name="Line 63">
              <a:extLst>
                <a:ext uri="{FF2B5EF4-FFF2-40B4-BE49-F238E27FC236}">
                  <a16:creationId xmlns:a16="http://schemas.microsoft.com/office/drawing/2014/main" id="{7F5DA6E8-72DD-4FA2-9A9F-6E02A3F28580}"/>
                </a:ext>
              </a:extLst>
            </p:cNvPr>
            <p:cNvSpPr>
              <a:spLocks noChangeShapeType="1"/>
            </p:cNvSpPr>
            <p:nvPr/>
          </p:nvSpPr>
          <p:spPr bwMode="auto">
            <a:xfrm>
              <a:off x="1596"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93" name="Oval 66">
              <a:extLst>
                <a:ext uri="{FF2B5EF4-FFF2-40B4-BE49-F238E27FC236}">
                  <a16:creationId xmlns:a16="http://schemas.microsoft.com/office/drawing/2014/main" id="{48173360-7303-4429-A865-B38F0D5C6D6F}"/>
                </a:ext>
              </a:extLst>
            </p:cNvPr>
            <p:cNvSpPr>
              <a:spLocks noChangeArrowheads="1"/>
            </p:cNvSpPr>
            <p:nvPr/>
          </p:nvSpPr>
          <p:spPr bwMode="auto">
            <a:xfrm>
              <a:off x="1191" y="167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94" name="Text Box 67">
              <a:extLst>
                <a:ext uri="{FF2B5EF4-FFF2-40B4-BE49-F238E27FC236}">
                  <a16:creationId xmlns:a16="http://schemas.microsoft.com/office/drawing/2014/main" id="{B4C1C65B-6D6E-4DBE-A88B-A74826DE5CC0}"/>
                </a:ext>
              </a:extLst>
            </p:cNvPr>
            <p:cNvSpPr txBox="1">
              <a:spLocks noChangeArrowheads="1"/>
            </p:cNvSpPr>
            <p:nvPr/>
          </p:nvSpPr>
          <p:spPr bwMode="auto">
            <a:xfrm>
              <a:off x="1179" y="168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50</a:t>
              </a:r>
            </a:p>
          </p:txBody>
        </p:sp>
        <p:sp>
          <p:nvSpPr>
            <p:cNvPr id="88295" name="Line 68">
              <a:extLst>
                <a:ext uri="{FF2B5EF4-FFF2-40B4-BE49-F238E27FC236}">
                  <a16:creationId xmlns:a16="http://schemas.microsoft.com/office/drawing/2014/main" id="{D5D4ED78-9933-4920-947A-C83E5B27C3AD}"/>
                </a:ext>
              </a:extLst>
            </p:cNvPr>
            <p:cNvSpPr>
              <a:spLocks noChangeShapeType="1"/>
            </p:cNvSpPr>
            <p:nvPr/>
          </p:nvSpPr>
          <p:spPr bwMode="auto">
            <a:xfrm>
              <a:off x="1156" y="1480"/>
              <a:ext cx="147" cy="2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64934" name="Group 70">
            <a:extLst>
              <a:ext uri="{FF2B5EF4-FFF2-40B4-BE49-F238E27FC236}">
                <a16:creationId xmlns:a16="http://schemas.microsoft.com/office/drawing/2014/main" id="{905C72EA-78BB-41E4-902A-3C3206E41999}"/>
              </a:ext>
            </a:extLst>
          </p:cNvPr>
          <p:cNvGrpSpPr>
            <a:grpSpLocks/>
          </p:cNvGrpSpPr>
          <p:nvPr/>
        </p:nvGrpSpPr>
        <p:grpSpPr bwMode="auto">
          <a:xfrm>
            <a:off x="6450013" y="1412851"/>
            <a:ext cx="2209800" cy="2068512"/>
            <a:chOff x="476" y="572"/>
            <a:chExt cx="1392" cy="1303"/>
          </a:xfrm>
        </p:grpSpPr>
        <p:sp>
          <p:nvSpPr>
            <p:cNvPr id="88232" name="Oval 71">
              <a:extLst>
                <a:ext uri="{FF2B5EF4-FFF2-40B4-BE49-F238E27FC236}">
                  <a16:creationId xmlns:a16="http://schemas.microsoft.com/office/drawing/2014/main" id="{8FA35BBE-6ACF-442A-AEB5-F4D36BFFAC71}"/>
                </a:ext>
              </a:extLst>
            </p:cNvPr>
            <p:cNvSpPr>
              <a:spLocks noChangeArrowheads="1"/>
            </p:cNvSpPr>
            <p:nvPr/>
          </p:nvSpPr>
          <p:spPr bwMode="auto">
            <a:xfrm>
              <a:off x="1148" y="57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33" name="Text Box 72">
              <a:extLst>
                <a:ext uri="{FF2B5EF4-FFF2-40B4-BE49-F238E27FC236}">
                  <a16:creationId xmlns:a16="http://schemas.microsoft.com/office/drawing/2014/main" id="{95D1BA1E-7F4A-4FC6-901D-7A2F3E4E5FCE}"/>
                </a:ext>
              </a:extLst>
            </p:cNvPr>
            <p:cNvSpPr txBox="1">
              <a:spLocks noChangeArrowheads="1"/>
            </p:cNvSpPr>
            <p:nvPr/>
          </p:nvSpPr>
          <p:spPr bwMode="auto">
            <a:xfrm>
              <a:off x="1136" y="579"/>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45</a:t>
              </a:r>
            </a:p>
          </p:txBody>
        </p:sp>
        <p:sp>
          <p:nvSpPr>
            <p:cNvPr id="88234" name="Oval 73">
              <a:extLst>
                <a:ext uri="{FF2B5EF4-FFF2-40B4-BE49-F238E27FC236}">
                  <a16:creationId xmlns:a16="http://schemas.microsoft.com/office/drawing/2014/main" id="{E6BE30E0-C33D-4369-A9FC-F7610FF70BFC}"/>
                </a:ext>
              </a:extLst>
            </p:cNvPr>
            <p:cNvSpPr>
              <a:spLocks noChangeArrowheads="1"/>
            </p:cNvSpPr>
            <p:nvPr/>
          </p:nvSpPr>
          <p:spPr bwMode="auto">
            <a:xfrm>
              <a:off x="812" y="9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35" name="Text Box 74">
              <a:extLst>
                <a:ext uri="{FF2B5EF4-FFF2-40B4-BE49-F238E27FC236}">
                  <a16:creationId xmlns:a16="http://schemas.microsoft.com/office/drawing/2014/main" id="{F28AC5A2-E1FB-469D-80D3-1BA37E1EF91C}"/>
                </a:ext>
              </a:extLst>
            </p:cNvPr>
            <p:cNvSpPr txBox="1">
              <a:spLocks noChangeArrowheads="1"/>
            </p:cNvSpPr>
            <p:nvPr/>
          </p:nvSpPr>
          <p:spPr bwMode="auto">
            <a:xfrm>
              <a:off x="800" y="91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30</a:t>
              </a:r>
            </a:p>
          </p:txBody>
        </p:sp>
        <p:sp>
          <p:nvSpPr>
            <p:cNvPr id="88236" name="Oval 75">
              <a:extLst>
                <a:ext uri="{FF2B5EF4-FFF2-40B4-BE49-F238E27FC236}">
                  <a16:creationId xmlns:a16="http://schemas.microsoft.com/office/drawing/2014/main" id="{75BDD7DA-D161-421E-AA63-D3B37041FF30}"/>
                </a:ext>
              </a:extLst>
            </p:cNvPr>
            <p:cNvSpPr>
              <a:spLocks noChangeArrowheads="1"/>
            </p:cNvSpPr>
            <p:nvPr/>
          </p:nvSpPr>
          <p:spPr bwMode="auto">
            <a:xfrm>
              <a:off x="1484" y="9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37" name="Text Box 76">
              <a:extLst>
                <a:ext uri="{FF2B5EF4-FFF2-40B4-BE49-F238E27FC236}">
                  <a16:creationId xmlns:a16="http://schemas.microsoft.com/office/drawing/2014/main" id="{75B1F75D-EF77-492D-A9A7-3D81A5D80E3F}"/>
                </a:ext>
              </a:extLst>
            </p:cNvPr>
            <p:cNvSpPr txBox="1">
              <a:spLocks noChangeArrowheads="1"/>
            </p:cNvSpPr>
            <p:nvPr/>
          </p:nvSpPr>
          <p:spPr bwMode="auto">
            <a:xfrm>
              <a:off x="1472" y="9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88238" name="Oval 77">
              <a:extLst>
                <a:ext uri="{FF2B5EF4-FFF2-40B4-BE49-F238E27FC236}">
                  <a16:creationId xmlns:a16="http://schemas.microsoft.com/office/drawing/2014/main" id="{296DBD76-7F33-4492-8B6D-9C299F00E632}"/>
                </a:ext>
              </a:extLst>
            </p:cNvPr>
            <p:cNvSpPr>
              <a:spLocks noChangeArrowheads="1"/>
            </p:cNvSpPr>
            <p:nvPr/>
          </p:nvSpPr>
          <p:spPr bwMode="auto">
            <a:xfrm>
              <a:off x="620"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39" name="Text Box 78">
              <a:extLst>
                <a:ext uri="{FF2B5EF4-FFF2-40B4-BE49-F238E27FC236}">
                  <a16:creationId xmlns:a16="http://schemas.microsoft.com/office/drawing/2014/main" id="{3D351A5D-852A-46A2-B09D-029FF3CC74A7}"/>
                </a:ext>
              </a:extLst>
            </p:cNvPr>
            <p:cNvSpPr txBox="1">
              <a:spLocks noChangeArrowheads="1"/>
            </p:cNvSpPr>
            <p:nvPr/>
          </p:nvSpPr>
          <p:spPr bwMode="auto">
            <a:xfrm>
              <a:off x="608" y="129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88240" name="Oval 79">
              <a:extLst>
                <a:ext uri="{FF2B5EF4-FFF2-40B4-BE49-F238E27FC236}">
                  <a16:creationId xmlns:a16="http://schemas.microsoft.com/office/drawing/2014/main" id="{9B747FE4-8ECB-439D-91F1-95F266C532B4}"/>
                </a:ext>
              </a:extLst>
            </p:cNvPr>
            <p:cNvSpPr>
              <a:spLocks noChangeArrowheads="1"/>
            </p:cNvSpPr>
            <p:nvPr/>
          </p:nvSpPr>
          <p:spPr bwMode="auto">
            <a:xfrm>
              <a:off x="1004"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41" name="Text Box 80">
              <a:extLst>
                <a:ext uri="{FF2B5EF4-FFF2-40B4-BE49-F238E27FC236}">
                  <a16:creationId xmlns:a16="http://schemas.microsoft.com/office/drawing/2014/main" id="{B2956F33-FC3A-4B71-BB2A-C10B94B3373D}"/>
                </a:ext>
              </a:extLst>
            </p:cNvPr>
            <p:cNvSpPr txBox="1">
              <a:spLocks noChangeArrowheads="1"/>
            </p:cNvSpPr>
            <p:nvPr/>
          </p:nvSpPr>
          <p:spPr bwMode="auto">
            <a:xfrm>
              <a:off x="992" y="128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50</a:t>
              </a:r>
            </a:p>
          </p:txBody>
        </p:sp>
        <p:sp>
          <p:nvSpPr>
            <p:cNvPr id="88242" name="Oval 81">
              <a:extLst>
                <a:ext uri="{FF2B5EF4-FFF2-40B4-BE49-F238E27FC236}">
                  <a16:creationId xmlns:a16="http://schemas.microsoft.com/office/drawing/2014/main" id="{D859D8CD-455B-4DBB-9A84-56E412166362}"/>
                </a:ext>
              </a:extLst>
            </p:cNvPr>
            <p:cNvSpPr>
              <a:spLocks noChangeArrowheads="1"/>
            </p:cNvSpPr>
            <p:nvPr/>
          </p:nvSpPr>
          <p:spPr bwMode="auto">
            <a:xfrm>
              <a:off x="1292"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43" name="Text Box 82">
              <a:extLst>
                <a:ext uri="{FF2B5EF4-FFF2-40B4-BE49-F238E27FC236}">
                  <a16:creationId xmlns:a16="http://schemas.microsoft.com/office/drawing/2014/main" id="{75FD1929-C053-48E1-B29C-9929E4EA9FF7}"/>
                </a:ext>
              </a:extLst>
            </p:cNvPr>
            <p:cNvSpPr txBox="1">
              <a:spLocks noChangeArrowheads="1"/>
            </p:cNvSpPr>
            <p:nvPr/>
          </p:nvSpPr>
          <p:spPr bwMode="auto">
            <a:xfrm>
              <a:off x="1308" y="12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88244" name="Oval 83">
              <a:extLst>
                <a:ext uri="{FF2B5EF4-FFF2-40B4-BE49-F238E27FC236}">
                  <a16:creationId xmlns:a16="http://schemas.microsoft.com/office/drawing/2014/main" id="{E78D2BAD-1884-4DF3-9006-C239383F7788}"/>
                </a:ext>
              </a:extLst>
            </p:cNvPr>
            <p:cNvSpPr>
              <a:spLocks noChangeArrowheads="1"/>
            </p:cNvSpPr>
            <p:nvPr/>
          </p:nvSpPr>
          <p:spPr bwMode="auto">
            <a:xfrm>
              <a:off x="1676"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45" name="Text Box 84">
              <a:extLst>
                <a:ext uri="{FF2B5EF4-FFF2-40B4-BE49-F238E27FC236}">
                  <a16:creationId xmlns:a16="http://schemas.microsoft.com/office/drawing/2014/main" id="{BB051232-DAC0-4CD8-BFFB-8DB153A6AA34}"/>
                </a:ext>
              </a:extLst>
            </p:cNvPr>
            <p:cNvSpPr txBox="1">
              <a:spLocks noChangeArrowheads="1"/>
            </p:cNvSpPr>
            <p:nvPr/>
          </p:nvSpPr>
          <p:spPr bwMode="auto">
            <a:xfrm>
              <a:off x="1692" y="128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88246" name="Oval 85">
              <a:extLst>
                <a:ext uri="{FF2B5EF4-FFF2-40B4-BE49-F238E27FC236}">
                  <a16:creationId xmlns:a16="http://schemas.microsoft.com/office/drawing/2014/main" id="{80905819-2866-43E3-9D74-0BDAEBCA4882}"/>
                </a:ext>
              </a:extLst>
            </p:cNvPr>
            <p:cNvSpPr>
              <a:spLocks noChangeArrowheads="1"/>
            </p:cNvSpPr>
            <p:nvPr/>
          </p:nvSpPr>
          <p:spPr bwMode="auto">
            <a:xfrm>
              <a:off x="476" y="166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47" name="Text Box 86">
              <a:extLst>
                <a:ext uri="{FF2B5EF4-FFF2-40B4-BE49-F238E27FC236}">
                  <a16:creationId xmlns:a16="http://schemas.microsoft.com/office/drawing/2014/main" id="{0B70EDBD-6F99-4D02-8E50-130EF40CE0B4}"/>
                </a:ext>
              </a:extLst>
            </p:cNvPr>
            <p:cNvSpPr txBox="1">
              <a:spLocks noChangeArrowheads="1"/>
            </p:cNvSpPr>
            <p:nvPr/>
          </p:nvSpPr>
          <p:spPr bwMode="auto">
            <a:xfrm>
              <a:off x="492" y="1669"/>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88248" name="Oval 87">
              <a:extLst>
                <a:ext uri="{FF2B5EF4-FFF2-40B4-BE49-F238E27FC236}">
                  <a16:creationId xmlns:a16="http://schemas.microsoft.com/office/drawing/2014/main" id="{A534FBBD-4098-4FA3-A86B-B0C684746A0B}"/>
                </a:ext>
              </a:extLst>
            </p:cNvPr>
            <p:cNvSpPr>
              <a:spLocks noChangeArrowheads="1"/>
            </p:cNvSpPr>
            <p:nvPr/>
          </p:nvSpPr>
          <p:spPr bwMode="auto">
            <a:xfrm>
              <a:off x="716" y="165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49" name="Text Box 88">
              <a:extLst>
                <a:ext uri="{FF2B5EF4-FFF2-40B4-BE49-F238E27FC236}">
                  <a16:creationId xmlns:a16="http://schemas.microsoft.com/office/drawing/2014/main" id="{550C2A60-597B-44B8-BCC9-1D193B17B5CB}"/>
                </a:ext>
              </a:extLst>
            </p:cNvPr>
            <p:cNvSpPr txBox="1">
              <a:spLocks noChangeArrowheads="1"/>
            </p:cNvSpPr>
            <p:nvPr/>
          </p:nvSpPr>
          <p:spPr bwMode="auto">
            <a:xfrm>
              <a:off x="704" y="166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88250" name="Oval 89">
              <a:extLst>
                <a:ext uri="{FF2B5EF4-FFF2-40B4-BE49-F238E27FC236}">
                  <a16:creationId xmlns:a16="http://schemas.microsoft.com/office/drawing/2014/main" id="{94455615-9EB5-4F8C-BC55-E56F9B0EFC79}"/>
                </a:ext>
              </a:extLst>
            </p:cNvPr>
            <p:cNvSpPr>
              <a:spLocks noChangeArrowheads="1"/>
            </p:cNvSpPr>
            <p:nvPr/>
          </p:nvSpPr>
          <p:spPr bwMode="auto">
            <a:xfrm>
              <a:off x="956" y="166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51" name="Text Box 90">
              <a:extLst>
                <a:ext uri="{FF2B5EF4-FFF2-40B4-BE49-F238E27FC236}">
                  <a16:creationId xmlns:a16="http://schemas.microsoft.com/office/drawing/2014/main" id="{DBEDBDF7-706B-49AE-87A8-C5C354A879BB}"/>
                </a:ext>
              </a:extLst>
            </p:cNvPr>
            <p:cNvSpPr txBox="1">
              <a:spLocks noChangeArrowheads="1"/>
            </p:cNvSpPr>
            <p:nvPr/>
          </p:nvSpPr>
          <p:spPr bwMode="auto">
            <a:xfrm>
              <a:off x="972" y="16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88252" name="Line 91">
              <a:extLst>
                <a:ext uri="{FF2B5EF4-FFF2-40B4-BE49-F238E27FC236}">
                  <a16:creationId xmlns:a16="http://schemas.microsoft.com/office/drawing/2014/main" id="{19486684-06EB-4E48-AFEC-5EEEBCC292C3}"/>
                </a:ext>
              </a:extLst>
            </p:cNvPr>
            <p:cNvSpPr>
              <a:spLocks noChangeShapeType="1"/>
            </p:cNvSpPr>
            <p:nvPr/>
          </p:nvSpPr>
          <p:spPr bwMode="auto">
            <a:xfrm flipH="1">
              <a:off x="956"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3" name="Line 92">
              <a:extLst>
                <a:ext uri="{FF2B5EF4-FFF2-40B4-BE49-F238E27FC236}">
                  <a16:creationId xmlns:a16="http://schemas.microsoft.com/office/drawing/2014/main" id="{CCCD1FEC-6D51-491C-8FF8-722DADCE2AF8}"/>
                </a:ext>
              </a:extLst>
            </p:cNvPr>
            <p:cNvSpPr>
              <a:spLocks noChangeShapeType="1"/>
            </p:cNvSpPr>
            <p:nvPr/>
          </p:nvSpPr>
          <p:spPr bwMode="auto">
            <a:xfrm>
              <a:off x="1292"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4" name="Line 93">
              <a:extLst>
                <a:ext uri="{FF2B5EF4-FFF2-40B4-BE49-F238E27FC236}">
                  <a16:creationId xmlns:a16="http://schemas.microsoft.com/office/drawing/2014/main" id="{1A7679DD-58AD-4054-A59D-4C7AAC670C6D}"/>
                </a:ext>
              </a:extLst>
            </p:cNvPr>
            <p:cNvSpPr>
              <a:spLocks noChangeShapeType="1"/>
            </p:cNvSpPr>
            <p:nvPr/>
          </p:nvSpPr>
          <p:spPr bwMode="auto">
            <a:xfrm flipH="1">
              <a:off x="764"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5" name="Line 94">
              <a:extLst>
                <a:ext uri="{FF2B5EF4-FFF2-40B4-BE49-F238E27FC236}">
                  <a16:creationId xmlns:a16="http://schemas.microsoft.com/office/drawing/2014/main" id="{4E9361F1-FF03-47FC-813A-241146F411FE}"/>
                </a:ext>
              </a:extLst>
            </p:cNvPr>
            <p:cNvSpPr>
              <a:spLocks noChangeShapeType="1"/>
            </p:cNvSpPr>
            <p:nvPr/>
          </p:nvSpPr>
          <p:spPr bwMode="auto">
            <a:xfrm>
              <a:off x="908"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6" name="Line 95">
              <a:extLst>
                <a:ext uri="{FF2B5EF4-FFF2-40B4-BE49-F238E27FC236}">
                  <a16:creationId xmlns:a16="http://schemas.microsoft.com/office/drawing/2014/main" id="{EF3E91E9-EBCC-498A-ACC8-DA181A716264}"/>
                </a:ext>
              </a:extLst>
            </p:cNvPr>
            <p:cNvSpPr>
              <a:spLocks noChangeShapeType="1"/>
            </p:cNvSpPr>
            <p:nvPr/>
          </p:nvSpPr>
          <p:spPr bwMode="auto">
            <a:xfrm flipH="1">
              <a:off x="572" y="1484"/>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7" name="Line 96">
              <a:extLst>
                <a:ext uri="{FF2B5EF4-FFF2-40B4-BE49-F238E27FC236}">
                  <a16:creationId xmlns:a16="http://schemas.microsoft.com/office/drawing/2014/main" id="{8B81C1BB-837B-49E9-AAC5-8A42E9D6E020}"/>
                </a:ext>
              </a:extLst>
            </p:cNvPr>
            <p:cNvSpPr>
              <a:spLocks noChangeShapeType="1"/>
            </p:cNvSpPr>
            <p:nvPr/>
          </p:nvSpPr>
          <p:spPr bwMode="auto">
            <a:xfrm>
              <a:off x="732" y="1484"/>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58" name="Line 97">
              <a:extLst>
                <a:ext uri="{FF2B5EF4-FFF2-40B4-BE49-F238E27FC236}">
                  <a16:creationId xmlns:a16="http://schemas.microsoft.com/office/drawing/2014/main" id="{715A9346-1CA0-4710-BD8C-514C3973185E}"/>
                </a:ext>
              </a:extLst>
            </p:cNvPr>
            <p:cNvSpPr>
              <a:spLocks noChangeShapeType="1"/>
            </p:cNvSpPr>
            <p:nvPr/>
          </p:nvSpPr>
          <p:spPr bwMode="auto">
            <a:xfrm flipH="1">
              <a:off x="1052" y="1476"/>
              <a:ext cx="48"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259" name="Line 98">
              <a:extLst>
                <a:ext uri="{FF2B5EF4-FFF2-40B4-BE49-F238E27FC236}">
                  <a16:creationId xmlns:a16="http://schemas.microsoft.com/office/drawing/2014/main" id="{130B0D6D-D2B8-4F81-8936-E06FC23C7352}"/>
                </a:ext>
              </a:extLst>
            </p:cNvPr>
            <p:cNvSpPr>
              <a:spLocks noChangeShapeType="1"/>
            </p:cNvSpPr>
            <p:nvPr/>
          </p:nvSpPr>
          <p:spPr bwMode="auto">
            <a:xfrm flipH="1">
              <a:off x="1388"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60" name="Line 99">
              <a:extLst>
                <a:ext uri="{FF2B5EF4-FFF2-40B4-BE49-F238E27FC236}">
                  <a16:creationId xmlns:a16="http://schemas.microsoft.com/office/drawing/2014/main" id="{73FCB7BE-7F5E-473D-851F-3DC48EDA1EE7}"/>
                </a:ext>
              </a:extLst>
            </p:cNvPr>
            <p:cNvSpPr>
              <a:spLocks noChangeShapeType="1"/>
            </p:cNvSpPr>
            <p:nvPr/>
          </p:nvSpPr>
          <p:spPr bwMode="auto">
            <a:xfrm>
              <a:off x="1596"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61" name="Oval 100">
              <a:extLst>
                <a:ext uri="{FF2B5EF4-FFF2-40B4-BE49-F238E27FC236}">
                  <a16:creationId xmlns:a16="http://schemas.microsoft.com/office/drawing/2014/main" id="{7FDE5F7B-91F2-4F25-B1DA-BAB0229A63CF}"/>
                </a:ext>
              </a:extLst>
            </p:cNvPr>
            <p:cNvSpPr>
              <a:spLocks noChangeArrowheads="1"/>
            </p:cNvSpPr>
            <p:nvPr/>
          </p:nvSpPr>
          <p:spPr bwMode="auto">
            <a:xfrm>
              <a:off x="1191" y="167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62" name="Text Box 101">
              <a:extLst>
                <a:ext uri="{FF2B5EF4-FFF2-40B4-BE49-F238E27FC236}">
                  <a16:creationId xmlns:a16="http://schemas.microsoft.com/office/drawing/2014/main" id="{460DD7D8-F12A-4FB3-9541-2F8BB0800501}"/>
                </a:ext>
              </a:extLst>
            </p:cNvPr>
            <p:cNvSpPr txBox="1">
              <a:spLocks noChangeArrowheads="1"/>
            </p:cNvSpPr>
            <p:nvPr/>
          </p:nvSpPr>
          <p:spPr bwMode="auto">
            <a:xfrm>
              <a:off x="1179" y="168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27</a:t>
              </a:r>
            </a:p>
          </p:txBody>
        </p:sp>
        <p:sp>
          <p:nvSpPr>
            <p:cNvPr id="88263" name="Line 102">
              <a:extLst>
                <a:ext uri="{FF2B5EF4-FFF2-40B4-BE49-F238E27FC236}">
                  <a16:creationId xmlns:a16="http://schemas.microsoft.com/office/drawing/2014/main" id="{FAED113C-EA0D-4318-951A-B911E65347C9}"/>
                </a:ext>
              </a:extLst>
            </p:cNvPr>
            <p:cNvSpPr>
              <a:spLocks noChangeShapeType="1"/>
            </p:cNvSpPr>
            <p:nvPr/>
          </p:nvSpPr>
          <p:spPr bwMode="auto">
            <a:xfrm>
              <a:off x="1156" y="1480"/>
              <a:ext cx="147" cy="2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64967" name="Group 103">
            <a:extLst>
              <a:ext uri="{FF2B5EF4-FFF2-40B4-BE49-F238E27FC236}">
                <a16:creationId xmlns:a16="http://schemas.microsoft.com/office/drawing/2014/main" id="{2A11E739-E6A6-4A68-9F73-75EB7843C38E}"/>
              </a:ext>
            </a:extLst>
          </p:cNvPr>
          <p:cNvGrpSpPr>
            <a:grpSpLocks/>
          </p:cNvGrpSpPr>
          <p:nvPr/>
        </p:nvGrpSpPr>
        <p:grpSpPr bwMode="auto">
          <a:xfrm>
            <a:off x="1354138" y="4168751"/>
            <a:ext cx="2209800" cy="2068512"/>
            <a:chOff x="476" y="572"/>
            <a:chExt cx="1392" cy="1303"/>
          </a:xfrm>
        </p:grpSpPr>
        <p:sp>
          <p:nvSpPr>
            <p:cNvPr id="88200" name="Oval 104">
              <a:extLst>
                <a:ext uri="{FF2B5EF4-FFF2-40B4-BE49-F238E27FC236}">
                  <a16:creationId xmlns:a16="http://schemas.microsoft.com/office/drawing/2014/main" id="{4D9F8BF0-52DE-4CEB-8F28-D877E6975B0A}"/>
                </a:ext>
              </a:extLst>
            </p:cNvPr>
            <p:cNvSpPr>
              <a:spLocks noChangeArrowheads="1"/>
            </p:cNvSpPr>
            <p:nvPr/>
          </p:nvSpPr>
          <p:spPr bwMode="auto">
            <a:xfrm>
              <a:off x="1148" y="57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01" name="Text Box 105">
              <a:extLst>
                <a:ext uri="{FF2B5EF4-FFF2-40B4-BE49-F238E27FC236}">
                  <a16:creationId xmlns:a16="http://schemas.microsoft.com/office/drawing/2014/main" id="{6BFE0BD2-E78A-41E5-850E-606971B4803E}"/>
                </a:ext>
              </a:extLst>
            </p:cNvPr>
            <p:cNvSpPr txBox="1">
              <a:spLocks noChangeArrowheads="1"/>
            </p:cNvSpPr>
            <p:nvPr/>
          </p:nvSpPr>
          <p:spPr bwMode="auto">
            <a:xfrm>
              <a:off x="1136" y="579"/>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45</a:t>
              </a:r>
            </a:p>
          </p:txBody>
        </p:sp>
        <p:sp>
          <p:nvSpPr>
            <p:cNvPr id="88202" name="Oval 106">
              <a:extLst>
                <a:ext uri="{FF2B5EF4-FFF2-40B4-BE49-F238E27FC236}">
                  <a16:creationId xmlns:a16="http://schemas.microsoft.com/office/drawing/2014/main" id="{0982D432-9DBD-496D-98AB-389EE4FB0B03}"/>
                </a:ext>
              </a:extLst>
            </p:cNvPr>
            <p:cNvSpPr>
              <a:spLocks noChangeArrowheads="1"/>
            </p:cNvSpPr>
            <p:nvPr/>
          </p:nvSpPr>
          <p:spPr bwMode="auto">
            <a:xfrm>
              <a:off x="812" y="9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03" name="Text Box 107">
              <a:extLst>
                <a:ext uri="{FF2B5EF4-FFF2-40B4-BE49-F238E27FC236}">
                  <a16:creationId xmlns:a16="http://schemas.microsoft.com/office/drawing/2014/main" id="{DA00FFD0-8608-4BC6-A898-E1C2D9D9CDAC}"/>
                </a:ext>
              </a:extLst>
            </p:cNvPr>
            <p:cNvSpPr txBox="1">
              <a:spLocks noChangeArrowheads="1"/>
            </p:cNvSpPr>
            <p:nvPr/>
          </p:nvSpPr>
          <p:spPr bwMode="auto">
            <a:xfrm>
              <a:off x="800" y="91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50</a:t>
              </a:r>
            </a:p>
          </p:txBody>
        </p:sp>
        <p:sp>
          <p:nvSpPr>
            <p:cNvPr id="88204" name="Oval 108">
              <a:extLst>
                <a:ext uri="{FF2B5EF4-FFF2-40B4-BE49-F238E27FC236}">
                  <a16:creationId xmlns:a16="http://schemas.microsoft.com/office/drawing/2014/main" id="{F9FC0DDA-24BE-414F-80AD-D2E74A800CD1}"/>
                </a:ext>
              </a:extLst>
            </p:cNvPr>
            <p:cNvSpPr>
              <a:spLocks noChangeArrowheads="1"/>
            </p:cNvSpPr>
            <p:nvPr/>
          </p:nvSpPr>
          <p:spPr bwMode="auto">
            <a:xfrm>
              <a:off x="1484" y="9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05" name="Text Box 109">
              <a:extLst>
                <a:ext uri="{FF2B5EF4-FFF2-40B4-BE49-F238E27FC236}">
                  <a16:creationId xmlns:a16="http://schemas.microsoft.com/office/drawing/2014/main" id="{92F9F5B3-2186-49B7-A5FC-78C21B667726}"/>
                </a:ext>
              </a:extLst>
            </p:cNvPr>
            <p:cNvSpPr txBox="1">
              <a:spLocks noChangeArrowheads="1"/>
            </p:cNvSpPr>
            <p:nvPr/>
          </p:nvSpPr>
          <p:spPr bwMode="auto">
            <a:xfrm>
              <a:off x="1472" y="9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88206" name="Oval 110">
              <a:extLst>
                <a:ext uri="{FF2B5EF4-FFF2-40B4-BE49-F238E27FC236}">
                  <a16:creationId xmlns:a16="http://schemas.microsoft.com/office/drawing/2014/main" id="{9F77AF7F-3F16-4CCA-BDB7-7A5882189C9C}"/>
                </a:ext>
              </a:extLst>
            </p:cNvPr>
            <p:cNvSpPr>
              <a:spLocks noChangeArrowheads="1"/>
            </p:cNvSpPr>
            <p:nvPr/>
          </p:nvSpPr>
          <p:spPr bwMode="auto">
            <a:xfrm>
              <a:off x="620"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07" name="Text Box 111">
              <a:extLst>
                <a:ext uri="{FF2B5EF4-FFF2-40B4-BE49-F238E27FC236}">
                  <a16:creationId xmlns:a16="http://schemas.microsoft.com/office/drawing/2014/main" id="{C55A5E70-1A3C-4ECF-BF2F-A4617E62A75C}"/>
                </a:ext>
              </a:extLst>
            </p:cNvPr>
            <p:cNvSpPr txBox="1">
              <a:spLocks noChangeArrowheads="1"/>
            </p:cNvSpPr>
            <p:nvPr/>
          </p:nvSpPr>
          <p:spPr bwMode="auto">
            <a:xfrm>
              <a:off x="608" y="129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88208" name="Oval 112">
              <a:extLst>
                <a:ext uri="{FF2B5EF4-FFF2-40B4-BE49-F238E27FC236}">
                  <a16:creationId xmlns:a16="http://schemas.microsoft.com/office/drawing/2014/main" id="{8667916D-D718-4828-8E7F-7368BC446909}"/>
                </a:ext>
              </a:extLst>
            </p:cNvPr>
            <p:cNvSpPr>
              <a:spLocks noChangeArrowheads="1"/>
            </p:cNvSpPr>
            <p:nvPr/>
          </p:nvSpPr>
          <p:spPr bwMode="auto">
            <a:xfrm>
              <a:off x="1004"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09" name="Text Box 113">
              <a:extLst>
                <a:ext uri="{FF2B5EF4-FFF2-40B4-BE49-F238E27FC236}">
                  <a16:creationId xmlns:a16="http://schemas.microsoft.com/office/drawing/2014/main" id="{3A3D4894-5BD4-4DE4-8AE4-8761D4B6DA84}"/>
                </a:ext>
              </a:extLst>
            </p:cNvPr>
            <p:cNvSpPr txBox="1">
              <a:spLocks noChangeArrowheads="1"/>
            </p:cNvSpPr>
            <p:nvPr/>
          </p:nvSpPr>
          <p:spPr bwMode="auto">
            <a:xfrm>
              <a:off x="992" y="128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30</a:t>
              </a:r>
            </a:p>
          </p:txBody>
        </p:sp>
        <p:sp>
          <p:nvSpPr>
            <p:cNvPr id="88210" name="Oval 114">
              <a:extLst>
                <a:ext uri="{FF2B5EF4-FFF2-40B4-BE49-F238E27FC236}">
                  <a16:creationId xmlns:a16="http://schemas.microsoft.com/office/drawing/2014/main" id="{3E7712C3-26AC-4E68-965E-C6DE00C939A6}"/>
                </a:ext>
              </a:extLst>
            </p:cNvPr>
            <p:cNvSpPr>
              <a:spLocks noChangeArrowheads="1"/>
            </p:cNvSpPr>
            <p:nvPr/>
          </p:nvSpPr>
          <p:spPr bwMode="auto">
            <a:xfrm>
              <a:off x="1292"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11" name="Text Box 115">
              <a:extLst>
                <a:ext uri="{FF2B5EF4-FFF2-40B4-BE49-F238E27FC236}">
                  <a16:creationId xmlns:a16="http://schemas.microsoft.com/office/drawing/2014/main" id="{0B03E1AF-0811-41AE-848D-76DB18FB36FA}"/>
                </a:ext>
              </a:extLst>
            </p:cNvPr>
            <p:cNvSpPr txBox="1">
              <a:spLocks noChangeArrowheads="1"/>
            </p:cNvSpPr>
            <p:nvPr/>
          </p:nvSpPr>
          <p:spPr bwMode="auto">
            <a:xfrm>
              <a:off x="1308" y="12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88212" name="Oval 116">
              <a:extLst>
                <a:ext uri="{FF2B5EF4-FFF2-40B4-BE49-F238E27FC236}">
                  <a16:creationId xmlns:a16="http://schemas.microsoft.com/office/drawing/2014/main" id="{386800A4-22A9-43A9-9CEB-876B4A76188C}"/>
                </a:ext>
              </a:extLst>
            </p:cNvPr>
            <p:cNvSpPr>
              <a:spLocks noChangeArrowheads="1"/>
            </p:cNvSpPr>
            <p:nvPr/>
          </p:nvSpPr>
          <p:spPr bwMode="auto">
            <a:xfrm>
              <a:off x="1676"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13" name="Text Box 117">
              <a:extLst>
                <a:ext uri="{FF2B5EF4-FFF2-40B4-BE49-F238E27FC236}">
                  <a16:creationId xmlns:a16="http://schemas.microsoft.com/office/drawing/2014/main" id="{CE1AE023-D12E-4285-828B-895C5EE8ABEC}"/>
                </a:ext>
              </a:extLst>
            </p:cNvPr>
            <p:cNvSpPr txBox="1">
              <a:spLocks noChangeArrowheads="1"/>
            </p:cNvSpPr>
            <p:nvPr/>
          </p:nvSpPr>
          <p:spPr bwMode="auto">
            <a:xfrm>
              <a:off x="1692" y="128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88214" name="Oval 118">
              <a:extLst>
                <a:ext uri="{FF2B5EF4-FFF2-40B4-BE49-F238E27FC236}">
                  <a16:creationId xmlns:a16="http://schemas.microsoft.com/office/drawing/2014/main" id="{356C9DAF-B5F2-4E27-9817-75779C3DC8AE}"/>
                </a:ext>
              </a:extLst>
            </p:cNvPr>
            <p:cNvSpPr>
              <a:spLocks noChangeArrowheads="1"/>
            </p:cNvSpPr>
            <p:nvPr/>
          </p:nvSpPr>
          <p:spPr bwMode="auto">
            <a:xfrm>
              <a:off x="476" y="166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15" name="Text Box 119">
              <a:extLst>
                <a:ext uri="{FF2B5EF4-FFF2-40B4-BE49-F238E27FC236}">
                  <a16:creationId xmlns:a16="http://schemas.microsoft.com/office/drawing/2014/main" id="{B6FE9AF9-D0A7-4E45-B934-6B83CE94917D}"/>
                </a:ext>
              </a:extLst>
            </p:cNvPr>
            <p:cNvSpPr txBox="1">
              <a:spLocks noChangeArrowheads="1"/>
            </p:cNvSpPr>
            <p:nvPr/>
          </p:nvSpPr>
          <p:spPr bwMode="auto">
            <a:xfrm>
              <a:off x="492" y="1669"/>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88216" name="Oval 120">
              <a:extLst>
                <a:ext uri="{FF2B5EF4-FFF2-40B4-BE49-F238E27FC236}">
                  <a16:creationId xmlns:a16="http://schemas.microsoft.com/office/drawing/2014/main" id="{5B5EE2F7-1BCD-4D99-8B05-8C35AC1B9726}"/>
                </a:ext>
              </a:extLst>
            </p:cNvPr>
            <p:cNvSpPr>
              <a:spLocks noChangeArrowheads="1"/>
            </p:cNvSpPr>
            <p:nvPr/>
          </p:nvSpPr>
          <p:spPr bwMode="auto">
            <a:xfrm>
              <a:off x="716" y="165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17" name="Text Box 121">
              <a:extLst>
                <a:ext uri="{FF2B5EF4-FFF2-40B4-BE49-F238E27FC236}">
                  <a16:creationId xmlns:a16="http://schemas.microsoft.com/office/drawing/2014/main" id="{50A56982-0233-440A-AC45-8AC4474F8CCD}"/>
                </a:ext>
              </a:extLst>
            </p:cNvPr>
            <p:cNvSpPr txBox="1">
              <a:spLocks noChangeArrowheads="1"/>
            </p:cNvSpPr>
            <p:nvPr/>
          </p:nvSpPr>
          <p:spPr bwMode="auto">
            <a:xfrm>
              <a:off x="704" y="166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88218" name="Oval 122">
              <a:extLst>
                <a:ext uri="{FF2B5EF4-FFF2-40B4-BE49-F238E27FC236}">
                  <a16:creationId xmlns:a16="http://schemas.microsoft.com/office/drawing/2014/main" id="{D0E790EE-90F8-4050-93D8-941C3C0A02BD}"/>
                </a:ext>
              </a:extLst>
            </p:cNvPr>
            <p:cNvSpPr>
              <a:spLocks noChangeArrowheads="1"/>
            </p:cNvSpPr>
            <p:nvPr/>
          </p:nvSpPr>
          <p:spPr bwMode="auto">
            <a:xfrm>
              <a:off x="956" y="166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19" name="Text Box 123">
              <a:extLst>
                <a:ext uri="{FF2B5EF4-FFF2-40B4-BE49-F238E27FC236}">
                  <a16:creationId xmlns:a16="http://schemas.microsoft.com/office/drawing/2014/main" id="{36170D12-7412-43BC-8671-4585B08EC8D3}"/>
                </a:ext>
              </a:extLst>
            </p:cNvPr>
            <p:cNvSpPr txBox="1">
              <a:spLocks noChangeArrowheads="1"/>
            </p:cNvSpPr>
            <p:nvPr/>
          </p:nvSpPr>
          <p:spPr bwMode="auto">
            <a:xfrm>
              <a:off x="972" y="16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88220" name="Line 124">
              <a:extLst>
                <a:ext uri="{FF2B5EF4-FFF2-40B4-BE49-F238E27FC236}">
                  <a16:creationId xmlns:a16="http://schemas.microsoft.com/office/drawing/2014/main" id="{F31EB3A1-9F8E-4C84-81D1-EBD9EBB53DA3}"/>
                </a:ext>
              </a:extLst>
            </p:cNvPr>
            <p:cNvSpPr>
              <a:spLocks noChangeShapeType="1"/>
            </p:cNvSpPr>
            <p:nvPr/>
          </p:nvSpPr>
          <p:spPr bwMode="auto">
            <a:xfrm flipH="1">
              <a:off x="956"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1" name="Line 125">
              <a:extLst>
                <a:ext uri="{FF2B5EF4-FFF2-40B4-BE49-F238E27FC236}">
                  <a16:creationId xmlns:a16="http://schemas.microsoft.com/office/drawing/2014/main" id="{C4B22F45-2BC2-4BCA-BE88-2F0A1F716A13}"/>
                </a:ext>
              </a:extLst>
            </p:cNvPr>
            <p:cNvSpPr>
              <a:spLocks noChangeShapeType="1"/>
            </p:cNvSpPr>
            <p:nvPr/>
          </p:nvSpPr>
          <p:spPr bwMode="auto">
            <a:xfrm>
              <a:off x="1292"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2" name="Line 126">
              <a:extLst>
                <a:ext uri="{FF2B5EF4-FFF2-40B4-BE49-F238E27FC236}">
                  <a16:creationId xmlns:a16="http://schemas.microsoft.com/office/drawing/2014/main" id="{209660A9-EA2C-438B-8855-CC0D4F3F7EEA}"/>
                </a:ext>
              </a:extLst>
            </p:cNvPr>
            <p:cNvSpPr>
              <a:spLocks noChangeShapeType="1"/>
            </p:cNvSpPr>
            <p:nvPr/>
          </p:nvSpPr>
          <p:spPr bwMode="auto">
            <a:xfrm flipH="1">
              <a:off x="764"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3" name="Line 127">
              <a:extLst>
                <a:ext uri="{FF2B5EF4-FFF2-40B4-BE49-F238E27FC236}">
                  <a16:creationId xmlns:a16="http://schemas.microsoft.com/office/drawing/2014/main" id="{BB3CFAA8-F8BC-499D-BCFC-ABCA09C3AE69}"/>
                </a:ext>
              </a:extLst>
            </p:cNvPr>
            <p:cNvSpPr>
              <a:spLocks noChangeShapeType="1"/>
            </p:cNvSpPr>
            <p:nvPr/>
          </p:nvSpPr>
          <p:spPr bwMode="auto">
            <a:xfrm>
              <a:off x="908"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4" name="Line 128">
              <a:extLst>
                <a:ext uri="{FF2B5EF4-FFF2-40B4-BE49-F238E27FC236}">
                  <a16:creationId xmlns:a16="http://schemas.microsoft.com/office/drawing/2014/main" id="{47E76790-17EC-4787-8669-29BD39041D58}"/>
                </a:ext>
              </a:extLst>
            </p:cNvPr>
            <p:cNvSpPr>
              <a:spLocks noChangeShapeType="1"/>
            </p:cNvSpPr>
            <p:nvPr/>
          </p:nvSpPr>
          <p:spPr bwMode="auto">
            <a:xfrm flipH="1">
              <a:off x="572" y="1484"/>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5" name="Line 129">
              <a:extLst>
                <a:ext uri="{FF2B5EF4-FFF2-40B4-BE49-F238E27FC236}">
                  <a16:creationId xmlns:a16="http://schemas.microsoft.com/office/drawing/2014/main" id="{18D2F0A1-5C26-4487-A80F-C238A85BD87A}"/>
                </a:ext>
              </a:extLst>
            </p:cNvPr>
            <p:cNvSpPr>
              <a:spLocks noChangeShapeType="1"/>
            </p:cNvSpPr>
            <p:nvPr/>
          </p:nvSpPr>
          <p:spPr bwMode="auto">
            <a:xfrm>
              <a:off x="732" y="1484"/>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6" name="Line 130">
              <a:extLst>
                <a:ext uri="{FF2B5EF4-FFF2-40B4-BE49-F238E27FC236}">
                  <a16:creationId xmlns:a16="http://schemas.microsoft.com/office/drawing/2014/main" id="{0AA22B3A-4497-429B-943D-35C875C8E8A5}"/>
                </a:ext>
              </a:extLst>
            </p:cNvPr>
            <p:cNvSpPr>
              <a:spLocks noChangeShapeType="1"/>
            </p:cNvSpPr>
            <p:nvPr/>
          </p:nvSpPr>
          <p:spPr bwMode="auto">
            <a:xfrm flipH="1">
              <a:off x="1052" y="1476"/>
              <a:ext cx="48"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227" name="Line 131">
              <a:extLst>
                <a:ext uri="{FF2B5EF4-FFF2-40B4-BE49-F238E27FC236}">
                  <a16:creationId xmlns:a16="http://schemas.microsoft.com/office/drawing/2014/main" id="{25A0E787-4F4F-4F29-8B81-DF041E6B5575}"/>
                </a:ext>
              </a:extLst>
            </p:cNvPr>
            <p:cNvSpPr>
              <a:spLocks noChangeShapeType="1"/>
            </p:cNvSpPr>
            <p:nvPr/>
          </p:nvSpPr>
          <p:spPr bwMode="auto">
            <a:xfrm flipH="1">
              <a:off x="1388"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8" name="Line 132">
              <a:extLst>
                <a:ext uri="{FF2B5EF4-FFF2-40B4-BE49-F238E27FC236}">
                  <a16:creationId xmlns:a16="http://schemas.microsoft.com/office/drawing/2014/main" id="{7925A2E2-911A-4682-B659-ED4870584D24}"/>
                </a:ext>
              </a:extLst>
            </p:cNvPr>
            <p:cNvSpPr>
              <a:spLocks noChangeShapeType="1"/>
            </p:cNvSpPr>
            <p:nvPr/>
          </p:nvSpPr>
          <p:spPr bwMode="auto">
            <a:xfrm>
              <a:off x="1596"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229" name="Oval 133">
              <a:extLst>
                <a:ext uri="{FF2B5EF4-FFF2-40B4-BE49-F238E27FC236}">
                  <a16:creationId xmlns:a16="http://schemas.microsoft.com/office/drawing/2014/main" id="{F4775EBE-2CA0-4F54-A597-A8E5F775860D}"/>
                </a:ext>
              </a:extLst>
            </p:cNvPr>
            <p:cNvSpPr>
              <a:spLocks noChangeArrowheads="1"/>
            </p:cNvSpPr>
            <p:nvPr/>
          </p:nvSpPr>
          <p:spPr bwMode="auto">
            <a:xfrm>
              <a:off x="1191" y="167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230" name="Text Box 134">
              <a:extLst>
                <a:ext uri="{FF2B5EF4-FFF2-40B4-BE49-F238E27FC236}">
                  <a16:creationId xmlns:a16="http://schemas.microsoft.com/office/drawing/2014/main" id="{84574E8D-00A5-462F-9DDB-ABD4D6DF1BC9}"/>
                </a:ext>
              </a:extLst>
            </p:cNvPr>
            <p:cNvSpPr txBox="1">
              <a:spLocks noChangeArrowheads="1"/>
            </p:cNvSpPr>
            <p:nvPr/>
          </p:nvSpPr>
          <p:spPr bwMode="auto">
            <a:xfrm>
              <a:off x="1179" y="168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27</a:t>
              </a:r>
            </a:p>
          </p:txBody>
        </p:sp>
        <p:sp>
          <p:nvSpPr>
            <p:cNvPr id="88231" name="Line 135">
              <a:extLst>
                <a:ext uri="{FF2B5EF4-FFF2-40B4-BE49-F238E27FC236}">
                  <a16:creationId xmlns:a16="http://schemas.microsoft.com/office/drawing/2014/main" id="{8270DFF2-1576-48CE-8A56-5756892CBB4B}"/>
                </a:ext>
              </a:extLst>
            </p:cNvPr>
            <p:cNvSpPr>
              <a:spLocks noChangeShapeType="1"/>
            </p:cNvSpPr>
            <p:nvPr/>
          </p:nvSpPr>
          <p:spPr bwMode="auto">
            <a:xfrm>
              <a:off x="1156" y="1480"/>
              <a:ext cx="147" cy="2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65000" name="Group 136">
            <a:extLst>
              <a:ext uri="{FF2B5EF4-FFF2-40B4-BE49-F238E27FC236}">
                <a16:creationId xmlns:a16="http://schemas.microsoft.com/office/drawing/2014/main" id="{BBA566E1-1AA5-4F90-B0BD-041DB486620E}"/>
              </a:ext>
            </a:extLst>
          </p:cNvPr>
          <p:cNvGrpSpPr>
            <a:grpSpLocks/>
          </p:cNvGrpSpPr>
          <p:nvPr/>
        </p:nvGrpSpPr>
        <p:grpSpPr bwMode="auto">
          <a:xfrm>
            <a:off x="4883150" y="3787751"/>
            <a:ext cx="2209800" cy="2068512"/>
            <a:chOff x="476" y="572"/>
            <a:chExt cx="1392" cy="1303"/>
          </a:xfrm>
        </p:grpSpPr>
        <p:sp>
          <p:nvSpPr>
            <p:cNvPr id="88168" name="Oval 137">
              <a:extLst>
                <a:ext uri="{FF2B5EF4-FFF2-40B4-BE49-F238E27FC236}">
                  <a16:creationId xmlns:a16="http://schemas.microsoft.com/office/drawing/2014/main" id="{0FB7F0FA-A38F-454A-A2B8-96C72BBCF0C8}"/>
                </a:ext>
              </a:extLst>
            </p:cNvPr>
            <p:cNvSpPr>
              <a:spLocks noChangeArrowheads="1"/>
            </p:cNvSpPr>
            <p:nvPr/>
          </p:nvSpPr>
          <p:spPr bwMode="auto">
            <a:xfrm>
              <a:off x="1148" y="57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69" name="Text Box 138">
              <a:extLst>
                <a:ext uri="{FF2B5EF4-FFF2-40B4-BE49-F238E27FC236}">
                  <a16:creationId xmlns:a16="http://schemas.microsoft.com/office/drawing/2014/main" id="{88BA1BBD-5D6D-4611-A0F5-F47BA9AED976}"/>
                </a:ext>
              </a:extLst>
            </p:cNvPr>
            <p:cNvSpPr txBox="1">
              <a:spLocks noChangeArrowheads="1"/>
            </p:cNvSpPr>
            <p:nvPr/>
          </p:nvSpPr>
          <p:spPr bwMode="auto">
            <a:xfrm>
              <a:off x="1136" y="579"/>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50</a:t>
              </a:r>
            </a:p>
          </p:txBody>
        </p:sp>
        <p:sp>
          <p:nvSpPr>
            <p:cNvPr id="88170" name="Oval 139">
              <a:extLst>
                <a:ext uri="{FF2B5EF4-FFF2-40B4-BE49-F238E27FC236}">
                  <a16:creationId xmlns:a16="http://schemas.microsoft.com/office/drawing/2014/main" id="{E062D0B0-9785-4262-B799-1662BB69CD70}"/>
                </a:ext>
              </a:extLst>
            </p:cNvPr>
            <p:cNvSpPr>
              <a:spLocks noChangeArrowheads="1"/>
            </p:cNvSpPr>
            <p:nvPr/>
          </p:nvSpPr>
          <p:spPr bwMode="auto">
            <a:xfrm>
              <a:off x="812" y="9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71" name="Text Box 140">
              <a:extLst>
                <a:ext uri="{FF2B5EF4-FFF2-40B4-BE49-F238E27FC236}">
                  <a16:creationId xmlns:a16="http://schemas.microsoft.com/office/drawing/2014/main" id="{9D9DE394-5C76-49B1-B2D5-4D5B232155DA}"/>
                </a:ext>
              </a:extLst>
            </p:cNvPr>
            <p:cNvSpPr txBox="1">
              <a:spLocks noChangeArrowheads="1"/>
            </p:cNvSpPr>
            <p:nvPr/>
          </p:nvSpPr>
          <p:spPr bwMode="auto">
            <a:xfrm>
              <a:off x="800" y="91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45</a:t>
              </a:r>
            </a:p>
          </p:txBody>
        </p:sp>
        <p:sp>
          <p:nvSpPr>
            <p:cNvPr id="88172" name="Oval 141">
              <a:extLst>
                <a:ext uri="{FF2B5EF4-FFF2-40B4-BE49-F238E27FC236}">
                  <a16:creationId xmlns:a16="http://schemas.microsoft.com/office/drawing/2014/main" id="{4B80B571-8D1A-458D-8457-673F0A4ACF2A}"/>
                </a:ext>
              </a:extLst>
            </p:cNvPr>
            <p:cNvSpPr>
              <a:spLocks noChangeArrowheads="1"/>
            </p:cNvSpPr>
            <p:nvPr/>
          </p:nvSpPr>
          <p:spPr bwMode="auto">
            <a:xfrm>
              <a:off x="1484" y="9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73" name="Text Box 142">
              <a:extLst>
                <a:ext uri="{FF2B5EF4-FFF2-40B4-BE49-F238E27FC236}">
                  <a16:creationId xmlns:a16="http://schemas.microsoft.com/office/drawing/2014/main" id="{047DB40D-ADC6-4FA1-B3B7-14765A42997C}"/>
                </a:ext>
              </a:extLst>
            </p:cNvPr>
            <p:cNvSpPr txBox="1">
              <a:spLocks noChangeArrowheads="1"/>
            </p:cNvSpPr>
            <p:nvPr/>
          </p:nvSpPr>
          <p:spPr bwMode="auto">
            <a:xfrm>
              <a:off x="1472" y="9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88174" name="Oval 143">
              <a:extLst>
                <a:ext uri="{FF2B5EF4-FFF2-40B4-BE49-F238E27FC236}">
                  <a16:creationId xmlns:a16="http://schemas.microsoft.com/office/drawing/2014/main" id="{15ED0531-39D7-4CCE-8D2E-4C83FF18B6C2}"/>
                </a:ext>
              </a:extLst>
            </p:cNvPr>
            <p:cNvSpPr>
              <a:spLocks noChangeArrowheads="1"/>
            </p:cNvSpPr>
            <p:nvPr/>
          </p:nvSpPr>
          <p:spPr bwMode="auto">
            <a:xfrm>
              <a:off x="620"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75" name="Text Box 144">
              <a:extLst>
                <a:ext uri="{FF2B5EF4-FFF2-40B4-BE49-F238E27FC236}">
                  <a16:creationId xmlns:a16="http://schemas.microsoft.com/office/drawing/2014/main" id="{B2C97E9C-9CF1-44F3-BA35-AC746B88C0A0}"/>
                </a:ext>
              </a:extLst>
            </p:cNvPr>
            <p:cNvSpPr txBox="1">
              <a:spLocks noChangeArrowheads="1"/>
            </p:cNvSpPr>
            <p:nvPr/>
          </p:nvSpPr>
          <p:spPr bwMode="auto">
            <a:xfrm>
              <a:off x="608" y="129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88176" name="Oval 145">
              <a:extLst>
                <a:ext uri="{FF2B5EF4-FFF2-40B4-BE49-F238E27FC236}">
                  <a16:creationId xmlns:a16="http://schemas.microsoft.com/office/drawing/2014/main" id="{34095C0C-7FEB-41A1-9410-4294EE9DEA44}"/>
                </a:ext>
              </a:extLst>
            </p:cNvPr>
            <p:cNvSpPr>
              <a:spLocks noChangeArrowheads="1"/>
            </p:cNvSpPr>
            <p:nvPr/>
          </p:nvSpPr>
          <p:spPr bwMode="auto">
            <a:xfrm>
              <a:off x="1004"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77" name="Text Box 146">
              <a:extLst>
                <a:ext uri="{FF2B5EF4-FFF2-40B4-BE49-F238E27FC236}">
                  <a16:creationId xmlns:a16="http://schemas.microsoft.com/office/drawing/2014/main" id="{5159C05B-A003-433F-B18A-96E1AF899845}"/>
                </a:ext>
              </a:extLst>
            </p:cNvPr>
            <p:cNvSpPr txBox="1">
              <a:spLocks noChangeArrowheads="1"/>
            </p:cNvSpPr>
            <p:nvPr/>
          </p:nvSpPr>
          <p:spPr bwMode="auto">
            <a:xfrm>
              <a:off x="992" y="128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30</a:t>
              </a:r>
            </a:p>
          </p:txBody>
        </p:sp>
        <p:sp>
          <p:nvSpPr>
            <p:cNvPr id="88178" name="Oval 147">
              <a:extLst>
                <a:ext uri="{FF2B5EF4-FFF2-40B4-BE49-F238E27FC236}">
                  <a16:creationId xmlns:a16="http://schemas.microsoft.com/office/drawing/2014/main" id="{53667425-DF0E-4F0C-B814-B306599ACAFF}"/>
                </a:ext>
              </a:extLst>
            </p:cNvPr>
            <p:cNvSpPr>
              <a:spLocks noChangeArrowheads="1"/>
            </p:cNvSpPr>
            <p:nvPr/>
          </p:nvSpPr>
          <p:spPr bwMode="auto">
            <a:xfrm>
              <a:off x="1292" y="128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79" name="Text Box 148">
              <a:extLst>
                <a:ext uri="{FF2B5EF4-FFF2-40B4-BE49-F238E27FC236}">
                  <a16:creationId xmlns:a16="http://schemas.microsoft.com/office/drawing/2014/main" id="{A20804E7-4E99-4C41-89E8-B4B5D159919A}"/>
                </a:ext>
              </a:extLst>
            </p:cNvPr>
            <p:cNvSpPr txBox="1">
              <a:spLocks noChangeArrowheads="1"/>
            </p:cNvSpPr>
            <p:nvPr/>
          </p:nvSpPr>
          <p:spPr bwMode="auto">
            <a:xfrm>
              <a:off x="1308" y="12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88180" name="Oval 149">
              <a:extLst>
                <a:ext uri="{FF2B5EF4-FFF2-40B4-BE49-F238E27FC236}">
                  <a16:creationId xmlns:a16="http://schemas.microsoft.com/office/drawing/2014/main" id="{35687657-722B-4458-A124-D20F2FE02DDC}"/>
                </a:ext>
              </a:extLst>
            </p:cNvPr>
            <p:cNvSpPr>
              <a:spLocks noChangeArrowheads="1"/>
            </p:cNvSpPr>
            <p:nvPr/>
          </p:nvSpPr>
          <p:spPr bwMode="auto">
            <a:xfrm>
              <a:off x="1676" y="127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81" name="Text Box 150">
              <a:extLst>
                <a:ext uri="{FF2B5EF4-FFF2-40B4-BE49-F238E27FC236}">
                  <a16:creationId xmlns:a16="http://schemas.microsoft.com/office/drawing/2014/main" id="{A4A3508E-F3A9-4317-996F-B657BA5A2FC4}"/>
                </a:ext>
              </a:extLst>
            </p:cNvPr>
            <p:cNvSpPr txBox="1">
              <a:spLocks noChangeArrowheads="1"/>
            </p:cNvSpPr>
            <p:nvPr/>
          </p:nvSpPr>
          <p:spPr bwMode="auto">
            <a:xfrm>
              <a:off x="1692" y="128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88182" name="Oval 151">
              <a:extLst>
                <a:ext uri="{FF2B5EF4-FFF2-40B4-BE49-F238E27FC236}">
                  <a16:creationId xmlns:a16="http://schemas.microsoft.com/office/drawing/2014/main" id="{AC9C296F-2768-476B-8A14-A40A99C325D8}"/>
                </a:ext>
              </a:extLst>
            </p:cNvPr>
            <p:cNvSpPr>
              <a:spLocks noChangeArrowheads="1"/>
            </p:cNvSpPr>
            <p:nvPr/>
          </p:nvSpPr>
          <p:spPr bwMode="auto">
            <a:xfrm>
              <a:off x="476" y="166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83" name="Text Box 152">
              <a:extLst>
                <a:ext uri="{FF2B5EF4-FFF2-40B4-BE49-F238E27FC236}">
                  <a16:creationId xmlns:a16="http://schemas.microsoft.com/office/drawing/2014/main" id="{8F7212E0-74C2-4357-B210-24B0732CF8CE}"/>
                </a:ext>
              </a:extLst>
            </p:cNvPr>
            <p:cNvSpPr txBox="1">
              <a:spLocks noChangeArrowheads="1"/>
            </p:cNvSpPr>
            <p:nvPr/>
          </p:nvSpPr>
          <p:spPr bwMode="auto">
            <a:xfrm>
              <a:off x="492" y="1669"/>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88184" name="Oval 153">
              <a:extLst>
                <a:ext uri="{FF2B5EF4-FFF2-40B4-BE49-F238E27FC236}">
                  <a16:creationId xmlns:a16="http://schemas.microsoft.com/office/drawing/2014/main" id="{8204FF73-01DE-4EDC-92F7-7D92F633DFFD}"/>
                </a:ext>
              </a:extLst>
            </p:cNvPr>
            <p:cNvSpPr>
              <a:spLocks noChangeArrowheads="1"/>
            </p:cNvSpPr>
            <p:nvPr/>
          </p:nvSpPr>
          <p:spPr bwMode="auto">
            <a:xfrm>
              <a:off x="716" y="165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85" name="Text Box 154">
              <a:extLst>
                <a:ext uri="{FF2B5EF4-FFF2-40B4-BE49-F238E27FC236}">
                  <a16:creationId xmlns:a16="http://schemas.microsoft.com/office/drawing/2014/main" id="{46D79622-61AE-4A28-866A-E1DD66497F81}"/>
                </a:ext>
              </a:extLst>
            </p:cNvPr>
            <p:cNvSpPr txBox="1">
              <a:spLocks noChangeArrowheads="1"/>
            </p:cNvSpPr>
            <p:nvPr/>
          </p:nvSpPr>
          <p:spPr bwMode="auto">
            <a:xfrm>
              <a:off x="704" y="166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88186" name="Oval 155">
              <a:extLst>
                <a:ext uri="{FF2B5EF4-FFF2-40B4-BE49-F238E27FC236}">
                  <a16:creationId xmlns:a16="http://schemas.microsoft.com/office/drawing/2014/main" id="{FD00113C-CC68-4688-8E06-5018D628DBDC}"/>
                </a:ext>
              </a:extLst>
            </p:cNvPr>
            <p:cNvSpPr>
              <a:spLocks noChangeArrowheads="1"/>
            </p:cNvSpPr>
            <p:nvPr/>
          </p:nvSpPr>
          <p:spPr bwMode="auto">
            <a:xfrm>
              <a:off x="956" y="166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87" name="Text Box 156">
              <a:extLst>
                <a:ext uri="{FF2B5EF4-FFF2-40B4-BE49-F238E27FC236}">
                  <a16:creationId xmlns:a16="http://schemas.microsoft.com/office/drawing/2014/main" id="{FAB5250A-4B70-407C-9509-70E7E3B8A13B}"/>
                </a:ext>
              </a:extLst>
            </p:cNvPr>
            <p:cNvSpPr txBox="1">
              <a:spLocks noChangeArrowheads="1"/>
            </p:cNvSpPr>
            <p:nvPr/>
          </p:nvSpPr>
          <p:spPr bwMode="auto">
            <a:xfrm>
              <a:off x="972" y="16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88188" name="Line 157">
              <a:extLst>
                <a:ext uri="{FF2B5EF4-FFF2-40B4-BE49-F238E27FC236}">
                  <a16:creationId xmlns:a16="http://schemas.microsoft.com/office/drawing/2014/main" id="{B9FD0297-ED5C-47DD-A29D-8A2672EC5BB7}"/>
                </a:ext>
              </a:extLst>
            </p:cNvPr>
            <p:cNvSpPr>
              <a:spLocks noChangeShapeType="1"/>
            </p:cNvSpPr>
            <p:nvPr/>
          </p:nvSpPr>
          <p:spPr bwMode="auto">
            <a:xfrm flipH="1">
              <a:off x="956"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89" name="Line 158">
              <a:extLst>
                <a:ext uri="{FF2B5EF4-FFF2-40B4-BE49-F238E27FC236}">
                  <a16:creationId xmlns:a16="http://schemas.microsoft.com/office/drawing/2014/main" id="{1BB3B483-7D84-4C32-AD6F-F52529D7E53C}"/>
                </a:ext>
              </a:extLst>
            </p:cNvPr>
            <p:cNvSpPr>
              <a:spLocks noChangeShapeType="1"/>
            </p:cNvSpPr>
            <p:nvPr/>
          </p:nvSpPr>
          <p:spPr bwMode="auto">
            <a:xfrm>
              <a:off x="1292" y="764"/>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0" name="Line 159">
              <a:extLst>
                <a:ext uri="{FF2B5EF4-FFF2-40B4-BE49-F238E27FC236}">
                  <a16:creationId xmlns:a16="http://schemas.microsoft.com/office/drawing/2014/main" id="{FCBD0689-FD38-4ABE-81EE-9AEAA1F954A6}"/>
                </a:ext>
              </a:extLst>
            </p:cNvPr>
            <p:cNvSpPr>
              <a:spLocks noChangeShapeType="1"/>
            </p:cNvSpPr>
            <p:nvPr/>
          </p:nvSpPr>
          <p:spPr bwMode="auto">
            <a:xfrm flipH="1">
              <a:off x="764"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1" name="Line 160">
              <a:extLst>
                <a:ext uri="{FF2B5EF4-FFF2-40B4-BE49-F238E27FC236}">
                  <a16:creationId xmlns:a16="http://schemas.microsoft.com/office/drawing/2014/main" id="{55854E4B-FD7C-4779-8231-F7A67B609CF8}"/>
                </a:ext>
              </a:extLst>
            </p:cNvPr>
            <p:cNvSpPr>
              <a:spLocks noChangeShapeType="1"/>
            </p:cNvSpPr>
            <p:nvPr/>
          </p:nvSpPr>
          <p:spPr bwMode="auto">
            <a:xfrm>
              <a:off x="908" y="110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2" name="Line 161">
              <a:extLst>
                <a:ext uri="{FF2B5EF4-FFF2-40B4-BE49-F238E27FC236}">
                  <a16:creationId xmlns:a16="http://schemas.microsoft.com/office/drawing/2014/main" id="{32AA5924-54A0-4B76-95B6-DCFF5B0F4FF5}"/>
                </a:ext>
              </a:extLst>
            </p:cNvPr>
            <p:cNvSpPr>
              <a:spLocks noChangeShapeType="1"/>
            </p:cNvSpPr>
            <p:nvPr/>
          </p:nvSpPr>
          <p:spPr bwMode="auto">
            <a:xfrm flipH="1">
              <a:off x="572" y="1484"/>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3" name="Line 162">
              <a:extLst>
                <a:ext uri="{FF2B5EF4-FFF2-40B4-BE49-F238E27FC236}">
                  <a16:creationId xmlns:a16="http://schemas.microsoft.com/office/drawing/2014/main" id="{03B66C23-3B12-45D3-8EC1-166245F1610B}"/>
                </a:ext>
              </a:extLst>
            </p:cNvPr>
            <p:cNvSpPr>
              <a:spLocks noChangeShapeType="1"/>
            </p:cNvSpPr>
            <p:nvPr/>
          </p:nvSpPr>
          <p:spPr bwMode="auto">
            <a:xfrm>
              <a:off x="732" y="1484"/>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4" name="Line 163">
              <a:extLst>
                <a:ext uri="{FF2B5EF4-FFF2-40B4-BE49-F238E27FC236}">
                  <a16:creationId xmlns:a16="http://schemas.microsoft.com/office/drawing/2014/main" id="{2AC83615-2BFB-4A3D-9023-FA796DB3B2E0}"/>
                </a:ext>
              </a:extLst>
            </p:cNvPr>
            <p:cNvSpPr>
              <a:spLocks noChangeShapeType="1"/>
            </p:cNvSpPr>
            <p:nvPr/>
          </p:nvSpPr>
          <p:spPr bwMode="auto">
            <a:xfrm flipH="1">
              <a:off x="1052" y="1476"/>
              <a:ext cx="48"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195" name="Line 164">
              <a:extLst>
                <a:ext uri="{FF2B5EF4-FFF2-40B4-BE49-F238E27FC236}">
                  <a16:creationId xmlns:a16="http://schemas.microsoft.com/office/drawing/2014/main" id="{499BB7ED-3242-4C76-AB92-E8D141116CB9}"/>
                </a:ext>
              </a:extLst>
            </p:cNvPr>
            <p:cNvSpPr>
              <a:spLocks noChangeShapeType="1"/>
            </p:cNvSpPr>
            <p:nvPr/>
          </p:nvSpPr>
          <p:spPr bwMode="auto">
            <a:xfrm flipH="1">
              <a:off x="1388"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6" name="Line 165">
              <a:extLst>
                <a:ext uri="{FF2B5EF4-FFF2-40B4-BE49-F238E27FC236}">
                  <a16:creationId xmlns:a16="http://schemas.microsoft.com/office/drawing/2014/main" id="{17EF91FD-7DA2-4FAC-9329-EA494F190B1F}"/>
                </a:ext>
              </a:extLst>
            </p:cNvPr>
            <p:cNvSpPr>
              <a:spLocks noChangeShapeType="1"/>
            </p:cNvSpPr>
            <p:nvPr/>
          </p:nvSpPr>
          <p:spPr bwMode="auto">
            <a:xfrm>
              <a:off x="1596" y="1100"/>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97" name="Oval 166">
              <a:extLst>
                <a:ext uri="{FF2B5EF4-FFF2-40B4-BE49-F238E27FC236}">
                  <a16:creationId xmlns:a16="http://schemas.microsoft.com/office/drawing/2014/main" id="{9E9EEBEF-8313-42E5-8FEB-45F94C5B2CC8}"/>
                </a:ext>
              </a:extLst>
            </p:cNvPr>
            <p:cNvSpPr>
              <a:spLocks noChangeArrowheads="1"/>
            </p:cNvSpPr>
            <p:nvPr/>
          </p:nvSpPr>
          <p:spPr bwMode="auto">
            <a:xfrm>
              <a:off x="1191" y="167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98" name="Text Box 167">
              <a:extLst>
                <a:ext uri="{FF2B5EF4-FFF2-40B4-BE49-F238E27FC236}">
                  <a16:creationId xmlns:a16="http://schemas.microsoft.com/office/drawing/2014/main" id="{260C69AF-3372-4681-86F9-BD140FCC4FDC}"/>
                </a:ext>
              </a:extLst>
            </p:cNvPr>
            <p:cNvSpPr txBox="1">
              <a:spLocks noChangeArrowheads="1"/>
            </p:cNvSpPr>
            <p:nvPr/>
          </p:nvSpPr>
          <p:spPr bwMode="auto">
            <a:xfrm>
              <a:off x="1179" y="168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27</a:t>
              </a:r>
            </a:p>
          </p:txBody>
        </p:sp>
        <p:sp>
          <p:nvSpPr>
            <p:cNvPr id="88199" name="Line 168">
              <a:extLst>
                <a:ext uri="{FF2B5EF4-FFF2-40B4-BE49-F238E27FC236}">
                  <a16:creationId xmlns:a16="http://schemas.microsoft.com/office/drawing/2014/main" id="{1A04A22B-C93C-41A9-BB9C-4AD4B95E3C63}"/>
                </a:ext>
              </a:extLst>
            </p:cNvPr>
            <p:cNvSpPr>
              <a:spLocks noChangeShapeType="1"/>
            </p:cNvSpPr>
            <p:nvPr/>
          </p:nvSpPr>
          <p:spPr bwMode="auto">
            <a:xfrm>
              <a:off x="1156" y="1480"/>
              <a:ext cx="147" cy="2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165033" name="Line 169">
            <a:extLst>
              <a:ext uri="{FF2B5EF4-FFF2-40B4-BE49-F238E27FC236}">
                <a16:creationId xmlns:a16="http://schemas.microsoft.com/office/drawing/2014/main" id="{322F316F-8299-4226-98AA-BFA770FA5A5C}"/>
              </a:ext>
            </a:extLst>
          </p:cNvPr>
          <p:cNvSpPr>
            <a:spLocks noChangeShapeType="1"/>
          </p:cNvSpPr>
          <p:nvPr/>
        </p:nvSpPr>
        <p:spPr bwMode="auto">
          <a:xfrm>
            <a:off x="4549775" y="2638401"/>
            <a:ext cx="215900" cy="285750"/>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5034" name="Line 170">
            <a:extLst>
              <a:ext uri="{FF2B5EF4-FFF2-40B4-BE49-F238E27FC236}">
                <a16:creationId xmlns:a16="http://schemas.microsoft.com/office/drawing/2014/main" id="{C1477ABD-0E9C-4052-88A5-22D170BA8B44}"/>
              </a:ext>
            </a:extLst>
          </p:cNvPr>
          <p:cNvSpPr>
            <a:spLocks noChangeShapeType="1"/>
          </p:cNvSpPr>
          <p:nvPr/>
        </p:nvSpPr>
        <p:spPr bwMode="auto">
          <a:xfrm>
            <a:off x="7240588" y="2287563"/>
            <a:ext cx="215900" cy="287338"/>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5035" name="Line 171">
            <a:extLst>
              <a:ext uri="{FF2B5EF4-FFF2-40B4-BE49-F238E27FC236}">
                <a16:creationId xmlns:a16="http://schemas.microsoft.com/office/drawing/2014/main" id="{6F57E672-0735-4A93-9EEC-E16330078439}"/>
              </a:ext>
            </a:extLst>
          </p:cNvPr>
          <p:cNvSpPr>
            <a:spLocks noChangeShapeType="1"/>
          </p:cNvSpPr>
          <p:nvPr/>
        </p:nvSpPr>
        <p:spPr bwMode="auto">
          <a:xfrm flipV="1">
            <a:off x="2074863" y="4384651"/>
            <a:ext cx="288925" cy="217487"/>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073" name="Oval 173">
            <a:extLst>
              <a:ext uri="{FF2B5EF4-FFF2-40B4-BE49-F238E27FC236}">
                <a16:creationId xmlns:a16="http://schemas.microsoft.com/office/drawing/2014/main" id="{F5F65E36-6897-4608-BD99-229123F7B763}"/>
              </a:ext>
            </a:extLst>
          </p:cNvPr>
          <p:cNvSpPr>
            <a:spLocks noChangeArrowheads="1"/>
          </p:cNvSpPr>
          <p:nvPr/>
        </p:nvSpPr>
        <p:spPr bwMode="auto">
          <a:xfrm>
            <a:off x="1628775" y="11969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74" name="Text Box 174">
            <a:extLst>
              <a:ext uri="{FF2B5EF4-FFF2-40B4-BE49-F238E27FC236}">
                <a16:creationId xmlns:a16="http://schemas.microsoft.com/office/drawing/2014/main" id="{98EE44EE-7BE0-48BF-BD0A-B7E02201821B}"/>
              </a:ext>
            </a:extLst>
          </p:cNvPr>
          <p:cNvSpPr txBox="1">
            <a:spLocks noChangeArrowheads="1"/>
          </p:cNvSpPr>
          <p:nvPr/>
        </p:nvSpPr>
        <p:spPr bwMode="auto">
          <a:xfrm>
            <a:off x="1609725" y="1206476"/>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45</a:t>
            </a:r>
          </a:p>
        </p:txBody>
      </p:sp>
      <p:sp>
        <p:nvSpPr>
          <p:cNvPr id="88075" name="Oval 175">
            <a:extLst>
              <a:ext uri="{FF2B5EF4-FFF2-40B4-BE49-F238E27FC236}">
                <a16:creationId xmlns:a16="http://schemas.microsoft.com/office/drawing/2014/main" id="{7865FE80-41EB-4754-A2D3-988D6D660389}"/>
              </a:ext>
            </a:extLst>
          </p:cNvPr>
          <p:cNvSpPr>
            <a:spLocks noChangeArrowheads="1"/>
          </p:cNvSpPr>
          <p:nvPr/>
        </p:nvSpPr>
        <p:spPr bwMode="auto">
          <a:xfrm>
            <a:off x="1095375" y="17303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76" name="Text Box 176">
            <a:extLst>
              <a:ext uri="{FF2B5EF4-FFF2-40B4-BE49-F238E27FC236}">
                <a16:creationId xmlns:a16="http://schemas.microsoft.com/office/drawing/2014/main" id="{6402EC8E-C1A8-481F-A659-B32F6282FEB5}"/>
              </a:ext>
            </a:extLst>
          </p:cNvPr>
          <p:cNvSpPr txBox="1">
            <a:spLocks noChangeArrowheads="1"/>
          </p:cNvSpPr>
          <p:nvPr/>
        </p:nvSpPr>
        <p:spPr bwMode="auto">
          <a:xfrm>
            <a:off x="1076325" y="1739876"/>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30</a:t>
            </a:r>
          </a:p>
        </p:txBody>
      </p:sp>
      <p:sp>
        <p:nvSpPr>
          <p:cNvPr id="88077" name="Oval 177">
            <a:extLst>
              <a:ext uri="{FF2B5EF4-FFF2-40B4-BE49-F238E27FC236}">
                <a16:creationId xmlns:a16="http://schemas.microsoft.com/office/drawing/2014/main" id="{D2C1529C-A71C-4058-8FF9-2B7133D27CED}"/>
              </a:ext>
            </a:extLst>
          </p:cNvPr>
          <p:cNvSpPr>
            <a:spLocks noChangeArrowheads="1"/>
          </p:cNvSpPr>
          <p:nvPr/>
        </p:nvSpPr>
        <p:spPr bwMode="auto">
          <a:xfrm>
            <a:off x="2162175" y="17176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78" name="Text Box 178">
            <a:extLst>
              <a:ext uri="{FF2B5EF4-FFF2-40B4-BE49-F238E27FC236}">
                <a16:creationId xmlns:a16="http://schemas.microsoft.com/office/drawing/2014/main" id="{B07F627C-826C-4EAA-A964-F7F69ED8F710}"/>
              </a:ext>
            </a:extLst>
          </p:cNvPr>
          <p:cNvSpPr txBox="1">
            <a:spLocks noChangeArrowheads="1"/>
          </p:cNvSpPr>
          <p:nvPr/>
        </p:nvSpPr>
        <p:spPr bwMode="auto">
          <a:xfrm>
            <a:off x="2143125" y="1730351"/>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88079" name="Oval 179">
            <a:extLst>
              <a:ext uri="{FF2B5EF4-FFF2-40B4-BE49-F238E27FC236}">
                <a16:creationId xmlns:a16="http://schemas.microsoft.com/office/drawing/2014/main" id="{C63240D1-2D6A-4799-8673-3A82F71D4467}"/>
              </a:ext>
            </a:extLst>
          </p:cNvPr>
          <p:cNvSpPr>
            <a:spLocks noChangeArrowheads="1"/>
          </p:cNvSpPr>
          <p:nvPr/>
        </p:nvSpPr>
        <p:spPr bwMode="auto">
          <a:xfrm>
            <a:off x="790575" y="23272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80" name="Text Box 180">
            <a:extLst>
              <a:ext uri="{FF2B5EF4-FFF2-40B4-BE49-F238E27FC236}">
                <a16:creationId xmlns:a16="http://schemas.microsoft.com/office/drawing/2014/main" id="{627EA188-2BCE-4AB3-93F3-A011876B9159}"/>
              </a:ext>
            </a:extLst>
          </p:cNvPr>
          <p:cNvSpPr txBox="1">
            <a:spLocks noChangeArrowheads="1"/>
          </p:cNvSpPr>
          <p:nvPr/>
        </p:nvSpPr>
        <p:spPr bwMode="auto">
          <a:xfrm>
            <a:off x="771525" y="2339951"/>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88081" name="Oval 181">
            <a:extLst>
              <a:ext uri="{FF2B5EF4-FFF2-40B4-BE49-F238E27FC236}">
                <a16:creationId xmlns:a16="http://schemas.microsoft.com/office/drawing/2014/main" id="{3602F703-C3F8-46AF-BC4C-39C268DA38C9}"/>
              </a:ext>
            </a:extLst>
          </p:cNvPr>
          <p:cNvSpPr>
            <a:spLocks noChangeArrowheads="1"/>
          </p:cNvSpPr>
          <p:nvPr/>
        </p:nvSpPr>
        <p:spPr bwMode="auto">
          <a:xfrm>
            <a:off x="1400175" y="2317726"/>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82" name="Text Box 182">
            <a:extLst>
              <a:ext uri="{FF2B5EF4-FFF2-40B4-BE49-F238E27FC236}">
                <a16:creationId xmlns:a16="http://schemas.microsoft.com/office/drawing/2014/main" id="{DA580826-B457-441C-B3DB-ACD81841626E}"/>
              </a:ext>
            </a:extLst>
          </p:cNvPr>
          <p:cNvSpPr txBox="1">
            <a:spLocks noChangeArrowheads="1"/>
          </p:cNvSpPr>
          <p:nvPr/>
        </p:nvSpPr>
        <p:spPr bwMode="auto">
          <a:xfrm>
            <a:off x="1381125" y="2327251"/>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27</a:t>
            </a:r>
          </a:p>
        </p:txBody>
      </p:sp>
      <p:sp>
        <p:nvSpPr>
          <p:cNvPr id="88083" name="Oval 183">
            <a:extLst>
              <a:ext uri="{FF2B5EF4-FFF2-40B4-BE49-F238E27FC236}">
                <a16:creationId xmlns:a16="http://schemas.microsoft.com/office/drawing/2014/main" id="{152713A1-79C8-4FF9-AE1F-6B86F6ABE545}"/>
              </a:ext>
            </a:extLst>
          </p:cNvPr>
          <p:cNvSpPr>
            <a:spLocks noChangeArrowheads="1"/>
          </p:cNvSpPr>
          <p:nvPr/>
        </p:nvSpPr>
        <p:spPr bwMode="auto">
          <a:xfrm>
            <a:off x="1857375" y="23272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84" name="Text Box 184">
            <a:extLst>
              <a:ext uri="{FF2B5EF4-FFF2-40B4-BE49-F238E27FC236}">
                <a16:creationId xmlns:a16="http://schemas.microsoft.com/office/drawing/2014/main" id="{12AD18EE-3843-4E06-BD44-C2013CD23120}"/>
              </a:ext>
            </a:extLst>
          </p:cNvPr>
          <p:cNvSpPr txBox="1">
            <a:spLocks noChangeArrowheads="1"/>
          </p:cNvSpPr>
          <p:nvPr/>
        </p:nvSpPr>
        <p:spPr bwMode="auto">
          <a:xfrm>
            <a:off x="1882775" y="2339951"/>
            <a:ext cx="269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88085" name="Oval 185">
            <a:extLst>
              <a:ext uri="{FF2B5EF4-FFF2-40B4-BE49-F238E27FC236}">
                <a16:creationId xmlns:a16="http://schemas.microsoft.com/office/drawing/2014/main" id="{F834DC01-1DA5-478C-81CC-906AD0F0507C}"/>
              </a:ext>
            </a:extLst>
          </p:cNvPr>
          <p:cNvSpPr>
            <a:spLocks noChangeArrowheads="1"/>
          </p:cNvSpPr>
          <p:nvPr/>
        </p:nvSpPr>
        <p:spPr bwMode="auto">
          <a:xfrm>
            <a:off x="2466975" y="2317726"/>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86" name="Text Box 186">
            <a:extLst>
              <a:ext uri="{FF2B5EF4-FFF2-40B4-BE49-F238E27FC236}">
                <a16:creationId xmlns:a16="http://schemas.microsoft.com/office/drawing/2014/main" id="{CA457F0E-1216-4011-8D13-DD448B5B4CB9}"/>
              </a:ext>
            </a:extLst>
          </p:cNvPr>
          <p:cNvSpPr txBox="1">
            <a:spLocks noChangeArrowheads="1"/>
          </p:cNvSpPr>
          <p:nvPr/>
        </p:nvSpPr>
        <p:spPr bwMode="auto">
          <a:xfrm>
            <a:off x="2492375" y="2327251"/>
            <a:ext cx="269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88087" name="Oval 187">
            <a:extLst>
              <a:ext uri="{FF2B5EF4-FFF2-40B4-BE49-F238E27FC236}">
                <a16:creationId xmlns:a16="http://schemas.microsoft.com/office/drawing/2014/main" id="{2930EDDE-A696-4AFC-A3A8-E9FEFD99450C}"/>
              </a:ext>
            </a:extLst>
          </p:cNvPr>
          <p:cNvSpPr>
            <a:spLocks noChangeArrowheads="1"/>
          </p:cNvSpPr>
          <p:nvPr/>
        </p:nvSpPr>
        <p:spPr bwMode="auto">
          <a:xfrm>
            <a:off x="561975" y="2927326"/>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88" name="Text Box 188">
            <a:extLst>
              <a:ext uri="{FF2B5EF4-FFF2-40B4-BE49-F238E27FC236}">
                <a16:creationId xmlns:a16="http://schemas.microsoft.com/office/drawing/2014/main" id="{A753E4DF-1A5F-412C-9281-9A4E36B3FD33}"/>
              </a:ext>
            </a:extLst>
          </p:cNvPr>
          <p:cNvSpPr txBox="1">
            <a:spLocks noChangeArrowheads="1"/>
          </p:cNvSpPr>
          <p:nvPr/>
        </p:nvSpPr>
        <p:spPr bwMode="auto">
          <a:xfrm>
            <a:off x="587375" y="2936851"/>
            <a:ext cx="269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88089" name="Oval 189">
            <a:extLst>
              <a:ext uri="{FF2B5EF4-FFF2-40B4-BE49-F238E27FC236}">
                <a16:creationId xmlns:a16="http://schemas.microsoft.com/office/drawing/2014/main" id="{0071DD5A-CB52-4392-9DCD-46E2D3F638EE}"/>
              </a:ext>
            </a:extLst>
          </p:cNvPr>
          <p:cNvSpPr>
            <a:spLocks noChangeArrowheads="1"/>
          </p:cNvSpPr>
          <p:nvPr/>
        </p:nvSpPr>
        <p:spPr bwMode="auto">
          <a:xfrm>
            <a:off x="942975" y="2914626"/>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90" name="Text Box 190">
            <a:extLst>
              <a:ext uri="{FF2B5EF4-FFF2-40B4-BE49-F238E27FC236}">
                <a16:creationId xmlns:a16="http://schemas.microsoft.com/office/drawing/2014/main" id="{71319030-5214-4D0C-B7A3-3A93B6822D58}"/>
              </a:ext>
            </a:extLst>
          </p:cNvPr>
          <p:cNvSpPr txBox="1">
            <a:spLocks noChangeArrowheads="1"/>
          </p:cNvSpPr>
          <p:nvPr/>
        </p:nvSpPr>
        <p:spPr bwMode="auto">
          <a:xfrm>
            <a:off x="923925" y="2927326"/>
            <a:ext cx="358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88091" name="Oval 191">
            <a:extLst>
              <a:ext uri="{FF2B5EF4-FFF2-40B4-BE49-F238E27FC236}">
                <a16:creationId xmlns:a16="http://schemas.microsoft.com/office/drawing/2014/main" id="{37F0ECD3-8078-4221-AE27-C4361DECBBC9}"/>
              </a:ext>
            </a:extLst>
          </p:cNvPr>
          <p:cNvSpPr>
            <a:spLocks noChangeArrowheads="1"/>
          </p:cNvSpPr>
          <p:nvPr/>
        </p:nvSpPr>
        <p:spPr bwMode="auto">
          <a:xfrm>
            <a:off x="1323975" y="2936851"/>
            <a:ext cx="304800" cy="304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092" name="Text Box 192">
            <a:extLst>
              <a:ext uri="{FF2B5EF4-FFF2-40B4-BE49-F238E27FC236}">
                <a16:creationId xmlns:a16="http://schemas.microsoft.com/office/drawing/2014/main" id="{5F9E9851-9F2B-4804-AE0D-6275D7A338CB}"/>
              </a:ext>
            </a:extLst>
          </p:cNvPr>
          <p:cNvSpPr txBox="1">
            <a:spLocks noChangeArrowheads="1"/>
          </p:cNvSpPr>
          <p:nvPr/>
        </p:nvSpPr>
        <p:spPr bwMode="auto">
          <a:xfrm>
            <a:off x="1349375" y="2949551"/>
            <a:ext cx="269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88093" name="Line 193">
            <a:extLst>
              <a:ext uri="{FF2B5EF4-FFF2-40B4-BE49-F238E27FC236}">
                <a16:creationId xmlns:a16="http://schemas.microsoft.com/office/drawing/2014/main" id="{3D876E81-43A1-48B8-9A53-34563DA9CFDA}"/>
              </a:ext>
            </a:extLst>
          </p:cNvPr>
          <p:cNvSpPr>
            <a:spLocks noChangeShapeType="1"/>
          </p:cNvSpPr>
          <p:nvPr/>
        </p:nvSpPr>
        <p:spPr bwMode="auto">
          <a:xfrm flipH="1">
            <a:off x="1323975" y="1501751"/>
            <a:ext cx="3810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4" name="Line 194">
            <a:extLst>
              <a:ext uri="{FF2B5EF4-FFF2-40B4-BE49-F238E27FC236}">
                <a16:creationId xmlns:a16="http://schemas.microsoft.com/office/drawing/2014/main" id="{3620F829-CA20-4C02-B6F0-C0C09936333D}"/>
              </a:ext>
            </a:extLst>
          </p:cNvPr>
          <p:cNvSpPr>
            <a:spLocks noChangeShapeType="1"/>
          </p:cNvSpPr>
          <p:nvPr/>
        </p:nvSpPr>
        <p:spPr bwMode="auto">
          <a:xfrm>
            <a:off x="1857375" y="1501751"/>
            <a:ext cx="3810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5" name="Line 195">
            <a:extLst>
              <a:ext uri="{FF2B5EF4-FFF2-40B4-BE49-F238E27FC236}">
                <a16:creationId xmlns:a16="http://schemas.microsoft.com/office/drawing/2014/main" id="{EC882F87-42CD-4231-B4CD-9983D3EC00FE}"/>
              </a:ext>
            </a:extLst>
          </p:cNvPr>
          <p:cNvSpPr>
            <a:spLocks noChangeShapeType="1"/>
          </p:cNvSpPr>
          <p:nvPr/>
        </p:nvSpPr>
        <p:spPr bwMode="auto">
          <a:xfrm flipH="1">
            <a:off x="1019175" y="2035151"/>
            <a:ext cx="2286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6" name="Line 196">
            <a:extLst>
              <a:ext uri="{FF2B5EF4-FFF2-40B4-BE49-F238E27FC236}">
                <a16:creationId xmlns:a16="http://schemas.microsoft.com/office/drawing/2014/main" id="{40A653CA-EA56-480E-884D-A442A0D76A9A}"/>
              </a:ext>
            </a:extLst>
          </p:cNvPr>
          <p:cNvSpPr>
            <a:spLocks noChangeShapeType="1"/>
          </p:cNvSpPr>
          <p:nvPr/>
        </p:nvSpPr>
        <p:spPr bwMode="auto">
          <a:xfrm>
            <a:off x="1247775" y="2035151"/>
            <a:ext cx="2286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7" name="Line 197">
            <a:extLst>
              <a:ext uri="{FF2B5EF4-FFF2-40B4-BE49-F238E27FC236}">
                <a16:creationId xmlns:a16="http://schemas.microsoft.com/office/drawing/2014/main" id="{1C85839D-1F09-4AD0-8649-4711723B4FF8}"/>
              </a:ext>
            </a:extLst>
          </p:cNvPr>
          <p:cNvSpPr>
            <a:spLocks noChangeShapeType="1"/>
          </p:cNvSpPr>
          <p:nvPr/>
        </p:nvSpPr>
        <p:spPr bwMode="auto">
          <a:xfrm flipH="1">
            <a:off x="714375" y="2644751"/>
            <a:ext cx="2286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8" name="Line 198">
            <a:extLst>
              <a:ext uri="{FF2B5EF4-FFF2-40B4-BE49-F238E27FC236}">
                <a16:creationId xmlns:a16="http://schemas.microsoft.com/office/drawing/2014/main" id="{92A54926-A147-4BF7-A2E0-538AA96D0AD9}"/>
              </a:ext>
            </a:extLst>
          </p:cNvPr>
          <p:cNvSpPr>
            <a:spLocks noChangeShapeType="1"/>
          </p:cNvSpPr>
          <p:nvPr/>
        </p:nvSpPr>
        <p:spPr bwMode="auto">
          <a:xfrm>
            <a:off x="968375" y="2644751"/>
            <a:ext cx="1524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099" name="Line 199">
            <a:extLst>
              <a:ext uri="{FF2B5EF4-FFF2-40B4-BE49-F238E27FC236}">
                <a16:creationId xmlns:a16="http://schemas.microsoft.com/office/drawing/2014/main" id="{BC5F41D8-57AC-4171-AC32-C86A6008AB38}"/>
              </a:ext>
            </a:extLst>
          </p:cNvPr>
          <p:cNvSpPr>
            <a:spLocks noChangeShapeType="1"/>
          </p:cNvSpPr>
          <p:nvPr/>
        </p:nvSpPr>
        <p:spPr bwMode="auto">
          <a:xfrm flipH="1">
            <a:off x="1476375" y="2632051"/>
            <a:ext cx="762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8100" name="Line 200">
            <a:extLst>
              <a:ext uri="{FF2B5EF4-FFF2-40B4-BE49-F238E27FC236}">
                <a16:creationId xmlns:a16="http://schemas.microsoft.com/office/drawing/2014/main" id="{98998FD2-1DA5-4161-AB7B-AD08B8DB15A4}"/>
              </a:ext>
            </a:extLst>
          </p:cNvPr>
          <p:cNvSpPr>
            <a:spLocks noChangeShapeType="1"/>
          </p:cNvSpPr>
          <p:nvPr/>
        </p:nvSpPr>
        <p:spPr bwMode="auto">
          <a:xfrm flipH="1">
            <a:off x="2009775" y="2035151"/>
            <a:ext cx="3048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8101" name="Line 201">
            <a:extLst>
              <a:ext uri="{FF2B5EF4-FFF2-40B4-BE49-F238E27FC236}">
                <a16:creationId xmlns:a16="http://schemas.microsoft.com/office/drawing/2014/main" id="{B749A083-1165-437B-B082-27F9A7B23E6B}"/>
              </a:ext>
            </a:extLst>
          </p:cNvPr>
          <p:cNvSpPr>
            <a:spLocks noChangeShapeType="1"/>
          </p:cNvSpPr>
          <p:nvPr/>
        </p:nvSpPr>
        <p:spPr bwMode="auto">
          <a:xfrm>
            <a:off x="2339975" y="2035151"/>
            <a:ext cx="30480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nvGrpSpPr>
          <p:cNvPr id="165069" name="Group 205">
            <a:extLst>
              <a:ext uri="{FF2B5EF4-FFF2-40B4-BE49-F238E27FC236}">
                <a16:creationId xmlns:a16="http://schemas.microsoft.com/office/drawing/2014/main" id="{8D304089-C226-4F2F-A299-E6D747C28B71}"/>
              </a:ext>
            </a:extLst>
          </p:cNvPr>
          <p:cNvGrpSpPr>
            <a:grpSpLocks/>
          </p:cNvGrpSpPr>
          <p:nvPr/>
        </p:nvGrpSpPr>
        <p:grpSpPr bwMode="auto">
          <a:xfrm>
            <a:off x="1908175" y="2949551"/>
            <a:ext cx="358775" cy="314325"/>
            <a:chOff x="2064" y="1722"/>
            <a:chExt cx="226" cy="199"/>
          </a:xfrm>
        </p:grpSpPr>
        <p:sp>
          <p:nvSpPr>
            <p:cNvPr id="88166" name="Oval 202">
              <a:extLst>
                <a:ext uri="{FF2B5EF4-FFF2-40B4-BE49-F238E27FC236}">
                  <a16:creationId xmlns:a16="http://schemas.microsoft.com/office/drawing/2014/main" id="{2FE37401-A878-4162-A830-E4BBCE7EE289}"/>
                </a:ext>
              </a:extLst>
            </p:cNvPr>
            <p:cNvSpPr>
              <a:spLocks noChangeArrowheads="1"/>
            </p:cNvSpPr>
            <p:nvPr/>
          </p:nvSpPr>
          <p:spPr bwMode="auto">
            <a:xfrm>
              <a:off x="2076" y="1722"/>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8167" name="Text Box 203">
              <a:extLst>
                <a:ext uri="{FF2B5EF4-FFF2-40B4-BE49-F238E27FC236}">
                  <a16:creationId xmlns:a16="http://schemas.microsoft.com/office/drawing/2014/main" id="{88C1E095-FD0E-479F-8FF2-3118DF08B83C}"/>
                </a:ext>
              </a:extLst>
            </p:cNvPr>
            <p:cNvSpPr txBox="1">
              <a:spLocks noChangeArrowheads="1"/>
            </p:cNvSpPr>
            <p:nvPr/>
          </p:nvSpPr>
          <p:spPr bwMode="auto">
            <a:xfrm>
              <a:off x="2064" y="1729"/>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50</a:t>
              </a:r>
            </a:p>
          </p:txBody>
        </p:sp>
      </p:grpSp>
      <p:sp>
        <p:nvSpPr>
          <p:cNvPr id="88103" name="Rectangle 206">
            <a:extLst>
              <a:ext uri="{FF2B5EF4-FFF2-40B4-BE49-F238E27FC236}">
                <a16:creationId xmlns:a16="http://schemas.microsoft.com/office/drawing/2014/main" id="{CD44A861-AA58-4A23-9395-724DC0D275B4}"/>
              </a:ext>
            </a:extLst>
          </p:cNvPr>
          <p:cNvSpPr>
            <a:spLocks noChangeArrowheads="1"/>
          </p:cNvSpPr>
          <p:nvPr/>
        </p:nvSpPr>
        <p:spPr bwMode="auto">
          <a:xfrm>
            <a:off x="-52942" y="620688"/>
            <a:ext cx="609869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t>Insert ( HEAP </a:t>
            </a:r>
            <a:r>
              <a:rPr lang="en-US" altLang="zh-CN" b="1" dirty="0" err="1"/>
              <a:t>heap</a:t>
            </a:r>
            <a:r>
              <a:rPr lang="en-US" altLang="zh-CN" b="1" dirty="0"/>
              <a:t> , </a:t>
            </a:r>
            <a:r>
              <a:rPr lang="en-US" altLang="zh-CN" b="1" dirty="0" err="1"/>
              <a:t>ElementType</a:t>
            </a:r>
            <a:r>
              <a:rPr lang="en-US" altLang="zh-CN" b="1" dirty="0"/>
              <a:t>  element )</a:t>
            </a:r>
          </a:p>
        </p:txBody>
      </p:sp>
      <p:graphicFrame>
        <p:nvGraphicFramePr>
          <p:cNvPr id="2" name="表格 1">
            <a:extLst>
              <a:ext uri="{FF2B5EF4-FFF2-40B4-BE49-F238E27FC236}">
                <a16:creationId xmlns:a16="http://schemas.microsoft.com/office/drawing/2014/main" id="{B4050A23-ECB3-4B7E-8B3E-F301BE24998D}"/>
              </a:ext>
            </a:extLst>
          </p:cNvPr>
          <p:cNvGraphicFramePr>
            <a:graphicFrameLocks noGrp="1"/>
          </p:cNvGraphicFramePr>
          <p:nvPr>
            <p:extLst>
              <p:ext uri="{D42A27DB-BD31-4B8C-83A1-F6EECF244321}">
                <p14:modId xmlns:p14="http://schemas.microsoft.com/office/powerpoint/2010/main" val="2486500138"/>
              </p:ext>
            </p:extLst>
          </p:nvPr>
        </p:nvGraphicFramePr>
        <p:xfrm>
          <a:off x="206375" y="3489301"/>
          <a:ext cx="5086346" cy="334964"/>
        </p:xfrm>
        <a:graphic>
          <a:graphicData uri="http://schemas.openxmlformats.org/drawingml/2006/table">
            <a:tbl>
              <a:tblPr firstRow="1" bandRow="1">
                <a:tableStyleId>{5C22544A-7EE6-4342-B048-85BDC9FD1C3A}</a:tableStyleId>
              </a:tblPr>
              <a:tblGrid>
                <a:gridCol w="461760">
                  <a:extLst>
                    <a:ext uri="{9D8B030D-6E8A-4147-A177-3AD203B41FA5}">
                      <a16:colId xmlns:a16="http://schemas.microsoft.com/office/drawing/2014/main" val="20000"/>
                    </a:ext>
                  </a:extLst>
                </a:gridCol>
                <a:gridCol w="461760">
                  <a:extLst>
                    <a:ext uri="{9D8B030D-6E8A-4147-A177-3AD203B41FA5}">
                      <a16:colId xmlns:a16="http://schemas.microsoft.com/office/drawing/2014/main" val="20001"/>
                    </a:ext>
                  </a:extLst>
                </a:gridCol>
                <a:gridCol w="461760">
                  <a:extLst>
                    <a:ext uri="{9D8B030D-6E8A-4147-A177-3AD203B41FA5}">
                      <a16:colId xmlns:a16="http://schemas.microsoft.com/office/drawing/2014/main" val="20002"/>
                    </a:ext>
                  </a:extLst>
                </a:gridCol>
                <a:gridCol w="461760">
                  <a:extLst>
                    <a:ext uri="{9D8B030D-6E8A-4147-A177-3AD203B41FA5}">
                      <a16:colId xmlns:a16="http://schemas.microsoft.com/office/drawing/2014/main" val="20003"/>
                    </a:ext>
                  </a:extLst>
                </a:gridCol>
                <a:gridCol w="461760">
                  <a:extLst>
                    <a:ext uri="{9D8B030D-6E8A-4147-A177-3AD203B41FA5}">
                      <a16:colId xmlns:a16="http://schemas.microsoft.com/office/drawing/2014/main" val="20004"/>
                    </a:ext>
                  </a:extLst>
                </a:gridCol>
                <a:gridCol w="354374">
                  <a:extLst>
                    <a:ext uri="{9D8B030D-6E8A-4147-A177-3AD203B41FA5}">
                      <a16:colId xmlns:a16="http://schemas.microsoft.com/office/drawing/2014/main" val="20005"/>
                    </a:ext>
                  </a:extLst>
                </a:gridCol>
                <a:gridCol w="354374">
                  <a:extLst>
                    <a:ext uri="{9D8B030D-6E8A-4147-A177-3AD203B41FA5}">
                      <a16:colId xmlns:a16="http://schemas.microsoft.com/office/drawing/2014/main" val="20006"/>
                    </a:ext>
                  </a:extLst>
                </a:gridCol>
                <a:gridCol w="230881">
                  <a:extLst>
                    <a:ext uri="{9D8B030D-6E8A-4147-A177-3AD203B41FA5}">
                      <a16:colId xmlns:a16="http://schemas.microsoft.com/office/drawing/2014/main" val="20007"/>
                    </a:ext>
                  </a:extLst>
                </a:gridCol>
                <a:gridCol w="461760">
                  <a:extLst>
                    <a:ext uri="{9D8B030D-6E8A-4147-A177-3AD203B41FA5}">
                      <a16:colId xmlns:a16="http://schemas.microsoft.com/office/drawing/2014/main" val="20008"/>
                    </a:ext>
                  </a:extLst>
                </a:gridCol>
                <a:gridCol w="354374">
                  <a:extLst>
                    <a:ext uri="{9D8B030D-6E8A-4147-A177-3AD203B41FA5}">
                      <a16:colId xmlns:a16="http://schemas.microsoft.com/office/drawing/2014/main" val="20009"/>
                    </a:ext>
                  </a:extLst>
                </a:gridCol>
                <a:gridCol w="461760">
                  <a:extLst>
                    <a:ext uri="{9D8B030D-6E8A-4147-A177-3AD203B41FA5}">
                      <a16:colId xmlns:a16="http://schemas.microsoft.com/office/drawing/2014/main" val="20010"/>
                    </a:ext>
                  </a:extLst>
                </a:gridCol>
                <a:gridCol w="560023">
                  <a:extLst>
                    <a:ext uri="{9D8B030D-6E8A-4147-A177-3AD203B41FA5}">
                      <a16:colId xmlns:a16="http://schemas.microsoft.com/office/drawing/2014/main" val="20011"/>
                    </a:ext>
                  </a:extLst>
                </a:gridCol>
              </a:tblGrid>
              <a:tr h="334962">
                <a:tc>
                  <a:txBody>
                    <a:bodyPr/>
                    <a:lstStyle/>
                    <a:p>
                      <a:r>
                        <a:rPr lang="en-US" altLang="zh-CN" sz="1600" dirty="0">
                          <a:solidFill>
                            <a:schemeClr val="tx1"/>
                          </a:solidFill>
                        </a:rPr>
                        <a:t>45</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30</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18</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15</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27</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9</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4</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12</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8</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0000"/>
                          </a:solidFill>
                        </a:rPr>
                        <a:t>50</a:t>
                      </a:r>
                      <a:endParaRPr lang="zh-CN" altLang="en-US" sz="1600" dirty="0">
                        <a:solidFill>
                          <a:srgbClr val="FF0000"/>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a:t>
                      </a:r>
                      <a:endParaRPr lang="zh-CN" altLang="en-US" sz="1600" dirty="0">
                        <a:solidFill>
                          <a:schemeClr val="tx1"/>
                        </a:solidFill>
                      </a:endParaRPr>
                    </a:p>
                  </a:txBody>
                  <a:tcPr marL="91454" marR="91454" marT="45562" marB="4556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bl>
          </a:graphicData>
        </a:graphic>
      </p:graphicFrame>
      <p:graphicFrame>
        <p:nvGraphicFramePr>
          <p:cNvPr id="171" name="表格 170">
            <a:extLst>
              <a:ext uri="{FF2B5EF4-FFF2-40B4-BE49-F238E27FC236}">
                <a16:creationId xmlns:a16="http://schemas.microsoft.com/office/drawing/2014/main" id="{624DA8AA-7AE4-4EF6-8F0B-700C28FC0546}"/>
              </a:ext>
            </a:extLst>
          </p:cNvPr>
          <p:cNvGraphicFramePr>
            <a:graphicFrameLocks noGrp="1"/>
          </p:cNvGraphicFramePr>
          <p:nvPr>
            <p:extLst>
              <p:ext uri="{D42A27DB-BD31-4B8C-83A1-F6EECF244321}">
                <p14:modId xmlns:p14="http://schemas.microsoft.com/office/powerpoint/2010/main" val="4049371520"/>
              </p:ext>
            </p:extLst>
          </p:nvPr>
        </p:nvGraphicFramePr>
        <p:xfrm>
          <a:off x="4135438" y="5948338"/>
          <a:ext cx="4829177" cy="334966"/>
        </p:xfrm>
        <a:graphic>
          <a:graphicData uri="http://schemas.openxmlformats.org/drawingml/2006/table">
            <a:tbl>
              <a:tblPr firstRow="1" bandRow="1">
                <a:tableStyleId>{5C22544A-7EE6-4342-B048-85BDC9FD1C3A}</a:tableStyleId>
              </a:tblPr>
              <a:tblGrid>
                <a:gridCol w="436848">
                  <a:extLst>
                    <a:ext uri="{9D8B030D-6E8A-4147-A177-3AD203B41FA5}">
                      <a16:colId xmlns:a16="http://schemas.microsoft.com/office/drawing/2014/main" val="20000"/>
                    </a:ext>
                  </a:extLst>
                </a:gridCol>
                <a:gridCol w="436848">
                  <a:extLst>
                    <a:ext uri="{9D8B030D-6E8A-4147-A177-3AD203B41FA5}">
                      <a16:colId xmlns:a16="http://schemas.microsoft.com/office/drawing/2014/main" val="20001"/>
                    </a:ext>
                  </a:extLst>
                </a:gridCol>
                <a:gridCol w="436848">
                  <a:extLst>
                    <a:ext uri="{9D8B030D-6E8A-4147-A177-3AD203B41FA5}">
                      <a16:colId xmlns:a16="http://schemas.microsoft.com/office/drawing/2014/main" val="20002"/>
                    </a:ext>
                  </a:extLst>
                </a:gridCol>
                <a:gridCol w="436848">
                  <a:extLst>
                    <a:ext uri="{9D8B030D-6E8A-4147-A177-3AD203B41FA5}">
                      <a16:colId xmlns:a16="http://schemas.microsoft.com/office/drawing/2014/main" val="20003"/>
                    </a:ext>
                  </a:extLst>
                </a:gridCol>
                <a:gridCol w="436848">
                  <a:extLst>
                    <a:ext uri="{9D8B030D-6E8A-4147-A177-3AD203B41FA5}">
                      <a16:colId xmlns:a16="http://schemas.microsoft.com/office/drawing/2014/main" val="20004"/>
                    </a:ext>
                  </a:extLst>
                </a:gridCol>
                <a:gridCol w="335255">
                  <a:extLst>
                    <a:ext uri="{9D8B030D-6E8A-4147-A177-3AD203B41FA5}">
                      <a16:colId xmlns:a16="http://schemas.microsoft.com/office/drawing/2014/main" val="20005"/>
                    </a:ext>
                  </a:extLst>
                </a:gridCol>
                <a:gridCol w="335255">
                  <a:extLst>
                    <a:ext uri="{9D8B030D-6E8A-4147-A177-3AD203B41FA5}">
                      <a16:colId xmlns:a16="http://schemas.microsoft.com/office/drawing/2014/main" val="20006"/>
                    </a:ext>
                  </a:extLst>
                </a:gridCol>
                <a:gridCol w="218424">
                  <a:extLst>
                    <a:ext uri="{9D8B030D-6E8A-4147-A177-3AD203B41FA5}">
                      <a16:colId xmlns:a16="http://schemas.microsoft.com/office/drawing/2014/main" val="20007"/>
                    </a:ext>
                  </a:extLst>
                </a:gridCol>
                <a:gridCol w="436848">
                  <a:extLst>
                    <a:ext uri="{9D8B030D-6E8A-4147-A177-3AD203B41FA5}">
                      <a16:colId xmlns:a16="http://schemas.microsoft.com/office/drawing/2014/main" val="20008"/>
                    </a:ext>
                  </a:extLst>
                </a:gridCol>
                <a:gridCol w="335255">
                  <a:extLst>
                    <a:ext uri="{9D8B030D-6E8A-4147-A177-3AD203B41FA5}">
                      <a16:colId xmlns:a16="http://schemas.microsoft.com/office/drawing/2014/main" val="20009"/>
                    </a:ext>
                  </a:extLst>
                </a:gridCol>
                <a:gridCol w="436848">
                  <a:extLst>
                    <a:ext uri="{9D8B030D-6E8A-4147-A177-3AD203B41FA5}">
                      <a16:colId xmlns:a16="http://schemas.microsoft.com/office/drawing/2014/main" val="20010"/>
                    </a:ext>
                  </a:extLst>
                </a:gridCol>
                <a:gridCol w="547052">
                  <a:extLst>
                    <a:ext uri="{9D8B030D-6E8A-4147-A177-3AD203B41FA5}">
                      <a16:colId xmlns:a16="http://schemas.microsoft.com/office/drawing/2014/main" val="20011"/>
                    </a:ext>
                  </a:extLst>
                </a:gridCol>
              </a:tblGrid>
              <a:tr h="334963">
                <a:tc>
                  <a:txBody>
                    <a:bodyPr/>
                    <a:lstStyle/>
                    <a:p>
                      <a:r>
                        <a:rPr lang="en-US" altLang="zh-CN" sz="1600" dirty="0">
                          <a:solidFill>
                            <a:srgbClr val="FF0000"/>
                          </a:solidFill>
                        </a:rPr>
                        <a:t>50</a:t>
                      </a:r>
                      <a:endParaRPr lang="zh-CN" altLang="en-US" sz="1600" dirty="0">
                        <a:solidFill>
                          <a:srgbClr val="FF0000"/>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rgbClr val="FF0000"/>
                          </a:solidFill>
                        </a:rPr>
                        <a:t>45</a:t>
                      </a:r>
                      <a:endParaRPr lang="zh-CN" altLang="en-US" sz="1600" dirty="0">
                        <a:solidFill>
                          <a:srgbClr val="FF0000"/>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18</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15</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rgbClr val="FF0000"/>
                          </a:solidFill>
                        </a:rPr>
                        <a:t>30</a:t>
                      </a:r>
                      <a:endParaRPr lang="zh-CN" altLang="en-US" sz="1600" dirty="0">
                        <a:solidFill>
                          <a:srgbClr val="FF0000"/>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9</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4</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12</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8</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0000"/>
                          </a:solidFill>
                        </a:rPr>
                        <a:t>27</a:t>
                      </a:r>
                      <a:endParaRPr lang="zh-CN" altLang="en-US" sz="1600" dirty="0">
                        <a:solidFill>
                          <a:srgbClr val="FF0000"/>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a:t>
                      </a:r>
                      <a:endParaRPr lang="zh-CN" altLang="en-US" sz="1600" dirty="0">
                        <a:solidFill>
                          <a:schemeClr val="tx1"/>
                        </a:solidFill>
                      </a:endParaRPr>
                    </a:p>
                  </a:txBody>
                  <a:tcPr marL="91433" marR="91433" marT="45563" marB="4556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bl>
          </a:graphicData>
        </a:graphic>
      </p:graphicFrame>
      <p:grpSp>
        <p:nvGrpSpPr>
          <p:cNvPr id="88158" name="组合 14">
            <a:extLst>
              <a:ext uri="{FF2B5EF4-FFF2-40B4-BE49-F238E27FC236}">
                <a16:creationId xmlns:a16="http://schemas.microsoft.com/office/drawing/2014/main" id="{4C63F966-28D2-4784-B5F1-B4A309FBE48E}"/>
              </a:ext>
            </a:extLst>
          </p:cNvPr>
          <p:cNvGrpSpPr>
            <a:grpSpLocks/>
          </p:cNvGrpSpPr>
          <p:nvPr/>
        </p:nvGrpSpPr>
        <p:grpSpPr bwMode="auto">
          <a:xfrm>
            <a:off x="179388" y="3860776"/>
            <a:ext cx="4090987" cy="174625"/>
            <a:chOff x="179388" y="3789040"/>
            <a:chExt cx="4091682" cy="175419"/>
          </a:xfrm>
        </p:grpSpPr>
        <p:cxnSp>
          <p:nvCxnSpPr>
            <p:cNvPr id="88163" name="直接箭头连接符 172">
              <a:extLst>
                <a:ext uri="{FF2B5EF4-FFF2-40B4-BE49-F238E27FC236}">
                  <a16:creationId xmlns:a16="http://schemas.microsoft.com/office/drawing/2014/main" id="{CB5A9AB7-562D-404E-B9D9-682474AC12AB}"/>
                </a:ext>
              </a:extLst>
            </p:cNvPr>
            <p:cNvCxnSpPr>
              <a:cxnSpLocks noChangeShapeType="1"/>
            </p:cNvCxnSpPr>
            <p:nvPr/>
          </p:nvCxnSpPr>
          <p:spPr bwMode="auto">
            <a:xfrm>
              <a:off x="179388" y="3886324"/>
              <a:ext cx="4091682" cy="0"/>
            </a:xfrm>
            <a:prstGeom prst="straightConnector1">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164" name="直接连接符 6">
              <a:extLst>
                <a:ext uri="{FF2B5EF4-FFF2-40B4-BE49-F238E27FC236}">
                  <a16:creationId xmlns:a16="http://schemas.microsoft.com/office/drawing/2014/main" id="{9E214D39-1A2F-4F8B-8D69-9D0F7F372D79}"/>
                </a:ext>
              </a:extLst>
            </p:cNvPr>
            <p:cNvCxnSpPr>
              <a:cxnSpLocks noChangeShapeType="1"/>
            </p:cNvCxnSpPr>
            <p:nvPr/>
          </p:nvCxnSpPr>
          <p:spPr bwMode="auto">
            <a:xfrm>
              <a:off x="179388" y="3789040"/>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165" name="直接连接符 180">
              <a:extLst>
                <a:ext uri="{FF2B5EF4-FFF2-40B4-BE49-F238E27FC236}">
                  <a16:creationId xmlns:a16="http://schemas.microsoft.com/office/drawing/2014/main" id="{09A455C6-340F-44B9-992A-8133D1DFAD75}"/>
                </a:ext>
              </a:extLst>
            </p:cNvPr>
            <p:cNvCxnSpPr>
              <a:cxnSpLocks noChangeShapeType="1"/>
            </p:cNvCxnSpPr>
            <p:nvPr/>
          </p:nvCxnSpPr>
          <p:spPr bwMode="auto">
            <a:xfrm>
              <a:off x="4271070" y="3789040"/>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组合 15">
            <a:extLst>
              <a:ext uri="{FF2B5EF4-FFF2-40B4-BE49-F238E27FC236}">
                <a16:creationId xmlns:a16="http://schemas.microsoft.com/office/drawing/2014/main" id="{EE1C6F13-0A66-43DB-8CE8-16B32875B578}"/>
              </a:ext>
            </a:extLst>
          </p:cNvPr>
          <p:cNvGrpSpPr>
            <a:grpSpLocks/>
          </p:cNvGrpSpPr>
          <p:nvPr/>
        </p:nvGrpSpPr>
        <p:grpSpPr bwMode="auto">
          <a:xfrm>
            <a:off x="4127500" y="6349976"/>
            <a:ext cx="4260850" cy="174625"/>
            <a:chOff x="4127326" y="6277917"/>
            <a:chExt cx="4261098" cy="175419"/>
          </a:xfrm>
        </p:grpSpPr>
        <p:cxnSp>
          <p:nvCxnSpPr>
            <p:cNvPr id="88160" name="直接箭头连接符 182">
              <a:extLst>
                <a:ext uri="{FF2B5EF4-FFF2-40B4-BE49-F238E27FC236}">
                  <a16:creationId xmlns:a16="http://schemas.microsoft.com/office/drawing/2014/main" id="{27A98512-97E3-4392-BCDC-F796C9208D16}"/>
                </a:ext>
              </a:extLst>
            </p:cNvPr>
            <p:cNvCxnSpPr>
              <a:cxnSpLocks noChangeShapeType="1"/>
            </p:cNvCxnSpPr>
            <p:nvPr/>
          </p:nvCxnSpPr>
          <p:spPr bwMode="auto">
            <a:xfrm>
              <a:off x="4152726" y="6377136"/>
              <a:ext cx="4235698" cy="0"/>
            </a:xfrm>
            <a:prstGeom prst="straightConnector1">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161" name="直接连接符 183">
              <a:extLst>
                <a:ext uri="{FF2B5EF4-FFF2-40B4-BE49-F238E27FC236}">
                  <a16:creationId xmlns:a16="http://schemas.microsoft.com/office/drawing/2014/main" id="{0BE9A555-29E7-4990-A754-EF4C4FAD336E}"/>
                </a:ext>
              </a:extLst>
            </p:cNvPr>
            <p:cNvCxnSpPr>
              <a:cxnSpLocks noChangeShapeType="1"/>
            </p:cNvCxnSpPr>
            <p:nvPr/>
          </p:nvCxnSpPr>
          <p:spPr bwMode="auto">
            <a:xfrm>
              <a:off x="4127326" y="6277917"/>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162" name="直接连接符 184">
              <a:extLst>
                <a:ext uri="{FF2B5EF4-FFF2-40B4-BE49-F238E27FC236}">
                  <a16:creationId xmlns:a16="http://schemas.microsoft.com/office/drawing/2014/main" id="{09B4D558-7272-4399-BF9C-C7E038CBEE2F}"/>
                </a:ext>
              </a:extLst>
            </p:cNvPr>
            <p:cNvCxnSpPr>
              <a:cxnSpLocks noChangeShapeType="1"/>
            </p:cNvCxnSpPr>
            <p:nvPr/>
          </p:nvCxnSpPr>
          <p:spPr bwMode="auto">
            <a:xfrm>
              <a:off x="8388424" y="6277917"/>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9795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5069"/>
                                        </p:tgtEl>
                                        <p:attrNameLst>
                                          <p:attrName>style.visibility</p:attrName>
                                        </p:attrNameLst>
                                      </p:cBhvr>
                                      <p:to>
                                        <p:strVal val="visible"/>
                                      </p:to>
                                    </p:set>
                                    <p:animEffect transition="in" filter="blinds(horizontal)">
                                      <p:cBhvr>
                                        <p:cTn id="7" dur="500"/>
                                        <p:tgtEl>
                                          <p:spTgt spid="165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4933"/>
                                        </p:tgtEl>
                                        <p:attrNameLst>
                                          <p:attrName>style.visibility</p:attrName>
                                        </p:attrNameLst>
                                      </p:cBhvr>
                                      <p:to>
                                        <p:strVal val="visible"/>
                                      </p:to>
                                    </p:set>
                                    <p:animEffect transition="in" filter="blinds(horizontal)">
                                      <p:cBhvr>
                                        <p:cTn id="12" dur="500"/>
                                        <p:tgtEl>
                                          <p:spTgt spid="164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5033"/>
                                        </p:tgtEl>
                                        <p:attrNameLst>
                                          <p:attrName>style.visibility</p:attrName>
                                        </p:attrNameLst>
                                      </p:cBhvr>
                                      <p:to>
                                        <p:strVal val="visible"/>
                                      </p:to>
                                    </p:set>
                                    <p:animEffect transition="in" filter="blinds(horizontal)">
                                      <p:cBhvr>
                                        <p:cTn id="17" dur="500"/>
                                        <p:tgtEl>
                                          <p:spTgt spid="1650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4934"/>
                                        </p:tgtEl>
                                        <p:attrNameLst>
                                          <p:attrName>style.visibility</p:attrName>
                                        </p:attrNameLst>
                                      </p:cBhvr>
                                      <p:to>
                                        <p:strVal val="visible"/>
                                      </p:to>
                                    </p:set>
                                    <p:animEffect transition="in" filter="blinds(horizontal)">
                                      <p:cBhvr>
                                        <p:cTn id="22" dur="500"/>
                                        <p:tgtEl>
                                          <p:spTgt spid="1649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65034"/>
                                        </p:tgtEl>
                                        <p:attrNameLst>
                                          <p:attrName>style.visibility</p:attrName>
                                        </p:attrNameLst>
                                      </p:cBhvr>
                                      <p:to>
                                        <p:strVal val="visible"/>
                                      </p:to>
                                    </p:set>
                                    <p:animEffect transition="in" filter="blinds(horizontal)">
                                      <p:cBhvr>
                                        <p:cTn id="27" dur="500"/>
                                        <p:tgtEl>
                                          <p:spTgt spid="1650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64967"/>
                                        </p:tgtEl>
                                        <p:attrNameLst>
                                          <p:attrName>style.visibility</p:attrName>
                                        </p:attrNameLst>
                                      </p:cBhvr>
                                      <p:to>
                                        <p:strVal val="visible"/>
                                      </p:to>
                                    </p:set>
                                    <p:animEffect transition="in" filter="blinds(horizontal)">
                                      <p:cBhvr>
                                        <p:cTn id="32" dur="500"/>
                                        <p:tgtEl>
                                          <p:spTgt spid="1649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65035"/>
                                        </p:tgtEl>
                                        <p:attrNameLst>
                                          <p:attrName>style.visibility</p:attrName>
                                        </p:attrNameLst>
                                      </p:cBhvr>
                                      <p:to>
                                        <p:strVal val="visible"/>
                                      </p:to>
                                    </p:set>
                                    <p:animEffect transition="in" filter="blinds(horizontal)">
                                      <p:cBhvr>
                                        <p:cTn id="37" dur="500"/>
                                        <p:tgtEl>
                                          <p:spTgt spid="1650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65000"/>
                                        </p:tgtEl>
                                        <p:attrNameLst>
                                          <p:attrName>style.visibility</p:attrName>
                                        </p:attrNameLst>
                                      </p:cBhvr>
                                      <p:to>
                                        <p:strVal val="visible"/>
                                      </p:to>
                                    </p:set>
                                    <p:animEffect transition="in" filter="blinds(horizontal)">
                                      <p:cBhvr>
                                        <p:cTn id="42" dur="500"/>
                                        <p:tgtEl>
                                          <p:spTgt spid="16500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16"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4">
            <a:extLst>
              <a:ext uri="{FF2B5EF4-FFF2-40B4-BE49-F238E27FC236}">
                <a16:creationId xmlns:a16="http://schemas.microsoft.com/office/drawing/2014/main" id="{1D229023-DE0F-4685-BC25-F75A453A1FB1}"/>
              </a:ext>
            </a:extLst>
          </p:cNvPr>
          <p:cNvSpPr txBox="1">
            <a:spLocks noChangeArrowheads="1"/>
          </p:cNvSpPr>
          <p:nvPr/>
        </p:nvSpPr>
        <p:spPr bwMode="auto">
          <a:xfrm>
            <a:off x="467544" y="962860"/>
            <a:ext cx="7775575" cy="563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Void  Insert ( HEAP </a:t>
            </a:r>
            <a:r>
              <a:rPr lang="en-US" altLang="zh-CN" b="1" dirty="0" err="1"/>
              <a:t>heap</a:t>
            </a:r>
            <a:r>
              <a:rPr lang="en-US" altLang="zh-CN" b="1" dirty="0"/>
              <a:t> , </a:t>
            </a:r>
            <a:r>
              <a:rPr lang="en-US" altLang="zh-CN" b="1" dirty="0" err="1"/>
              <a:t>ElementType</a:t>
            </a:r>
            <a:r>
              <a:rPr lang="en-US" altLang="zh-CN" b="1" dirty="0"/>
              <a:t>  element )</a:t>
            </a:r>
          </a:p>
          <a:p>
            <a:pPr eaLnBrk="1" hangingPunct="1"/>
            <a:r>
              <a:rPr lang="en-US" altLang="zh-CN" b="1" dirty="0"/>
              <a:t>{  </a:t>
            </a:r>
          </a:p>
          <a:p>
            <a:pPr eaLnBrk="1" hangingPunct="1"/>
            <a:r>
              <a:rPr lang="en-US" altLang="zh-CN" b="1" dirty="0"/>
              <a:t>    </a:t>
            </a:r>
            <a:r>
              <a:rPr lang="en-US" altLang="zh-CN" b="1" dirty="0" err="1"/>
              <a:t>int</a:t>
            </a:r>
            <a:r>
              <a:rPr lang="en-US" altLang="zh-CN" b="1" dirty="0"/>
              <a:t>  </a:t>
            </a:r>
            <a:r>
              <a:rPr lang="en-US" altLang="zh-CN" b="1" dirty="0" err="1"/>
              <a:t>i</a:t>
            </a:r>
            <a:r>
              <a:rPr lang="en-US" altLang="zh-CN" b="1" dirty="0"/>
              <a:t> ;</a:t>
            </a:r>
          </a:p>
          <a:p>
            <a:pPr eaLnBrk="1" hangingPunct="1"/>
            <a:r>
              <a:rPr lang="en-US" altLang="zh-CN" b="1" dirty="0"/>
              <a:t>    if (</a:t>
            </a:r>
            <a:r>
              <a:rPr lang="zh-CN" altLang="en-US" b="1" dirty="0"/>
              <a:t>！</a:t>
            </a:r>
            <a:r>
              <a:rPr lang="en-US" altLang="zh-CN" b="1" dirty="0" err="1"/>
              <a:t>HeapFull</a:t>
            </a:r>
            <a:r>
              <a:rPr lang="en-US" altLang="zh-CN" b="1" dirty="0"/>
              <a:t> ( heap ) )</a:t>
            </a:r>
          </a:p>
          <a:p>
            <a:pPr eaLnBrk="1" hangingPunct="1"/>
            <a:r>
              <a:rPr lang="en-US" altLang="zh-CN" b="1" dirty="0"/>
              <a:t>     { </a:t>
            </a:r>
          </a:p>
          <a:p>
            <a:pPr eaLnBrk="1" hangingPunct="1"/>
            <a:r>
              <a:rPr lang="en-US" altLang="zh-CN" b="1" dirty="0"/>
              <a:t>        </a:t>
            </a:r>
            <a:r>
              <a:rPr lang="en-US" altLang="zh-CN" b="1" dirty="0" err="1"/>
              <a:t>i</a:t>
            </a:r>
            <a:r>
              <a:rPr lang="en-US" altLang="zh-CN" b="1" dirty="0"/>
              <a:t> = </a:t>
            </a:r>
            <a:r>
              <a:rPr lang="en-US" altLang="zh-CN" b="1" dirty="0" err="1"/>
              <a:t>heap.n</a:t>
            </a:r>
            <a:r>
              <a:rPr lang="en-US" altLang="zh-CN" b="1" dirty="0"/>
              <a:t> + 1 ;</a:t>
            </a:r>
          </a:p>
          <a:p>
            <a:pPr eaLnBrk="1" hangingPunct="1"/>
            <a:r>
              <a:rPr lang="en-US" altLang="zh-CN" b="1" dirty="0"/>
              <a:t>       while </a:t>
            </a:r>
            <a:r>
              <a:rPr lang="en-US" altLang="zh-CN" b="1" dirty="0">
                <a:solidFill>
                  <a:schemeClr val="accent2"/>
                </a:solidFill>
              </a:rPr>
              <a:t>(</a:t>
            </a:r>
            <a:r>
              <a:rPr lang="en-US" altLang="zh-CN" b="1" dirty="0"/>
              <a:t> ( </a:t>
            </a:r>
            <a:r>
              <a:rPr lang="en-US" altLang="zh-CN" b="1" dirty="0" err="1"/>
              <a:t>i</a:t>
            </a:r>
            <a:r>
              <a:rPr lang="en-US" altLang="zh-CN" b="1" dirty="0"/>
              <a:t> != 1 ) &amp;&amp; (element &gt; </a:t>
            </a:r>
            <a:r>
              <a:rPr lang="en-US" altLang="zh-CN" b="1" dirty="0" err="1"/>
              <a:t>heap.element</a:t>
            </a:r>
            <a:r>
              <a:rPr lang="en-US" altLang="zh-CN" b="1" dirty="0"/>
              <a:t> [</a:t>
            </a:r>
            <a:r>
              <a:rPr lang="en-US" altLang="zh-CN" b="1" dirty="0">
                <a:solidFill>
                  <a:srgbClr val="FF3300"/>
                </a:solidFill>
              </a:rPr>
              <a:t> </a:t>
            </a:r>
            <a:r>
              <a:rPr lang="en-US" altLang="zh-CN" b="1" dirty="0" err="1">
                <a:solidFill>
                  <a:srgbClr val="FF3300"/>
                </a:solidFill>
              </a:rPr>
              <a:t>i</a:t>
            </a:r>
            <a:r>
              <a:rPr lang="en-US" altLang="zh-CN" b="1" dirty="0">
                <a:solidFill>
                  <a:srgbClr val="FF3300"/>
                </a:solidFill>
              </a:rPr>
              <a:t>/2 </a:t>
            </a:r>
            <a:r>
              <a:rPr lang="en-US" altLang="zh-CN" b="1" dirty="0"/>
              <a:t>] )</a:t>
            </a:r>
            <a:r>
              <a:rPr lang="en-US" altLang="zh-CN" b="1" dirty="0">
                <a:solidFill>
                  <a:schemeClr val="accent2"/>
                </a:solidFill>
              </a:rPr>
              <a:t>)</a:t>
            </a:r>
          </a:p>
          <a:p>
            <a:pPr eaLnBrk="1" hangingPunct="1"/>
            <a:r>
              <a:rPr lang="en-US" altLang="zh-CN" b="1" dirty="0"/>
              <a:t>       {</a:t>
            </a:r>
          </a:p>
          <a:p>
            <a:pPr eaLnBrk="1" hangingPunct="1"/>
            <a:r>
              <a:rPr lang="en-US" altLang="zh-CN" b="1" dirty="0"/>
              <a:t>            </a:t>
            </a:r>
            <a:r>
              <a:rPr lang="en-US" altLang="zh-CN" b="1" dirty="0" err="1"/>
              <a:t>heap.elements</a:t>
            </a:r>
            <a:r>
              <a:rPr lang="en-US" altLang="zh-CN" b="1" dirty="0"/>
              <a:t>[</a:t>
            </a:r>
            <a:r>
              <a:rPr lang="en-US" altLang="zh-CN" b="1" dirty="0" err="1"/>
              <a:t>i</a:t>
            </a:r>
            <a:r>
              <a:rPr lang="en-US" altLang="zh-CN" b="1" dirty="0"/>
              <a:t>] = </a:t>
            </a:r>
            <a:r>
              <a:rPr lang="en-US" altLang="zh-CN" b="1" dirty="0" err="1"/>
              <a:t>heap.elements</a:t>
            </a:r>
            <a:r>
              <a:rPr lang="en-US" altLang="zh-CN" b="1" dirty="0"/>
              <a:t>[</a:t>
            </a:r>
            <a:r>
              <a:rPr lang="en-US" altLang="zh-CN" b="1" dirty="0" err="1">
                <a:solidFill>
                  <a:srgbClr val="FF3300"/>
                </a:solidFill>
              </a:rPr>
              <a:t>i</a:t>
            </a:r>
            <a:r>
              <a:rPr lang="en-US" altLang="zh-CN" b="1" dirty="0">
                <a:solidFill>
                  <a:srgbClr val="FF3300"/>
                </a:solidFill>
              </a:rPr>
              <a:t>/2</a:t>
            </a:r>
            <a:r>
              <a:rPr lang="en-US" altLang="zh-CN" b="1" dirty="0"/>
              <a:t>] ;</a:t>
            </a:r>
          </a:p>
          <a:p>
            <a:pPr eaLnBrk="1" hangingPunct="1"/>
            <a:r>
              <a:rPr lang="en-US" altLang="zh-CN" b="1" dirty="0"/>
              <a:t>             </a:t>
            </a:r>
            <a:r>
              <a:rPr lang="en-US" altLang="zh-CN" b="1" dirty="0" err="1">
                <a:solidFill>
                  <a:srgbClr val="FF3300"/>
                </a:solidFill>
              </a:rPr>
              <a:t>i</a:t>
            </a:r>
            <a:r>
              <a:rPr lang="en-US" altLang="zh-CN" b="1" dirty="0">
                <a:solidFill>
                  <a:srgbClr val="FF3300"/>
                </a:solidFill>
              </a:rPr>
              <a:t>/=2</a:t>
            </a:r>
            <a:r>
              <a:rPr lang="en-US" altLang="zh-CN" b="1" dirty="0"/>
              <a:t> ;</a:t>
            </a:r>
          </a:p>
          <a:p>
            <a:pPr eaLnBrk="1" hangingPunct="1"/>
            <a:r>
              <a:rPr lang="en-US" altLang="zh-CN" b="1" dirty="0"/>
              <a:t>        }</a:t>
            </a:r>
          </a:p>
          <a:p>
            <a:pPr eaLnBrk="1" hangingPunct="1"/>
            <a:r>
              <a:rPr lang="en-US" altLang="zh-CN" b="1" dirty="0"/>
              <a:t>       </a:t>
            </a:r>
            <a:r>
              <a:rPr lang="en-US" altLang="zh-CN" b="1" dirty="0" err="1"/>
              <a:t>heap.elements</a:t>
            </a:r>
            <a:r>
              <a:rPr lang="en-US" altLang="zh-CN" b="1" dirty="0"/>
              <a:t>[</a:t>
            </a:r>
            <a:r>
              <a:rPr lang="en-US" altLang="zh-CN" b="1" dirty="0" err="1"/>
              <a:t>i</a:t>
            </a:r>
            <a:r>
              <a:rPr lang="en-US" altLang="zh-CN" b="1" dirty="0"/>
              <a:t>] = element ;</a:t>
            </a:r>
          </a:p>
          <a:p>
            <a:pPr eaLnBrk="1" hangingPunct="1"/>
            <a:r>
              <a:rPr lang="en-US" altLang="zh-CN" b="1" dirty="0"/>
              <a:t>     }</a:t>
            </a:r>
          </a:p>
          <a:p>
            <a:pPr eaLnBrk="1" hangingPunct="1"/>
            <a:r>
              <a:rPr lang="en-US" altLang="zh-CN" b="1" dirty="0"/>
              <a:t>      </a:t>
            </a:r>
            <a:r>
              <a:rPr lang="en-US" altLang="zh-CN" b="1" dirty="0" err="1"/>
              <a:t>heap.n</a:t>
            </a:r>
            <a:r>
              <a:rPr lang="en-US" altLang="zh-CN" b="1" dirty="0"/>
              <a:t>++;</a:t>
            </a:r>
          </a:p>
          <a:p>
            <a:pPr eaLnBrk="1" hangingPunct="1"/>
            <a:r>
              <a:rPr lang="en-US" altLang="zh-CN" b="1" dirty="0"/>
              <a:t>}</a:t>
            </a:r>
          </a:p>
        </p:txBody>
      </p:sp>
      <p:grpSp>
        <p:nvGrpSpPr>
          <p:cNvPr id="89091" name="Group 21">
            <a:extLst>
              <a:ext uri="{FF2B5EF4-FFF2-40B4-BE49-F238E27FC236}">
                <a16:creationId xmlns:a16="http://schemas.microsoft.com/office/drawing/2014/main" id="{9D6F2D4F-234F-481A-9CAC-26D5AAE8055F}"/>
              </a:ext>
            </a:extLst>
          </p:cNvPr>
          <p:cNvGrpSpPr>
            <a:grpSpLocks/>
          </p:cNvGrpSpPr>
          <p:nvPr/>
        </p:nvGrpSpPr>
        <p:grpSpPr bwMode="auto">
          <a:xfrm>
            <a:off x="6658794" y="1107323"/>
            <a:ext cx="2160587" cy="1619250"/>
            <a:chOff x="3878" y="2683"/>
            <a:chExt cx="1361" cy="1020"/>
          </a:xfrm>
        </p:grpSpPr>
        <p:sp>
          <p:nvSpPr>
            <p:cNvPr id="89093" name="Line 6">
              <a:extLst>
                <a:ext uri="{FF2B5EF4-FFF2-40B4-BE49-F238E27FC236}">
                  <a16:creationId xmlns:a16="http://schemas.microsoft.com/office/drawing/2014/main" id="{081B0689-D0E8-4428-A488-7B0547966DBE}"/>
                </a:ext>
              </a:extLst>
            </p:cNvPr>
            <p:cNvSpPr>
              <a:spLocks noChangeShapeType="1"/>
            </p:cNvSpPr>
            <p:nvPr/>
          </p:nvSpPr>
          <p:spPr bwMode="auto">
            <a:xfrm flipH="1">
              <a:off x="4009" y="3265"/>
              <a:ext cx="181"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9094" name="Oval 7">
              <a:extLst>
                <a:ext uri="{FF2B5EF4-FFF2-40B4-BE49-F238E27FC236}">
                  <a16:creationId xmlns:a16="http://schemas.microsoft.com/office/drawing/2014/main" id="{A27F06CC-1838-487E-AE33-C70D8401E4F2}"/>
                </a:ext>
              </a:extLst>
            </p:cNvPr>
            <p:cNvSpPr>
              <a:spLocks noChangeArrowheads="1"/>
            </p:cNvSpPr>
            <p:nvPr/>
          </p:nvSpPr>
          <p:spPr bwMode="auto">
            <a:xfrm>
              <a:off x="4133" y="3113"/>
              <a:ext cx="181" cy="18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095" name="Oval 9">
              <a:extLst>
                <a:ext uri="{FF2B5EF4-FFF2-40B4-BE49-F238E27FC236}">
                  <a16:creationId xmlns:a16="http://schemas.microsoft.com/office/drawing/2014/main" id="{0BBB2448-BC0A-4302-8300-81F218B562E6}"/>
                </a:ext>
              </a:extLst>
            </p:cNvPr>
            <p:cNvSpPr>
              <a:spLocks noChangeArrowheads="1"/>
            </p:cNvSpPr>
            <p:nvPr/>
          </p:nvSpPr>
          <p:spPr bwMode="auto">
            <a:xfrm>
              <a:off x="4314" y="352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096" name="Line 10">
              <a:extLst>
                <a:ext uri="{FF2B5EF4-FFF2-40B4-BE49-F238E27FC236}">
                  <a16:creationId xmlns:a16="http://schemas.microsoft.com/office/drawing/2014/main" id="{D928D8F5-A68C-4B15-9F9F-9067650EEF93}"/>
                </a:ext>
              </a:extLst>
            </p:cNvPr>
            <p:cNvSpPr>
              <a:spLocks noChangeShapeType="1"/>
            </p:cNvSpPr>
            <p:nvPr/>
          </p:nvSpPr>
          <p:spPr bwMode="auto">
            <a:xfrm>
              <a:off x="4195" y="3294"/>
              <a:ext cx="16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9097" name="Line 11">
              <a:extLst>
                <a:ext uri="{FF2B5EF4-FFF2-40B4-BE49-F238E27FC236}">
                  <a16:creationId xmlns:a16="http://schemas.microsoft.com/office/drawing/2014/main" id="{C6897931-42D5-4998-9BBF-71E014627BEF}"/>
                </a:ext>
              </a:extLst>
            </p:cNvPr>
            <p:cNvSpPr>
              <a:spLocks noChangeShapeType="1"/>
            </p:cNvSpPr>
            <p:nvPr/>
          </p:nvSpPr>
          <p:spPr bwMode="auto">
            <a:xfrm flipH="1">
              <a:off x="4254" y="2840"/>
              <a:ext cx="214"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9098" name="Oval 12">
              <a:extLst>
                <a:ext uri="{FF2B5EF4-FFF2-40B4-BE49-F238E27FC236}">
                  <a16:creationId xmlns:a16="http://schemas.microsoft.com/office/drawing/2014/main" id="{DCF2C996-5C2C-4B7A-BA59-B8A9B0A2D767}"/>
                </a:ext>
              </a:extLst>
            </p:cNvPr>
            <p:cNvSpPr>
              <a:spLocks noChangeArrowheads="1"/>
            </p:cNvSpPr>
            <p:nvPr/>
          </p:nvSpPr>
          <p:spPr bwMode="auto">
            <a:xfrm>
              <a:off x="4423" y="268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099" name="Oval 13">
              <a:extLst>
                <a:ext uri="{FF2B5EF4-FFF2-40B4-BE49-F238E27FC236}">
                  <a16:creationId xmlns:a16="http://schemas.microsoft.com/office/drawing/2014/main" id="{DDABF050-7E75-40C7-847B-9616D232E8C5}"/>
                </a:ext>
              </a:extLst>
            </p:cNvPr>
            <p:cNvSpPr>
              <a:spLocks noChangeArrowheads="1"/>
            </p:cNvSpPr>
            <p:nvPr/>
          </p:nvSpPr>
          <p:spPr bwMode="auto">
            <a:xfrm>
              <a:off x="4558" y="3521"/>
              <a:ext cx="181" cy="18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100" name="Oval 14">
              <a:extLst>
                <a:ext uri="{FF2B5EF4-FFF2-40B4-BE49-F238E27FC236}">
                  <a16:creationId xmlns:a16="http://schemas.microsoft.com/office/drawing/2014/main" id="{88BAA710-A3E3-4F11-9718-1C5E5CF2D61F}"/>
                </a:ext>
              </a:extLst>
            </p:cNvPr>
            <p:cNvSpPr>
              <a:spLocks noChangeArrowheads="1"/>
            </p:cNvSpPr>
            <p:nvPr/>
          </p:nvSpPr>
          <p:spPr bwMode="auto">
            <a:xfrm>
              <a:off x="4695" y="309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101" name="Line 15">
              <a:extLst>
                <a:ext uri="{FF2B5EF4-FFF2-40B4-BE49-F238E27FC236}">
                  <a16:creationId xmlns:a16="http://schemas.microsoft.com/office/drawing/2014/main" id="{81D30846-6C2D-498C-B8C9-2124F8CFEDF6}"/>
                </a:ext>
              </a:extLst>
            </p:cNvPr>
            <p:cNvSpPr>
              <a:spLocks noChangeShapeType="1"/>
            </p:cNvSpPr>
            <p:nvPr/>
          </p:nvSpPr>
          <p:spPr bwMode="auto">
            <a:xfrm>
              <a:off x="4558" y="2864"/>
              <a:ext cx="182"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9102" name="Oval 8">
              <a:extLst>
                <a:ext uri="{FF2B5EF4-FFF2-40B4-BE49-F238E27FC236}">
                  <a16:creationId xmlns:a16="http://schemas.microsoft.com/office/drawing/2014/main" id="{8C248BF8-9AB6-4D2F-B0C1-0F87BCF03592}"/>
                </a:ext>
              </a:extLst>
            </p:cNvPr>
            <p:cNvSpPr>
              <a:spLocks noChangeArrowheads="1"/>
            </p:cNvSpPr>
            <p:nvPr/>
          </p:nvSpPr>
          <p:spPr bwMode="auto">
            <a:xfrm>
              <a:off x="3878" y="352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89103" name="Line 16">
              <a:extLst>
                <a:ext uri="{FF2B5EF4-FFF2-40B4-BE49-F238E27FC236}">
                  <a16:creationId xmlns:a16="http://schemas.microsoft.com/office/drawing/2014/main" id="{357B4376-7920-468D-B78A-727E3C510043}"/>
                </a:ext>
              </a:extLst>
            </p:cNvPr>
            <p:cNvSpPr>
              <a:spLocks noChangeShapeType="1"/>
            </p:cNvSpPr>
            <p:nvPr/>
          </p:nvSpPr>
          <p:spPr bwMode="auto">
            <a:xfrm flipH="1">
              <a:off x="4649" y="3249"/>
              <a:ext cx="91"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89104" name="Line 17">
              <a:extLst>
                <a:ext uri="{FF2B5EF4-FFF2-40B4-BE49-F238E27FC236}">
                  <a16:creationId xmlns:a16="http://schemas.microsoft.com/office/drawing/2014/main" id="{9CAF3FE5-572B-4829-A0FD-67342BC38BDE}"/>
                </a:ext>
              </a:extLst>
            </p:cNvPr>
            <p:cNvSpPr>
              <a:spLocks noChangeShapeType="1"/>
            </p:cNvSpPr>
            <p:nvPr/>
          </p:nvSpPr>
          <p:spPr bwMode="auto">
            <a:xfrm flipH="1" flipV="1">
              <a:off x="4694" y="2750"/>
              <a:ext cx="227"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9105" name="Line 18">
              <a:extLst>
                <a:ext uri="{FF2B5EF4-FFF2-40B4-BE49-F238E27FC236}">
                  <a16:creationId xmlns:a16="http://schemas.microsoft.com/office/drawing/2014/main" id="{5A84A9B4-E374-4C1D-9E4D-F3AFECCF9359}"/>
                </a:ext>
              </a:extLst>
            </p:cNvPr>
            <p:cNvSpPr>
              <a:spLocks noChangeShapeType="1"/>
            </p:cNvSpPr>
            <p:nvPr/>
          </p:nvSpPr>
          <p:spPr bwMode="auto">
            <a:xfrm flipV="1">
              <a:off x="4830" y="3339"/>
              <a:ext cx="91" cy="27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89106" name="Text Box 19">
              <a:extLst>
                <a:ext uri="{FF2B5EF4-FFF2-40B4-BE49-F238E27FC236}">
                  <a16:creationId xmlns:a16="http://schemas.microsoft.com/office/drawing/2014/main" id="{FF5EEA4B-B9CE-46ED-9054-28FE934DD4BB}"/>
                </a:ext>
              </a:extLst>
            </p:cNvPr>
            <p:cNvSpPr txBox="1">
              <a:spLocks noChangeArrowheads="1"/>
            </p:cNvSpPr>
            <p:nvPr/>
          </p:nvSpPr>
          <p:spPr bwMode="auto">
            <a:xfrm>
              <a:off x="4957" y="2908"/>
              <a:ext cx="28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i/2</a:t>
              </a:r>
            </a:p>
          </p:txBody>
        </p:sp>
        <p:sp>
          <p:nvSpPr>
            <p:cNvPr id="89107" name="Text Box 20">
              <a:extLst>
                <a:ext uri="{FF2B5EF4-FFF2-40B4-BE49-F238E27FC236}">
                  <a16:creationId xmlns:a16="http://schemas.microsoft.com/office/drawing/2014/main" id="{0DC8D166-262A-449F-8DF4-995FF2F6A844}"/>
                </a:ext>
              </a:extLst>
            </p:cNvPr>
            <p:cNvSpPr txBox="1">
              <a:spLocks noChangeArrowheads="1"/>
            </p:cNvSpPr>
            <p:nvPr/>
          </p:nvSpPr>
          <p:spPr bwMode="auto">
            <a:xfrm>
              <a:off x="4479" y="3292"/>
              <a:ext cx="15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i</a:t>
              </a:r>
            </a:p>
          </p:txBody>
        </p:sp>
      </p:grpSp>
      <p:sp>
        <p:nvSpPr>
          <p:cNvPr id="89092" name="Rectangle 22">
            <a:extLst>
              <a:ext uri="{FF2B5EF4-FFF2-40B4-BE49-F238E27FC236}">
                <a16:creationId xmlns:a16="http://schemas.microsoft.com/office/drawing/2014/main" id="{EDD5A1DB-9313-481C-B7B0-A973478E2E9C}"/>
              </a:ext>
            </a:extLst>
          </p:cNvPr>
          <p:cNvSpPr>
            <a:spLocks noChangeArrowheads="1"/>
          </p:cNvSpPr>
          <p:nvPr/>
        </p:nvSpPr>
        <p:spPr bwMode="auto">
          <a:xfrm>
            <a:off x="5147494" y="5428498"/>
            <a:ext cx="37798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树的高度为</a:t>
            </a:r>
            <a:r>
              <a:rPr lang="ru-RU" altLang="zh-CN">
                <a:latin typeface="宋体" panose="02010600030101010101" pitchFamily="2" charset="-122"/>
              </a:rPr>
              <a:t>┏</a:t>
            </a:r>
            <a:r>
              <a:rPr lang="en-US" altLang="zh-CN"/>
              <a:t>log(n+1) </a:t>
            </a:r>
            <a:r>
              <a:rPr lang="ru-RU" altLang="zh-CN">
                <a:latin typeface="宋体" panose="02010600030101010101" pitchFamily="2" charset="-122"/>
              </a:rPr>
              <a:t>┓</a:t>
            </a:r>
            <a:endParaRPr lang="en-US" altLang="zh-CN"/>
          </a:p>
          <a:p>
            <a:pPr eaLnBrk="1" hangingPunct="1"/>
            <a:r>
              <a:rPr lang="en-US" altLang="zh-CN" i="1"/>
              <a:t>T</a:t>
            </a:r>
            <a:r>
              <a:rPr lang="en-US" altLang="zh-CN" i="1" baseline="-25000"/>
              <a:t>n</a:t>
            </a:r>
            <a:r>
              <a:rPr lang="en-US" altLang="zh-CN" i="1"/>
              <a:t> = O(logn)</a:t>
            </a:r>
          </a:p>
        </p:txBody>
      </p:sp>
    </p:spTree>
    <p:extLst>
      <p:ext uri="{BB962C8B-B14F-4D97-AF65-F5344CB8AC3E}">
        <p14:creationId xmlns:p14="http://schemas.microsoft.com/office/powerpoint/2010/main" val="2833800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061" name="Group 173">
            <a:extLst>
              <a:ext uri="{FF2B5EF4-FFF2-40B4-BE49-F238E27FC236}">
                <a16:creationId xmlns:a16="http://schemas.microsoft.com/office/drawing/2014/main" id="{1BA4427E-35B0-4371-BFCD-9093DC6E1B68}"/>
              </a:ext>
            </a:extLst>
          </p:cNvPr>
          <p:cNvGrpSpPr>
            <a:grpSpLocks/>
          </p:cNvGrpSpPr>
          <p:nvPr/>
        </p:nvGrpSpPr>
        <p:grpSpPr bwMode="auto">
          <a:xfrm>
            <a:off x="6394450" y="1262781"/>
            <a:ext cx="2209800" cy="2062163"/>
            <a:chOff x="4028" y="618"/>
            <a:chExt cx="1392" cy="1299"/>
          </a:xfrm>
        </p:grpSpPr>
        <p:sp>
          <p:nvSpPr>
            <p:cNvPr id="90264" name="Oval 5">
              <a:extLst>
                <a:ext uri="{FF2B5EF4-FFF2-40B4-BE49-F238E27FC236}">
                  <a16:creationId xmlns:a16="http://schemas.microsoft.com/office/drawing/2014/main" id="{F45C8ABE-AA62-4633-BBD5-1D3B07D02709}"/>
                </a:ext>
              </a:extLst>
            </p:cNvPr>
            <p:cNvSpPr>
              <a:spLocks noChangeArrowheads="1"/>
            </p:cNvSpPr>
            <p:nvPr/>
          </p:nvSpPr>
          <p:spPr bwMode="auto">
            <a:xfrm>
              <a:off x="4700" y="61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65" name="Text Box 6">
              <a:extLst>
                <a:ext uri="{FF2B5EF4-FFF2-40B4-BE49-F238E27FC236}">
                  <a16:creationId xmlns:a16="http://schemas.microsoft.com/office/drawing/2014/main" id="{114253FE-B38C-41EF-833B-75C88828504D}"/>
                </a:ext>
              </a:extLst>
            </p:cNvPr>
            <p:cNvSpPr txBox="1">
              <a:spLocks noChangeArrowheads="1"/>
            </p:cNvSpPr>
            <p:nvPr/>
          </p:nvSpPr>
          <p:spPr bwMode="auto">
            <a:xfrm>
              <a:off x="4716" y="62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8</a:t>
              </a:r>
            </a:p>
          </p:txBody>
        </p:sp>
        <p:sp>
          <p:nvSpPr>
            <p:cNvPr id="90266" name="Oval 7">
              <a:extLst>
                <a:ext uri="{FF2B5EF4-FFF2-40B4-BE49-F238E27FC236}">
                  <a16:creationId xmlns:a16="http://schemas.microsoft.com/office/drawing/2014/main" id="{57CA2B67-5824-460A-BB7A-65DB861051BF}"/>
                </a:ext>
              </a:extLst>
            </p:cNvPr>
            <p:cNvSpPr>
              <a:spLocks noChangeArrowheads="1"/>
            </p:cNvSpPr>
            <p:nvPr/>
          </p:nvSpPr>
          <p:spPr bwMode="auto">
            <a:xfrm>
              <a:off x="4364" y="95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67" name="Text Box 8">
              <a:extLst>
                <a:ext uri="{FF2B5EF4-FFF2-40B4-BE49-F238E27FC236}">
                  <a16:creationId xmlns:a16="http://schemas.microsoft.com/office/drawing/2014/main" id="{5151FEE8-DE09-442D-B050-A9C26D52ACCD}"/>
                </a:ext>
              </a:extLst>
            </p:cNvPr>
            <p:cNvSpPr txBox="1">
              <a:spLocks noChangeArrowheads="1"/>
            </p:cNvSpPr>
            <p:nvPr/>
          </p:nvSpPr>
          <p:spPr bwMode="auto">
            <a:xfrm>
              <a:off x="4352" y="961"/>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30</a:t>
              </a:r>
            </a:p>
          </p:txBody>
        </p:sp>
        <p:sp>
          <p:nvSpPr>
            <p:cNvPr id="90268" name="Oval 9">
              <a:extLst>
                <a:ext uri="{FF2B5EF4-FFF2-40B4-BE49-F238E27FC236}">
                  <a16:creationId xmlns:a16="http://schemas.microsoft.com/office/drawing/2014/main" id="{35417C10-130D-4B02-8AEF-0A0B71EE9224}"/>
                </a:ext>
              </a:extLst>
            </p:cNvPr>
            <p:cNvSpPr>
              <a:spLocks noChangeArrowheads="1"/>
            </p:cNvSpPr>
            <p:nvPr/>
          </p:nvSpPr>
          <p:spPr bwMode="auto">
            <a:xfrm>
              <a:off x="5036" y="947"/>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69" name="Text Box 10">
              <a:extLst>
                <a:ext uri="{FF2B5EF4-FFF2-40B4-BE49-F238E27FC236}">
                  <a16:creationId xmlns:a16="http://schemas.microsoft.com/office/drawing/2014/main" id="{E6EEB0CD-283C-4F0E-AC3F-06609F413211}"/>
                </a:ext>
              </a:extLst>
            </p:cNvPr>
            <p:cNvSpPr txBox="1">
              <a:spLocks noChangeArrowheads="1"/>
            </p:cNvSpPr>
            <p:nvPr/>
          </p:nvSpPr>
          <p:spPr bwMode="auto">
            <a:xfrm>
              <a:off x="5024" y="954"/>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90270" name="Oval 11">
              <a:extLst>
                <a:ext uri="{FF2B5EF4-FFF2-40B4-BE49-F238E27FC236}">
                  <a16:creationId xmlns:a16="http://schemas.microsoft.com/office/drawing/2014/main" id="{8936A873-C70B-419C-8200-32A898DE0AB7}"/>
                </a:ext>
              </a:extLst>
            </p:cNvPr>
            <p:cNvSpPr>
              <a:spLocks noChangeArrowheads="1"/>
            </p:cNvSpPr>
            <p:nvPr/>
          </p:nvSpPr>
          <p:spPr bwMode="auto">
            <a:xfrm>
              <a:off x="4172" y="133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71" name="Text Box 12">
              <a:extLst>
                <a:ext uri="{FF2B5EF4-FFF2-40B4-BE49-F238E27FC236}">
                  <a16:creationId xmlns:a16="http://schemas.microsoft.com/office/drawing/2014/main" id="{BDEF1CB8-CB74-4010-B4AA-93EEFB9D35C2}"/>
                </a:ext>
              </a:extLst>
            </p:cNvPr>
            <p:cNvSpPr txBox="1">
              <a:spLocks noChangeArrowheads="1"/>
            </p:cNvSpPr>
            <p:nvPr/>
          </p:nvSpPr>
          <p:spPr bwMode="auto">
            <a:xfrm>
              <a:off x="4160" y="133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0272" name="Oval 13">
              <a:extLst>
                <a:ext uri="{FF2B5EF4-FFF2-40B4-BE49-F238E27FC236}">
                  <a16:creationId xmlns:a16="http://schemas.microsoft.com/office/drawing/2014/main" id="{0397CFD0-08C6-4534-BFC7-F0C6F9293197}"/>
                </a:ext>
              </a:extLst>
            </p:cNvPr>
            <p:cNvSpPr>
              <a:spLocks noChangeArrowheads="1"/>
            </p:cNvSpPr>
            <p:nvPr/>
          </p:nvSpPr>
          <p:spPr bwMode="auto">
            <a:xfrm>
              <a:off x="4556" y="132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73" name="Text Box 14">
              <a:extLst>
                <a:ext uri="{FF2B5EF4-FFF2-40B4-BE49-F238E27FC236}">
                  <a16:creationId xmlns:a16="http://schemas.microsoft.com/office/drawing/2014/main" id="{B5A678F1-C9D3-47FF-9CF1-C7274185F308}"/>
                </a:ext>
              </a:extLst>
            </p:cNvPr>
            <p:cNvSpPr txBox="1">
              <a:spLocks noChangeArrowheads="1"/>
            </p:cNvSpPr>
            <p:nvPr/>
          </p:nvSpPr>
          <p:spPr bwMode="auto">
            <a:xfrm>
              <a:off x="4544" y="1331"/>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27</a:t>
              </a:r>
            </a:p>
          </p:txBody>
        </p:sp>
        <p:sp>
          <p:nvSpPr>
            <p:cNvPr id="90274" name="Oval 15">
              <a:extLst>
                <a:ext uri="{FF2B5EF4-FFF2-40B4-BE49-F238E27FC236}">
                  <a16:creationId xmlns:a16="http://schemas.microsoft.com/office/drawing/2014/main" id="{0A427872-17E5-4AFB-BF28-B0B9331F3E5F}"/>
                </a:ext>
              </a:extLst>
            </p:cNvPr>
            <p:cNvSpPr>
              <a:spLocks noChangeArrowheads="1"/>
            </p:cNvSpPr>
            <p:nvPr/>
          </p:nvSpPr>
          <p:spPr bwMode="auto">
            <a:xfrm>
              <a:off x="4844" y="133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75" name="Text Box 16">
              <a:extLst>
                <a:ext uri="{FF2B5EF4-FFF2-40B4-BE49-F238E27FC236}">
                  <a16:creationId xmlns:a16="http://schemas.microsoft.com/office/drawing/2014/main" id="{BE263DBF-8E37-45E3-9401-E54F4AA5D4A5}"/>
                </a:ext>
              </a:extLst>
            </p:cNvPr>
            <p:cNvSpPr txBox="1">
              <a:spLocks noChangeArrowheads="1"/>
            </p:cNvSpPr>
            <p:nvPr/>
          </p:nvSpPr>
          <p:spPr bwMode="auto">
            <a:xfrm>
              <a:off x="4860" y="1338"/>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0276" name="Oval 17">
              <a:extLst>
                <a:ext uri="{FF2B5EF4-FFF2-40B4-BE49-F238E27FC236}">
                  <a16:creationId xmlns:a16="http://schemas.microsoft.com/office/drawing/2014/main" id="{4D3D85BF-E47C-40AA-A71E-56D707C0E582}"/>
                </a:ext>
              </a:extLst>
            </p:cNvPr>
            <p:cNvSpPr>
              <a:spLocks noChangeArrowheads="1"/>
            </p:cNvSpPr>
            <p:nvPr/>
          </p:nvSpPr>
          <p:spPr bwMode="auto">
            <a:xfrm>
              <a:off x="5228" y="132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77" name="Text Box 18">
              <a:extLst>
                <a:ext uri="{FF2B5EF4-FFF2-40B4-BE49-F238E27FC236}">
                  <a16:creationId xmlns:a16="http://schemas.microsoft.com/office/drawing/2014/main" id="{0F1262C0-9E2D-44EC-BFE5-18AC234EC98E}"/>
                </a:ext>
              </a:extLst>
            </p:cNvPr>
            <p:cNvSpPr txBox="1">
              <a:spLocks noChangeArrowheads="1"/>
            </p:cNvSpPr>
            <p:nvPr/>
          </p:nvSpPr>
          <p:spPr bwMode="auto">
            <a:xfrm>
              <a:off x="5244" y="1331"/>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90278" name="Oval 19">
              <a:extLst>
                <a:ext uri="{FF2B5EF4-FFF2-40B4-BE49-F238E27FC236}">
                  <a16:creationId xmlns:a16="http://schemas.microsoft.com/office/drawing/2014/main" id="{CC16F593-3EC0-4319-A89D-5014EA17B236}"/>
                </a:ext>
              </a:extLst>
            </p:cNvPr>
            <p:cNvSpPr>
              <a:spLocks noChangeArrowheads="1"/>
            </p:cNvSpPr>
            <p:nvPr/>
          </p:nvSpPr>
          <p:spPr bwMode="auto">
            <a:xfrm>
              <a:off x="4028" y="17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79" name="Text Box 20">
              <a:extLst>
                <a:ext uri="{FF2B5EF4-FFF2-40B4-BE49-F238E27FC236}">
                  <a16:creationId xmlns:a16="http://schemas.microsoft.com/office/drawing/2014/main" id="{8A04E171-F2EB-4D74-AC63-7B647737F5DE}"/>
                </a:ext>
              </a:extLst>
            </p:cNvPr>
            <p:cNvSpPr txBox="1">
              <a:spLocks noChangeArrowheads="1"/>
            </p:cNvSpPr>
            <p:nvPr/>
          </p:nvSpPr>
          <p:spPr bwMode="auto">
            <a:xfrm>
              <a:off x="4044" y="171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90280" name="Oval 21">
              <a:extLst>
                <a:ext uri="{FF2B5EF4-FFF2-40B4-BE49-F238E27FC236}">
                  <a16:creationId xmlns:a16="http://schemas.microsoft.com/office/drawing/2014/main" id="{ED748BFE-15D3-42C1-9C84-EC579E5A24B5}"/>
                </a:ext>
              </a:extLst>
            </p:cNvPr>
            <p:cNvSpPr>
              <a:spLocks noChangeArrowheads="1"/>
            </p:cNvSpPr>
            <p:nvPr/>
          </p:nvSpPr>
          <p:spPr bwMode="auto">
            <a:xfrm>
              <a:off x="4268" y="17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81" name="Text Box 22">
              <a:extLst>
                <a:ext uri="{FF2B5EF4-FFF2-40B4-BE49-F238E27FC236}">
                  <a16:creationId xmlns:a16="http://schemas.microsoft.com/office/drawing/2014/main" id="{7687C908-0449-425E-ACE6-842279357EE4}"/>
                </a:ext>
              </a:extLst>
            </p:cNvPr>
            <p:cNvSpPr txBox="1">
              <a:spLocks noChangeArrowheads="1"/>
            </p:cNvSpPr>
            <p:nvPr/>
          </p:nvSpPr>
          <p:spPr bwMode="auto">
            <a:xfrm>
              <a:off x="4256" y="17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90282" name="Oval 23">
              <a:extLst>
                <a:ext uri="{FF2B5EF4-FFF2-40B4-BE49-F238E27FC236}">
                  <a16:creationId xmlns:a16="http://schemas.microsoft.com/office/drawing/2014/main" id="{30EB534D-34E0-4814-8036-CD9B004D96ED}"/>
                </a:ext>
              </a:extLst>
            </p:cNvPr>
            <p:cNvSpPr>
              <a:spLocks noChangeArrowheads="1"/>
            </p:cNvSpPr>
            <p:nvPr/>
          </p:nvSpPr>
          <p:spPr bwMode="auto">
            <a:xfrm>
              <a:off x="4508" y="171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83" name="Text Box 24">
              <a:extLst>
                <a:ext uri="{FF2B5EF4-FFF2-40B4-BE49-F238E27FC236}">
                  <a16:creationId xmlns:a16="http://schemas.microsoft.com/office/drawing/2014/main" id="{A64A3445-896A-4832-9B15-AEB5DDB5D4F1}"/>
                </a:ext>
              </a:extLst>
            </p:cNvPr>
            <p:cNvSpPr txBox="1">
              <a:spLocks noChangeArrowheads="1"/>
            </p:cNvSpPr>
            <p:nvPr/>
          </p:nvSpPr>
          <p:spPr bwMode="auto">
            <a:xfrm>
              <a:off x="4496" y="1722"/>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45</a:t>
              </a:r>
            </a:p>
          </p:txBody>
        </p:sp>
        <p:sp>
          <p:nvSpPr>
            <p:cNvPr id="90284" name="Line 25">
              <a:extLst>
                <a:ext uri="{FF2B5EF4-FFF2-40B4-BE49-F238E27FC236}">
                  <a16:creationId xmlns:a16="http://schemas.microsoft.com/office/drawing/2014/main" id="{3F0D4721-819E-4D4A-B4A9-6743EA926336}"/>
                </a:ext>
              </a:extLst>
            </p:cNvPr>
            <p:cNvSpPr>
              <a:spLocks noChangeShapeType="1"/>
            </p:cNvSpPr>
            <p:nvPr/>
          </p:nvSpPr>
          <p:spPr bwMode="auto">
            <a:xfrm flipH="1">
              <a:off x="4508" y="810"/>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85" name="Line 26">
              <a:extLst>
                <a:ext uri="{FF2B5EF4-FFF2-40B4-BE49-F238E27FC236}">
                  <a16:creationId xmlns:a16="http://schemas.microsoft.com/office/drawing/2014/main" id="{B894B047-290E-4E5C-B705-BA80AED18432}"/>
                </a:ext>
              </a:extLst>
            </p:cNvPr>
            <p:cNvSpPr>
              <a:spLocks noChangeShapeType="1"/>
            </p:cNvSpPr>
            <p:nvPr/>
          </p:nvSpPr>
          <p:spPr bwMode="auto">
            <a:xfrm>
              <a:off x="4844" y="810"/>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86" name="Line 27">
              <a:extLst>
                <a:ext uri="{FF2B5EF4-FFF2-40B4-BE49-F238E27FC236}">
                  <a16:creationId xmlns:a16="http://schemas.microsoft.com/office/drawing/2014/main" id="{DB4A8B5C-9EAA-477E-A224-03D6FB317457}"/>
                </a:ext>
              </a:extLst>
            </p:cNvPr>
            <p:cNvSpPr>
              <a:spLocks noChangeShapeType="1"/>
            </p:cNvSpPr>
            <p:nvPr/>
          </p:nvSpPr>
          <p:spPr bwMode="auto">
            <a:xfrm flipH="1">
              <a:off x="4316" y="1146"/>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87" name="Line 28">
              <a:extLst>
                <a:ext uri="{FF2B5EF4-FFF2-40B4-BE49-F238E27FC236}">
                  <a16:creationId xmlns:a16="http://schemas.microsoft.com/office/drawing/2014/main" id="{BC8154C1-C134-4954-BEFF-F05A489D9B3E}"/>
                </a:ext>
              </a:extLst>
            </p:cNvPr>
            <p:cNvSpPr>
              <a:spLocks noChangeShapeType="1"/>
            </p:cNvSpPr>
            <p:nvPr/>
          </p:nvSpPr>
          <p:spPr bwMode="auto">
            <a:xfrm>
              <a:off x="4460" y="1146"/>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88" name="Line 29">
              <a:extLst>
                <a:ext uri="{FF2B5EF4-FFF2-40B4-BE49-F238E27FC236}">
                  <a16:creationId xmlns:a16="http://schemas.microsoft.com/office/drawing/2014/main" id="{4A45EEB8-276A-4749-8314-77292D6C2109}"/>
                </a:ext>
              </a:extLst>
            </p:cNvPr>
            <p:cNvSpPr>
              <a:spLocks noChangeShapeType="1"/>
            </p:cNvSpPr>
            <p:nvPr/>
          </p:nvSpPr>
          <p:spPr bwMode="auto">
            <a:xfrm flipH="1">
              <a:off x="4124" y="153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89" name="Line 30">
              <a:extLst>
                <a:ext uri="{FF2B5EF4-FFF2-40B4-BE49-F238E27FC236}">
                  <a16:creationId xmlns:a16="http://schemas.microsoft.com/office/drawing/2014/main" id="{7898BF16-4AEB-4FB1-8218-2DAA102CC58A}"/>
                </a:ext>
              </a:extLst>
            </p:cNvPr>
            <p:cNvSpPr>
              <a:spLocks noChangeShapeType="1"/>
            </p:cNvSpPr>
            <p:nvPr/>
          </p:nvSpPr>
          <p:spPr bwMode="auto">
            <a:xfrm>
              <a:off x="4284" y="1530"/>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90" name="Line 32">
              <a:extLst>
                <a:ext uri="{FF2B5EF4-FFF2-40B4-BE49-F238E27FC236}">
                  <a16:creationId xmlns:a16="http://schemas.microsoft.com/office/drawing/2014/main" id="{DC4C10E3-54E6-4D40-8CF4-2C4E81233083}"/>
                </a:ext>
              </a:extLst>
            </p:cNvPr>
            <p:cNvSpPr>
              <a:spLocks noChangeShapeType="1"/>
            </p:cNvSpPr>
            <p:nvPr/>
          </p:nvSpPr>
          <p:spPr bwMode="auto">
            <a:xfrm flipH="1">
              <a:off x="4940" y="1146"/>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91" name="Line 33">
              <a:extLst>
                <a:ext uri="{FF2B5EF4-FFF2-40B4-BE49-F238E27FC236}">
                  <a16:creationId xmlns:a16="http://schemas.microsoft.com/office/drawing/2014/main" id="{72027738-3E56-4A39-A7AC-3B185654C7F0}"/>
                </a:ext>
              </a:extLst>
            </p:cNvPr>
            <p:cNvSpPr>
              <a:spLocks noChangeShapeType="1"/>
            </p:cNvSpPr>
            <p:nvPr/>
          </p:nvSpPr>
          <p:spPr bwMode="auto">
            <a:xfrm>
              <a:off x="5148" y="1146"/>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66062" name="Group 174">
            <a:extLst>
              <a:ext uri="{FF2B5EF4-FFF2-40B4-BE49-F238E27FC236}">
                <a16:creationId xmlns:a16="http://schemas.microsoft.com/office/drawing/2014/main" id="{9B2F1E27-D24B-44A4-8C3F-059A22B9AF82}"/>
              </a:ext>
            </a:extLst>
          </p:cNvPr>
          <p:cNvGrpSpPr>
            <a:grpSpLocks/>
          </p:cNvGrpSpPr>
          <p:nvPr/>
        </p:nvGrpSpPr>
        <p:grpSpPr bwMode="auto">
          <a:xfrm>
            <a:off x="1209675" y="4159969"/>
            <a:ext cx="2209800" cy="2046287"/>
            <a:chOff x="295" y="2490"/>
            <a:chExt cx="1392" cy="1289"/>
          </a:xfrm>
        </p:grpSpPr>
        <p:sp>
          <p:nvSpPr>
            <p:cNvPr id="90238" name="Oval 38">
              <a:extLst>
                <a:ext uri="{FF2B5EF4-FFF2-40B4-BE49-F238E27FC236}">
                  <a16:creationId xmlns:a16="http://schemas.microsoft.com/office/drawing/2014/main" id="{C7FEE72A-88EA-45C8-A0B3-70223D8336C2}"/>
                </a:ext>
              </a:extLst>
            </p:cNvPr>
            <p:cNvSpPr>
              <a:spLocks noChangeArrowheads="1"/>
            </p:cNvSpPr>
            <p:nvPr/>
          </p:nvSpPr>
          <p:spPr bwMode="auto">
            <a:xfrm>
              <a:off x="967" y="2490"/>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39" name="Text Box 39">
              <a:extLst>
                <a:ext uri="{FF2B5EF4-FFF2-40B4-BE49-F238E27FC236}">
                  <a16:creationId xmlns:a16="http://schemas.microsoft.com/office/drawing/2014/main" id="{D1B5075B-0601-43AB-A65C-1292FDB19A81}"/>
                </a:ext>
              </a:extLst>
            </p:cNvPr>
            <p:cNvSpPr txBox="1">
              <a:spLocks noChangeArrowheads="1"/>
            </p:cNvSpPr>
            <p:nvPr/>
          </p:nvSpPr>
          <p:spPr bwMode="auto">
            <a:xfrm>
              <a:off x="955" y="2497"/>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30</a:t>
              </a:r>
            </a:p>
          </p:txBody>
        </p:sp>
        <p:sp>
          <p:nvSpPr>
            <p:cNvPr id="90240" name="Oval 40">
              <a:extLst>
                <a:ext uri="{FF2B5EF4-FFF2-40B4-BE49-F238E27FC236}">
                  <a16:creationId xmlns:a16="http://schemas.microsoft.com/office/drawing/2014/main" id="{F92D2951-E195-4428-8A11-9ED0A1ACE0E0}"/>
                </a:ext>
              </a:extLst>
            </p:cNvPr>
            <p:cNvSpPr>
              <a:spLocks noChangeArrowheads="1"/>
            </p:cNvSpPr>
            <p:nvPr/>
          </p:nvSpPr>
          <p:spPr bwMode="auto">
            <a:xfrm>
              <a:off x="631" y="282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41" name="Text Box 41">
              <a:extLst>
                <a:ext uri="{FF2B5EF4-FFF2-40B4-BE49-F238E27FC236}">
                  <a16:creationId xmlns:a16="http://schemas.microsoft.com/office/drawing/2014/main" id="{F4123CBF-B0F3-4794-B6ED-795DAF4793B0}"/>
                </a:ext>
              </a:extLst>
            </p:cNvPr>
            <p:cNvSpPr txBox="1">
              <a:spLocks noChangeArrowheads="1"/>
            </p:cNvSpPr>
            <p:nvPr/>
          </p:nvSpPr>
          <p:spPr bwMode="auto">
            <a:xfrm>
              <a:off x="647" y="283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8</a:t>
              </a:r>
            </a:p>
          </p:txBody>
        </p:sp>
        <p:sp>
          <p:nvSpPr>
            <p:cNvPr id="90242" name="Oval 42">
              <a:extLst>
                <a:ext uri="{FF2B5EF4-FFF2-40B4-BE49-F238E27FC236}">
                  <a16:creationId xmlns:a16="http://schemas.microsoft.com/office/drawing/2014/main" id="{2C7C9F16-77C1-4274-A79B-C7D1DE2EB854}"/>
                </a:ext>
              </a:extLst>
            </p:cNvPr>
            <p:cNvSpPr>
              <a:spLocks noChangeArrowheads="1"/>
            </p:cNvSpPr>
            <p:nvPr/>
          </p:nvSpPr>
          <p:spPr bwMode="auto">
            <a:xfrm>
              <a:off x="1303" y="281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43" name="Text Box 43">
              <a:extLst>
                <a:ext uri="{FF2B5EF4-FFF2-40B4-BE49-F238E27FC236}">
                  <a16:creationId xmlns:a16="http://schemas.microsoft.com/office/drawing/2014/main" id="{DBC8A8DA-E593-428C-8C36-789DB8B48250}"/>
                </a:ext>
              </a:extLst>
            </p:cNvPr>
            <p:cNvSpPr txBox="1">
              <a:spLocks noChangeArrowheads="1"/>
            </p:cNvSpPr>
            <p:nvPr/>
          </p:nvSpPr>
          <p:spPr bwMode="auto">
            <a:xfrm>
              <a:off x="1291" y="282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90244" name="Oval 44">
              <a:extLst>
                <a:ext uri="{FF2B5EF4-FFF2-40B4-BE49-F238E27FC236}">
                  <a16:creationId xmlns:a16="http://schemas.microsoft.com/office/drawing/2014/main" id="{098EA407-A02D-4CBF-B122-9985AEABE4BD}"/>
                </a:ext>
              </a:extLst>
            </p:cNvPr>
            <p:cNvSpPr>
              <a:spLocks noChangeArrowheads="1"/>
            </p:cNvSpPr>
            <p:nvPr/>
          </p:nvSpPr>
          <p:spPr bwMode="auto">
            <a:xfrm>
              <a:off x="439" y="320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45" name="Text Box 45">
              <a:extLst>
                <a:ext uri="{FF2B5EF4-FFF2-40B4-BE49-F238E27FC236}">
                  <a16:creationId xmlns:a16="http://schemas.microsoft.com/office/drawing/2014/main" id="{A155C3B4-9D0D-48E2-AA3C-5E5842771232}"/>
                </a:ext>
              </a:extLst>
            </p:cNvPr>
            <p:cNvSpPr txBox="1">
              <a:spLocks noChangeArrowheads="1"/>
            </p:cNvSpPr>
            <p:nvPr/>
          </p:nvSpPr>
          <p:spPr bwMode="auto">
            <a:xfrm>
              <a:off x="427" y="321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0246" name="Oval 46">
              <a:extLst>
                <a:ext uri="{FF2B5EF4-FFF2-40B4-BE49-F238E27FC236}">
                  <a16:creationId xmlns:a16="http://schemas.microsoft.com/office/drawing/2014/main" id="{7E1E4F22-9AA3-4F64-92AA-B1385B1E937E}"/>
                </a:ext>
              </a:extLst>
            </p:cNvPr>
            <p:cNvSpPr>
              <a:spLocks noChangeArrowheads="1"/>
            </p:cNvSpPr>
            <p:nvPr/>
          </p:nvSpPr>
          <p:spPr bwMode="auto">
            <a:xfrm>
              <a:off x="823" y="319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47" name="Text Box 47">
              <a:extLst>
                <a:ext uri="{FF2B5EF4-FFF2-40B4-BE49-F238E27FC236}">
                  <a16:creationId xmlns:a16="http://schemas.microsoft.com/office/drawing/2014/main" id="{2AF825A2-52E8-4281-96BA-6CC565BA030D}"/>
                </a:ext>
              </a:extLst>
            </p:cNvPr>
            <p:cNvSpPr txBox="1">
              <a:spLocks noChangeArrowheads="1"/>
            </p:cNvSpPr>
            <p:nvPr/>
          </p:nvSpPr>
          <p:spPr bwMode="auto">
            <a:xfrm>
              <a:off x="811" y="320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27</a:t>
              </a:r>
            </a:p>
          </p:txBody>
        </p:sp>
        <p:sp>
          <p:nvSpPr>
            <p:cNvPr id="90248" name="Oval 48">
              <a:extLst>
                <a:ext uri="{FF2B5EF4-FFF2-40B4-BE49-F238E27FC236}">
                  <a16:creationId xmlns:a16="http://schemas.microsoft.com/office/drawing/2014/main" id="{8E0D11A2-0040-462E-864F-9C8C8E828BEF}"/>
                </a:ext>
              </a:extLst>
            </p:cNvPr>
            <p:cNvSpPr>
              <a:spLocks noChangeArrowheads="1"/>
            </p:cNvSpPr>
            <p:nvPr/>
          </p:nvSpPr>
          <p:spPr bwMode="auto">
            <a:xfrm>
              <a:off x="1111" y="320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49" name="Text Box 49">
              <a:extLst>
                <a:ext uri="{FF2B5EF4-FFF2-40B4-BE49-F238E27FC236}">
                  <a16:creationId xmlns:a16="http://schemas.microsoft.com/office/drawing/2014/main" id="{6F8C18ED-0829-4593-A6BC-A6EF4471D662}"/>
                </a:ext>
              </a:extLst>
            </p:cNvPr>
            <p:cNvSpPr txBox="1">
              <a:spLocks noChangeArrowheads="1"/>
            </p:cNvSpPr>
            <p:nvPr/>
          </p:nvSpPr>
          <p:spPr bwMode="auto">
            <a:xfrm>
              <a:off x="1127" y="321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0250" name="Oval 50">
              <a:extLst>
                <a:ext uri="{FF2B5EF4-FFF2-40B4-BE49-F238E27FC236}">
                  <a16:creationId xmlns:a16="http://schemas.microsoft.com/office/drawing/2014/main" id="{1F9FAE72-E121-4428-8DB4-A09365C6AA92}"/>
                </a:ext>
              </a:extLst>
            </p:cNvPr>
            <p:cNvSpPr>
              <a:spLocks noChangeArrowheads="1"/>
            </p:cNvSpPr>
            <p:nvPr/>
          </p:nvSpPr>
          <p:spPr bwMode="auto">
            <a:xfrm>
              <a:off x="1495" y="319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51" name="Text Box 51">
              <a:extLst>
                <a:ext uri="{FF2B5EF4-FFF2-40B4-BE49-F238E27FC236}">
                  <a16:creationId xmlns:a16="http://schemas.microsoft.com/office/drawing/2014/main" id="{088A4FCD-AECD-4DFD-B6AE-C9D62121668D}"/>
                </a:ext>
              </a:extLst>
            </p:cNvPr>
            <p:cNvSpPr txBox="1">
              <a:spLocks noChangeArrowheads="1"/>
            </p:cNvSpPr>
            <p:nvPr/>
          </p:nvSpPr>
          <p:spPr bwMode="auto">
            <a:xfrm>
              <a:off x="1511" y="320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90252" name="Oval 52">
              <a:extLst>
                <a:ext uri="{FF2B5EF4-FFF2-40B4-BE49-F238E27FC236}">
                  <a16:creationId xmlns:a16="http://schemas.microsoft.com/office/drawing/2014/main" id="{42B3FFFA-7831-46AB-850F-4469103B47A2}"/>
                </a:ext>
              </a:extLst>
            </p:cNvPr>
            <p:cNvSpPr>
              <a:spLocks noChangeArrowheads="1"/>
            </p:cNvSpPr>
            <p:nvPr/>
          </p:nvSpPr>
          <p:spPr bwMode="auto">
            <a:xfrm>
              <a:off x="295" y="3580"/>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53" name="Text Box 53">
              <a:extLst>
                <a:ext uri="{FF2B5EF4-FFF2-40B4-BE49-F238E27FC236}">
                  <a16:creationId xmlns:a16="http://schemas.microsoft.com/office/drawing/2014/main" id="{5C1BB7A8-0BEB-4977-A25D-3FC39CA790A9}"/>
                </a:ext>
              </a:extLst>
            </p:cNvPr>
            <p:cNvSpPr txBox="1">
              <a:spLocks noChangeArrowheads="1"/>
            </p:cNvSpPr>
            <p:nvPr/>
          </p:nvSpPr>
          <p:spPr bwMode="auto">
            <a:xfrm>
              <a:off x="311" y="3587"/>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90254" name="Oval 54">
              <a:extLst>
                <a:ext uri="{FF2B5EF4-FFF2-40B4-BE49-F238E27FC236}">
                  <a16:creationId xmlns:a16="http://schemas.microsoft.com/office/drawing/2014/main" id="{63DF0C3E-783E-4942-A0B5-4972ADD4EE96}"/>
                </a:ext>
              </a:extLst>
            </p:cNvPr>
            <p:cNvSpPr>
              <a:spLocks noChangeArrowheads="1"/>
            </p:cNvSpPr>
            <p:nvPr/>
          </p:nvSpPr>
          <p:spPr bwMode="auto">
            <a:xfrm>
              <a:off x="535" y="357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55" name="Text Box 55">
              <a:extLst>
                <a:ext uri="{FF2B5EF4-FFF2-40B4-BE49-F238E27FC236}">
                  <a16:creationId xmlns:a16="http://schemas.microsoft.com/office/drawing/2014/main" id="{DB0AA5A0-214C-4092-B69D-762F7AC04637}"/>
                </a:ext>
              </a:extLst>
            </p:cNvPr>
            <p:cNvSpPr txBox="1">
              <a:spLocks noChangeArrowheads="1"/>
            </p:cNvSpPr>
            <p:nvPr/>
          </p:nvSpPr>
          <p:spPr bwMode="auto">
            <a:xfrm>
              <a:off x="523" y="358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90256" name="Line 58">
              <a:extLst>
                <a:ext uri="{FF2B5EF4-FFF2-40B4-BE49-F238E27FC236}">
                  <a16:creationId xmlns:a16="http://schemas.microsoft.com/office/drawing/2014/main" id="{42AFC454-1DF8-460E-9800-EED24E23CFC7}"/>
                </a:ext>
              </a:extLst>
            </p:cNvPr>
            <p:cNvSpPr>
              <a:spLocks noChangeShapeType="1"/>
            </p:cNvSpPr>
            <p:nvPr/>
          </p:nvSpPr>
          <p:spPr bwMode="auto">
            <a:xfrm flipH="1">
              <a:off x="775" y="2682"/>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57" name="Line 59">
              <a:extLst>
                <a:ext uri="{FF2B5EF4-FFF2-40B4-BE49-F238E27FC236}">
                  <a16:creationId xmlns:a16="http://schemas.microsoft.com/office/drawing/2014/main" id="{CD3BACFB-1BEA-4C9F-8F0A-6159B3B49D13}"/>
                </a:ext>
              </a:extLst>
            </p:cNvPr>
            <p:cNvSpPr>
              <a:spLocks noChangeShapeType="1"/>
            </p:cNvSpPr>
            <p:nvPr/>
          </p:nvSpPr>
          <p:spPr bwMode="auto">
            <a:xfrm>
              <a:off x="1111" y="2682"/>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58" name="Line 60">
              <a:extLst>
                <a:ext uri="{FF2B5EF4-FFF2-40B4-BE49-F238E27FC236}">
                  <a16:creationId xmlns:a16="http://schemas.microsoft.com/office/drawing/2014/main" id="{B990825C-9FD4-4EBF-A29F-3FF5FB1BBED4}"/>
                </a:ext>
              </a:extLst>
            </p:cNvPr>
            <p:cNvSpPr>
              <a:spLocks noChangeShapeType="1"/>
            </p:cNvSpPr>
            <p:nvPr/>
          </p:nvSpPr>
          <p:spPr bwMode="auto">
            <a:xfrm flipH="1">
              <a:off x="583" y="3018"/>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59" name="Line 61">
              <a:extLst>
                <a:ext uri="{FF2B5EF4-FFF2-40B4-BE49-F238E27FC236}">
                  <a16:creationId xmlns:a16="http://schemas.microsoft.com/office/drawing/2014/main" id="{AEB68A80-B981-4076-A38B-023371CE769A}"/>
                </a:ext>
              </a:extLst>
            </p:cNvPr>
            <p:cNvSpPr>
              <a:spLocks noChangeShapeType="1"/>
            </p:cNvSpPr>
            <p:nvPr/>
          </p:nvSpPr>
          <p:spPr bwMode="auto">
            <a:xfrm>
              <a:off x="727" y="3018"/>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60" name="Line 62">
              <a:extLst>
                <a:ext uri="{FF2B5EF4-FFF2-40B4-BE49-F238E27FC236}">
                  <a16:creationId xmlns:a16="http://schemas.microsoft.com/office/drawing/2014/main" id="{1D3C55ED-DE24-4DA4-8E45-126F5CE63B71}"/>
                </a:ext>
              </a:extLst>
            </p:cNvPr>
            <p:cNvSpPr>
              <a:spLocks noChangeShapeType="1"/>
            </p:cNvSpPr>
            <p:nvPr/>
          </p:nvSpPr>
          <p:spPr bwMode="auto">
            <a:xfrm flipH="1">
              <a:off x="391" y="3402"/>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61" name="Line 63">
              <a:extLst>
                <a:ext uri="{FF2B5EF4-FFF2-40B4-BE49-F238E27FC236}">
                  <a16:creationId xmlns:a16="http://schemas.microsoft.com/office/drawing/2014/main" id="{73FC934A-9FDD-4361-AB43-3E663636864E}"/>
                </a:ext>
              </a:extLst>
            </p:cNvPr>
            <p:cNvSpPr>
              <a:spLocks noChangeShapeType="1"/>
            </p:cNvSpPr>
            <p:nvPr/>
          </p:nvSpPr>
          <p:spPr bwMode="auto">
            <a:xfrm>
              <a:off x="551" y="3402"/>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62" name="Line 65">
              <a:extLst>
                <a:ext uri="{FF2B5EF4-FFF2-40B4-BE49-F238E27FC236}">
                  <a16:creationId xmlns:a16="http://schemas.microsoft.com/office/drawing/2014/main" id="{2643E925-B3BA-4A05-8801-5D50BC49B228}"/>
                </a:ext>
              </a:extLst>
            </p:cNvPr>
            <p:cNvSpPr>
              <a:spLocks noChangeShapeType="1"/>
            </p:cNvSpPr>
            <p:nvPr/>
          </p:nvSpPr>
          <p:spPr bwMode="auto">
            <a:xfrm flipH="1">
              <a:off x="1207" y="3018"/>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63" name="Line 66">
              <a:extLst>
                <a:ext uri="{FF2B5EF4-FFF2-40B4-BE49-F238E27FC236}">
                  <a16:creationId xmlns:a16="http://schemas.microsoft.com/office/drawing/2014/main" id="{3E8FB8C2-C8D4-4612-A3D6-F09C6A145BEB}"/>
                </a:ext>
              </a:extLst>
            </p:cNvPr>
            <p:cNvSpPr>
              <a:spLocks noChangeShapeType="1"/>
            </p:cNvSpPr>
            <p:nvPr/>
          </p:nvSpPr>
          <p:spPr bwMode="auto">
            <a:xfrm>
              <a:off x="1415" y="3018"/>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66063" name="Group 175">
            <a:extLst>
              <a:ext uri="{FF2B5EF4-FFF2-40B4-BE49-F238E27FC236}">
                <a16:creationId xmlns:a16="http://schemas.microsoft.com/office/drawing/2014/main" id="{22628B08-D671-4084-9585-EC064546E51D}"/>
              </a:ext>
            </a:extLst>
          </p:cNvPr>
          <p:cNvGrpSpPr>
            <a:grpSpLocks/>
          </p:cNvGrpSpPr>
          <p:nvPr/>
        </p:nvGrpSpPr>
        <p:grpSpPr bwMode="auto">
          <a:xfrm>
            <a:off x="5314950" y="3726581"/>
            <a:ext cx="2209800" cy="2046288"/>
            <a:chOff x="2154" y="2490"/>
            <a:chExt cx="1392" cy="1289"/>
          </a:xfrm>
        </p:grpSpPr>
        <p:sp>
          <p:nvSpPr>
            <p:cNvPr id="90212" name="Oval 71">
              <a:extLst>
                <a:ext uri="{FF2B5EF4-FFF2-40B4-BE49-F238E27FC236}">
                  <a16:creationId xmlns:a16="http://schemas.microsoft.com/office/drawing/2014/main" id="{F51A4521-9902-4FBF-AD92-08CF0B146BA4}"/>
                </a:ext>
              </a:extLst>
            </p:cNvPr>
            <p:cNvSpPr>
              <a:spLocks noChangeArrowheads="1"/>
            </p:cNvSpPr>
            <p:nvPr/>
          </p:nvSpPr>
          <p:spPr bwMode="auto">
            <a:xfrm>
              <a:off x="2826" y="2490"/>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13" name="Text Box 72">
              <a:extLst>
                <a:ext uri="{FF2B5EF4-FFF2-40B4-BE49-F238E27FC236}">
                  <a16:creationId xmlns:a16="http://schemas.microsoft.com/office/drawing/2014/main" id="{BF4A616D-8322-4030-BE16-591FE0D9624F}"/>
                </a:ext>
              </a:extLst>
            </p:cNvPr>
            <p:cNvSpPr txBox="1">
              <a:spLocks noChangeArrowheads="1"/>
            </p:cNvSpPr>
            <p:nvPr/>
          </p:nvSpPr>
          <p:spPr bwMode="auto">
            <a:xfrm>
              <a:off x="2814" y="2497"/>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30</a:t>
              </a:r>
            </a:p>
          </p:txBody>
        </p:sp>
        <p:sp>
          <p:nvSpPr>
            <p:cNvPr id="90214" name="Oval 73">
              <a:extLst>
                <a:ext uri="{FF2B5EF4-FFF2-40B4-BE49-F238E27FC236}">
                  <a16:creationId xmlns:a16="http://schemas.microsoft.com/office/drawing/2014/main" id="{3C26C51D-1E92-4E5E-8805-9B086C91F3B7}"/>
                </a:ext>
              </a:extLst>
            </p:cNvPr>
            <p:cNvSpPr>
              <a:spLocks noChangeArrowheads="1"/>
            </p:cNvSpPr>
            <p:nvPr/>
          </p:nvSpPr>
          <p:spPr bwMode="auto">
            <a:xfrm>
              <a:off x="2490" y="282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15" name="Text Box 74">
              <a:extLst>
                <a:ext uri="{FF2B5EF4-FFF2-40B4-BE49-F238E27FC236}">
                  <a16:creationId xmlns:a16="http://schemas.microsoft.com/office/drawing/2014/main" id="{615FC382-7500-4B62-B9D9-E9951230354A}"/>
                </a:ext>
              </a:extLst>
            </p:cNvPr>
            <p:cNvSpPr txBox="1">
              <a:spLocks noChangeArrowheads="1"/>
            </p:cNvSpPr>
            <p:nvPr/>
          </p:nvSpPr>
          <p:spPr bwMode="auto">
            <a:xfrm>
              <a:off x="2478" y="283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27</a:t>
              </a:r>
            </a:p>
          </p:txBody>
        </p:sp>
        <p:sp>
          <p:nvSpPr>
            <p:cNvPr id="90216" name="Oval 75">
              <a:extLst>
                <a:ext uri="{FF2B5EF4-FFF2-40B4-BE49-F238E27FC236}">
                  <a16:creationId xmlns:a16="http://schemas.microsoft.com/office/drawing/2014/main" id="{869B533A-934C-4ED7-9294-EC5AA0D59603}"/>
                </a:ext>
              </a:extLst>
            </p:cNvPr>
            <p:cNvSpPr>
              <a:spLocks noChangeArrowheads="1"/>
            </p:cNvSpPr>
            <p:nvPr/>
          </p:nvSpPr>
          <p:spPr bwMode="auto">
            <a:xfrm>
              <a:off x="3162" y="2819"/>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17" name="Text Box 76">
              <a:extLst>
                <a:ext uri="{FF2B5EF4-FFF2-40B4-BE49-F238E27FC236}">
                  <a16:creationId xmlns:a16="http://schemas.microsoft.com/office/drawing/2014/main" id="{6BDFD930-0517-4173-9D87-12CAAC977970}"/>
                </a:ext>
              </a:extLst>
            </p:cNvPr>
            <p:cNvSpPr txBox="1">
              <a:spLocks noChangeArrowheads="1"/>
            </p:cNvSpPr>
            <p:nvPr/>
          </p:nvSpPr>
          <p:spPr bwMode="auto">
            <a:xfrm>
              <a:off x="3150" y="282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90218" name="Oval 77">
              <a:extLst>
                <a:ext uri="{FF2B5EF4-FFF2-40B4-BE49-F238E27FC236}">
                  <a16:creationId xmlns:a16="http://schemas.microsoft.com/office/drawing/2014/main" id="{F5280472-9DE4-4148-8520-1CE23BA071C7}"/>
                </a:ext>
              </a:extLst>
            </p:cNvPr>
            <p:cNvSpPr>
              <a:spLocks noChangeArrowheads="1"/>
            </p:cNvSpPr>
            <p:nvPr/>
          </p:nvSpPr>
          <p:spPr bwMode="auto">
            <a:xfrm>
              <a:off x="2298" y="320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19" name="Text Box 78">
              <a:extLst>
                <a:ext uri="{FF2B5EF4-FFF2-40B4-BE49-F238E27FC236}">
                  <a16:creationId xmlns:a16="http://schemas.microsoft.com/office/drawing/2014/main" id="{50AE789A-2AFA-41E4-A2D0-15BF12A4ABA2}"/>
                </a:ext>
              </a:extLst>
            </p:cNvPr>
            <p:cNvSpPr txBox="1">
              <a:spLocks noChangeArrowheads="1"/>
            </p:cNvSpPr>
            <p:nvPr/>
          </p:nvSpPr>
          <p:spPr bwMode="auto">
            <a:xfrm>
              <a:off x="2286" y="321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0220" name="Oval 79">
              <a:extLst>
                <a:ext uri="{FF2B5EF4-FFF2-40B4-BE49-F238E27FC236}">
                  <a16:creationId xmlns:a16="http://schemas.microsoft.com/office/drawing/2014/main" id="{DF1BBB3D-1F75-4A22-967C-7E02F0BE485E}"/>
                </a:ext>
              </a:extLst>
            </p:cNvPr>
            <p:cNvSpPr>
              <a:spLocks noChangeArrowheads="1"/>
            </p:cNvSpPr>
            <p:nvPr/>
          </p:nvSpPr>
          <p:spPr bwMode="auto">
            <a:xfrm>
              <a:off x="2682" y="319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21" name="Text Box 80">
              <a:extLst>
                <a:ext uri="{FF2B5EF4-FFF2-40B4-BE49-F238E27FC236}">
                  <a16:creationId xmlns:a16="http://schemas.microsoft.com/office/drawing/2014/main" id="{50FE58F3-EEBA-4A4A-AACA-14E9FB38E0E9}"/>
                </a:ext>
              </a:extLst>
            </p:cNvPr>
            <p:cNvSpPr txBox="1">
              <a:spLocks noChangeArrowheads="1"/>
            </p:cNvSpPr>
            <p:nvPr/>
          </p:nvSpPr>
          <p:spPr bwMode="auto">
            <a:xfrm>
              <a:off x="2698" y="320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8</a:t>
              </a:r>
            </a:p>
          </p:txBody>
        </p:sp>
        <p:sp>
          <p:nvSpPr>
            <p:cNvPr id="90222" name="Oval 81">
              <a:extLst>
                <a:ext uri="{FF2B5EF4-FFF2-40B4-BE49-F238E27FC236}">
                  <a16:creationId xmlns:a16="http://schemas.microsoft.com/office/drawing/2014/main" id="{C19EF479-95C9-457C-BB39-396473CB96FF}"/>
                </a:ext>
              </a:extLst>
            </p:cNvPr>
            <p:cNvSpPr>
              <a:spLocks noChangeArrowheads="1"/>
            </p:cNvSpPr>
            <p:nvPr/>
          </p:nvSpPr>
          <p:spPr bwMode="auto">
            <a:xfrm>
              <a:off x="2970" y="320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23" name="Text Box 82">
              <a:extLst>
                <a:ext uri="{FF2B5EF4-FFF2-40B4-BE49-F238E27FC236}">
                  <a16:creationId xmlns:a16="http://schemas.microsoft.com/office/drawing/2014/main" id="{32E37DD9-CCF0-4A0C-A5E7-BCE7DEB1F27D}"/>
                </a:ext>
              </a:extLst>
            </p:cNvPr>
            <p:cNvSpPr txBox="1">
              <a:spLocks noChangeArrowheads="1"/>
            </p:cNvSpPr>
            <p:nvPr/>
          </p:nvSpPr>
          <p:spPr bwMode="auto">
            <a:xfrm>
              <a:off x="2986" y="321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0224" name="Oval 83">
              <a:extLst>
                <a:ext uri="{FF2B5EF4-FFF2-40B4-BE49-F238E27FC236}">
                  <a16:creationId xmlns:a16="http://schemas.microsoft.com/office/drawing/2014/main" id="{0EFD0BAF-1E06-4F09-9ACA-CF9F84B33998}"/>
                </a:ext>
              </a:extLst>
            </p:cNvPr>
            <p:cNvSpPr>
              <a:spLocks noChangeArrowheads="1"/>
            </p:cNvSpPr>
            <p:nvPr/>
          </p:nvSpPr>
          <p:spPr bwMode="auto">
            <a:xfrm>
              <a:off x="3354" y="3196"/>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25" name="Text Box 84">
              <a:extLst>
                <a:ext uri="{FF2B5EF4-FFF2-40B4-BE49-F238E27FC236}">
                  <a16:creationId xmlns:a16="http://schemas.microsoft.com/office/drawing/2014/main" id="{112815DB-634F-4DE7-8C71-C38C6B8F59D5}"/>
                </a:ext>
              </a:extLst>
            </p:cNvPr>
            <p:cNvSpPr txBox="1">
              <a:spLocks noChangeArrowheads="1"/>
            </p:cNvSpPr>
            <p:nvPr/>
          </p:nvSpPr>
          <p:spPr bwMode="auto">
            <a:xfrm>
              <a:off x="3370" y="320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90226" name="Oval 85">
              <a:extLst>
                <a:ext uri="{FF2B5EF4-FFF2-40B4-BE49-F238E27FC236}">
                  <a16:creationId xmlns:a16="http://schemas.microsoft.com/office/drawing/2014/main" id="{55D2F1CD-A5F6-4FEB-8ACF-BA84C48C43B8}"/>
                </a:ext>
              </a:extLst>
            </p:cNvPr>
            <p:cNvSpPr>
              <a:spLocks noChangeArrowheads="1"/>
            </p:cNvSpPr>
            <p:nvPr/>
          </p:nvSpPr>
          <p:spPr bwMode="auto">
            <a:xfrm>
              <a:off x="2154" y="3580"/>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27" name="Text Box 86">
              <a:extLst>
                <a:ext uri="{FF2B5EF4-FFF2-40B4-BE49-F238E27FC236}">
                  <a16:creationId xmlns:a16="http://schemas.microsoft.com/office/drawing/2014/main" id="{0C17B0BD-CCF4-4194-B589-A578FDD481D6}"/>
                </a:ext>
              </a:extLst>
            </p:cNvPr>
            <p:cNvSpPr txBox="1">
              <a:spLocks noChangeArrowheads="1"/>
            </p:cNvSpPr>
            <p:nvPr/>
          </p:nvSpPr>
          <p:spPr bwMode="auto">
            <a:xfrm>
              <a:off x="2170" y="3587"/>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90228" name="Oval 87">
              <a:extLst>
                <a:ext uri="{FF2B5EF4-FFF2-40B4-BE49-F238E27FC236}">
                  <a16:creationId xmlns:a16="http://schemas.microsoft.com/office/drawing/2014/main" id="{4679F6FC-D65B-4E52-922C-87C3B58CBCD5}"/>
                </a:ext>
              </a:extLst>
            </p:cNvPr>
            <p:cNvSpPr>
              <a:spLocks noChangeArrowheads="1"/>
            </p:cNvSpPr>
            <p:nvPr/>
          </p:nvSpPr>
          <p:spPr bwMode="auto">
            <a:xfrm>
              <a:off x="2394" y="3573"/>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29" name="Text Box 88">
              <a:extLst>
                <a:ext uri="{FF2B5EF4-FFF2-40B4-BE49-F238E27FC236}">
                  <a16:creationId xmlns:a16="http://schemas.microsoft.com/office/drawing/2014/main" id="{F65E0718-A5C9-4BDE-AC21-F121AC05332B}"/>
                </a:ext>
              </a:extLst>
            </p:cNvPr>
            <p:cNvSpPr txBox="1">
              <a:spLocks noChangeArrowheads="1"/>
            </p:cNvSpPr>
            <p:nvPr/>
          </p:nvSpPr>
          <p:spPr bwMode="auto">
            <a:xfrm>
              <a:off x="2382" y="358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90230" name="Line 91">
              <a:extLst>
                <a:ext uri="{FF2B5EF4-FFF2-40B4-BE49-F238E27FC236}">
                  <a16:creationId xmlns:a16="http://schemas.microsoft.com/office/drawing/2014/main" id="{C247B8F0-12D5-4BE4-9BA9-42742F93699E}"/>
                </a:ext>
              </a:extLst>
            </p:cNvPr>
            <p:cNvSpPr>
              <a:spLocks noChangeShapeType="1"/>
            </p:cNvSpPr>
            <p:nvPr/>
          </p:nvSpPr>
          <p:spPr bwMode="auto">
            <a:xfrm flipH="1">
              <a:off x="2634" y="2682"/>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1" name="Line 92">
              <a:extLst>
                <a:ext uri="{FF2B5EF4-FFF2-40B4-BE49-F238E27FC236}">
                  <a16:creationId xmlns:a16="http://schemas.microsoft.com/office/drawing/2014/main" id="{88AF7258-5A79-47F3-9831-FA0670316943}"/>
                </a:ext>
              </a:extLst>
            </p:cNvPr>
            <p:cNvSpPr>
              <a:spLocks noChangeShapeType="1"/>
            </p:cNvSpPr>
            <p:nvPr/>
          </p:nvSpPr>
          <p:spPr bwMode="auto">
            <a:xfrm>
              <a:off x="2970" y="2682"/>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2" name="Line 93">
              <a:extLst>
                <a:ext uri="{FF2B5EF4-FFF2-40B4-BE49-F238E27FC236}">
                  <a16:creationId xmlns:a16="http://schemas.microsoft.com/office/drawing/2014/main" id="{DB7B45B2-03DC-47DF-9392-1087600771A0}"/>
                </a:ext>
              </a:extLst>
            </p:cNvPr>
            <p:cNvSpPr>
              <a:spLocks noChangeShapeType="1"/>
            </p:cNvSpPr>
            <p:nvPr/>
          </p:nvSpPr>
          <p:spPr bwMode="auto">
            <a:xfrm flipH="1">
              <a:off x="2442" y="3018"/>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3" name="Line 94">
              <a:extLst>
                <a:ext uri="{FF2B5EF4-FFF2-40B4-BE49-F238E27FC236}">
                  <a16:creationId xmlns:a16="http://schemas.microsoft.com/office/drawing/2014/main" id="{005EBA5B-7EE2-4D5C-A41A-E072459879DD}"/>
                </a:ext>
              </a:extLst>
            </p:cNvPr>
            <p:cNvSpPr>
              <a:spLocks noChangeShapeType="1"/>
            </p:cNvSpPr>
            <p:nvPr/>
          </p:nvSpPr>
          <p:spPr bwMode="auto">
            <a:xfrm>
              <a:off x="2586" y="3018"/>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4" name="Line 95">
              <a:extLst>
                <a:ext uri="{FF2B5EF4-FFF2-40B4-BE49-F238E27FC236}">
                  <a16:creationId xmlns:a16="http://schemas.microsoft.com/office/drawing/2014/main" id="{A67B7C6C-3038-41F1-B495-9DCB297D1C20}"/>
                </a:ext>
              </a:extLst>
            </p:cNvPr>
            <p:cNvSpPr>
              <a:spLocks noChangeShapeType="1"/>
            </p:cNvSpPr>
            <p:nvPr/>
          </p:nvSpPr>
          <p:spPr bwMode="auto">
            <a:xfrm flipH="1">
              <a:off x="2250" y="3402"/>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5" name="Line 96">
              <a:extLst>
                <a:ext uri="{FF2B5EF4-FFF2-40B4-BE49-F238E27FC236}">
                  <a16:creationId xmlns:a16="http://schemas.microsoft.com/office/drawing/2014/main" id="{A95412CD-0B81-4F40-A78F-068F6AAB0353}"/>
                </a:ext>
              </a:extLst>
            </p:cNvPr>
            <p:cNvSpPr>
              <a:spLocks noChangeShapeType="1"/>
            </p:cNvSpPr>
            <p:nvPr/>
          </p:nvSpPr>
          <p:spPr bwMode="auto">
            <a:xfrm>
              <a:off x="2410" y="3402"/>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6" name="Line 98">
              <a:extLst>
                <a:ext uri="{FF2B5EF4-FFF2-40B4-BE49-F238E27FC236}">
                  <a16:creationId xmlns:a16="http://schemas.microsoft.com/office/drawing/2014/main" id="{9627B189-980D-4C23-9BEA-C85986E3B100}"/>
                </a:ext>
              </a:extLst>
            </p:cNvPr>
            <p:cNvSpPr>
              <a:spLocks noChangeShapeType="1"/>
            </p:cNvSpPr>
            <p:nvPr/>
          </p:nvSpPr>
          <p:spPr bwMode="auto">
            <a:xfrm flipH="1">
              <a:off x="3066" y="3018"/>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37" name="Line 99">
              <a:extLst>
                <a:ext uri="{FF2B5EF4-FFF2-40B4-BE49-F238E27FC236}">
                  <a16:creationId xmlns:a16="http://schemas.microsoft.com/office/drawing/2014/main" id="{A0AA09B3-9623-448B-AEF9-4797347C4D92}"/>
                </a:ext>
              </a:extLst>
            </p:cNvPr>
            <p:cNvSpPr>
              <a:spLocks noChangeShapeType="1"/>
            </p:cNvSpPr>
            <p:nvPr/>
          </p:nvSpPr>
          <p:spPr bwMode="auto">
            <a:xfrm>
              <a:off x="3274" y="3018"/>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66025" name="Line 137">
            <a:extLst>
              <a:ext uri="{FF2B5EF4-FFF2-40B4-BE49-F238E27FC236}">
                <a16:creationId xmlns:a16="http://schemas.microsoft.com/office/drawing/2014/main" id="{ECD77522-94CD-4E13-9358-B2C00E978E77}"/>
              </a:ext>
            </a:extLst>
          </p:cNvPr>
          <p:cNvSpPr>
            <a:spLocks noChangeShapeType="1"/>
          </p:cNvSpPr>
          <p:nvPr/>
        </p:nvSpPr>
        <p:spPr bwMode="auto">
          <a:xfrm>
            <a:off x="2030413" y="4961656"/>
            <a:ext cx="215900" cy="287338"/>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6026" name="Line 138">
            <a:extLst>
              <a:ext uri="{FF2B5EF4-FFF2-40B4-BE49-F238E27FC236}">
                <a16:creationId xmlns:a16="http://schemas.microsoft.com/office/drawing/2014/main" id="{91E51E54-A7B3-487A-BDA4-B4163DEC574B}"/>
              </a:ext>
            </a:extLst>
          </p:cNvPr>
          <p:cNvSpPr>
            <a:spLocks noChangeShapeType="1"/>
          </p:cNvSpPr>
          <p:nvPr/>
        </p:nvSpPr>
        <p:spPr bwMode="auto">
          <a:xfrm flipV="1">
            <a:off x="7092950" y="1407244"/>
            <a:ext cx="288925" cy="217487"/>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90119" name="Group 172">
            <a:extLst>
              <a:ext uri="{FF2B5EF4-FFF2-40B4-BE49-F238E27FC236}">
                <a16:creationId xmlns:a16="http://schemas.microsoft.com/office/drawing/2014/main" id="{A5A92BFE-6EA0-4E98-9C8B-FA619E28D7FA}"/>
              </a:ext>
            </a:extLst>
          </p:cNvPr>
          <p:cNvGrpSpPr>
            <a:grpSpLocks/>
          </p:cNvGrpSpPr>
          <p:nvPr/>
        </p:nvGrpSpPr>
        <p:grpSpPr bwMode="auto">
          <a:xfrm>
            <a:off x="2843213" y="1196106"/>
            <a:ext cx="2209800" cy="2057400"/>
            <a:chOff x="2304" y="618"/>
            <a:chExt cx="1392" cy="1296"/>
          </a:xfrm>
        </p:grpSpPr>
        <p:sp>
          <p:nvSpPr>
            <p:cNvPr id="90183" name="Oval 139">
              <a:extLst>
                <a:ext uri="{FF2B5EF4-FFF2-40B4-BE49-F238E27FC236}">
                  <a16:creationId xmlns:a16="http://schemas.microsoft.com/office/drawing/2014/main" id="{6F805C69-0235-408A-AD7E-A5552358A303}"/>
                </a:ext>
              </a:extLst>
            </p:cNvPr>
            <p:cNvSpPr>
              <a:spLocks noChangeArrowheads="1"/>
            </p:cNvSpPr>
            <p:nvPr/>
          </p:nvSpPr>
          <p:spPr bwMode="auto">
            <a:xfrm>
              <a:off x="2976" y="61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84" name="Text Box 140">
              <a:extLst>
                <a:ext uri="{FF2B5EF4-FFF2-40B4-BE49-F238E27FC236}">
                  <a16:creationId xmlns:a16="http://schemas.microsoft.com/office/drawing/2014/main" id="{C9EB28C0-C963-4098-9324-D4218509A30B}"/>
                </a:ext>
              </a:extLst>
            </p:cNvPr>
            <p:cNvSpPr txBox="1">
              <a:spLocks noChangeArrowheads="1"/>
            </p:cNvSpPr>
            <p:nvPr/>
          </p:nvSpPr>
          <p:spPr bwMode="auto">
            <a:xfrm>
              <a:off x="2964" y="625"/>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45</a:t>
              </a:r>
            </a:p>
          </p:txBody>
        </p:sp>
        <p:sp>
          <p:nvSpPr>
            <p:cNvPr id="90185" name="Oval 141">
              <a:extLst>
                <a:ext uri="{FF2B5EF4-FFF2-40B4-BE49-F238E27FC236}">
                  <a16:creationId xmlns:a16="http://schemas.microsoft.com/office/drawing/2014/main" id="{BDBFD3E3-1E5A-4679-9BF5-7B42F9185540}"/>
                </a:ext>
              </a:extLst>
            </p:cNvPr>
            <p:cNvSpPr>
              <a:spLocks noChangeArrowheads="1"/>
            </p:cNvSpPr>
            <p:nvPr/>
          </p:nvSpPr>
          <p:spPr bwMode="auto">
            <a:xfrm>
              <a:off x="2640" y="95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86" name="Text Box 142">
              <a:extLst>
                <a:ext uri="{FF2B5EF4-FFF2-40B4-BE49-F238E27FC236}">
                  <a16:creationId xmlns:a16="http://schemas.microsoft.com/office/drawing/2014/main" id="{94721C1D-08ED-4531-B8A2-A36882CC368A}"/>
                </a:ext>
              </a:extLst>
            </p:cNvPr>
            <p:cNvSpPr txBox="1">
              <a:spLocks noChangeArrowheads="1"/>
            </p:cNvSpPr>
            <p:nvPr/>
          </p:nvSpPr>
          <p:spPr bwMode="auto">
            <a:xfrm>
              <a:off x="2628" y="961"/>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30</a:t>
              </a:r>
            </a:p>
          </p:txBody>
        </p:sp>
        <p:sp>
          <p:nvSpPr>
            <p:cNvPr id="90187" name="Oval 143">
              <a:extLst>
                <a:ext uri="{FF2B5EF4-FFF2-40B4-BE49-F238E27FC236}">
                  <a16:creationId xmlns:a16="http://schemas.microsoft.com/office/drawing/2014/main" id="{A4E1B714-B0F6-40D6-8B52-FB47CBE59343}"/>
                </a:ext>
              </a:extLst>
            </p:cNvPr>
            <p:cNvSpPr>
              <a:spLocks noChangeArrowheads="1"/>
            </p:cNvSpPr>
            <p:nvPr/>
          </p:nvSpPr>
          <p:spPr bwMode="auto">
            <a:xfrm>
              <a:off x="3312" y="947"/>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88" name="Text Box 144">
              <a:extLst>
                <a:ext uri="{FF2B5EF4-FFF2-40B4-BE49-F238E27FC236}">
                  <a16:creationId xmlns:a16="http://schemas.microsoft.com/office/drawing/2014/main" id="{E69EE4E1-2FCC-428A-AB4B-5F0597B2C272}"/>
                </a:ext>
              </a:extLst>
            </p:cNvPr>
            <p:cNvSpPr txBox="1">
              <a:spLocks noChangeArrowheads="1"/>
            </p:cNvSpPr>
            <p:nvPr/>
          </p:nvSpPr>
          <p:spPr bwMode="auto">
            <a:xfrm>
              <a:off x="3300" y="954"/>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18</a:t>
              </a:r>
            </a:p>
          </p:txBody>
        </p:sp>
        <p:sp>
          <p:nvSpPr>
            <p:cNvPr id="90189" name="Oval 145">
              <a:extLst>
                <a:ext uri="{FF2B5EF4-FFF2-40B4-BE49-F238E27FC236}">
                  <a16:creationId xmlns:a16="http://schemas.microsoft.com/office/drawing/2014/main" id="{18210E8D-4852-4C58-A79D-809FFB24C08E}"/>
                </a:ext>
              </a:extLst>
            </p:cNvPr>
            <p:cNvSpPr>
              <a:spLocks noChangeArrowheads="1"/>
            </p:cNvSpPr>
            <p:nvPr/>
          </p:nvSpPr>
          <p:spPr bwMode="auto">
            <a:xfrm>
              <a:off x="2448" y="133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90" name="Text Box 146">
              <a:extLst>
                <a:ext uri="{FF2B5EF4-FFF2-40B4-BE49-F238E27FC236}">
                  <a16:creationId xmlns:a16="http://schemas.microsoft.com/office/drawing/2014/main" id="{0FC7B73B-D234-4668-942E-2190D5933F34}"/>
                </a:ext>
              </a:extLst>
            </p:cNvPr>
            <p:cNvSpPr txBox="1">
              <a:spLocks noChangeArrowheads="1"/>
            </p:cNvSpPr>
            <p:nvPr/>
          </p:nvSpPr>
          <p:spPr bwMode="auto">
            <a:xfrm>
              <a:off x="2436" y="133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0191" name="Oval 147">
              <a:extLst>
                <a:ext uri="{FF2B5EF4-FFF2-40B4-BE49-F238E27FC236}">
                  <a16:creationId xmlns:a16="http://schemas.microsoft.com/office/drawing/2014/main" id="{CE034DE8-B3CA-4489-9DC8-DA4B07D3504B}"/>
                </a:ext>
              </a:extLst>
            </p:cNvPr>
            <p:cNvSpPr>
              <a:spLocks noChangeArrowheads="1"/>
            </p:cNvSpPr>
            <p:nvPr/>
          </p:nvSpPr>
          <p:spPr bwMode="auto">
            <a:xfrm>
              <a:off x="2832" y="132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92" name="Text Box 148">
              <a:extLst>
                <a:ext uri="{FF2B5EF4-FFF2-40B4-BE49-F238E27FC236}">
                  <a16:creationId xmlns:a16="http://schemas.microsoft.com/office/drawing/2014/main" id="{5E3B45E5-9FA0-481A-ACF6-E29D2EAD54E3}"/>
                </a:ext>
              </a:extLst>
            </p:cNvPr>
            <p:cNvSpPr txBox="1">
              <a:spLocks noChangeArrowheads="1"/>
            </p:cNvSpPr>
            <p:nvPr/>
          </p:nvSpPr>
          <p:spPr bwMode="auto">
            <a:xfrm>
              <a:off x="2820" y="1331"/>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27</a:t>
              </a:r>
            </a:p>
          </p:txBody>
        </p:sp>
        <p:sp>
          <p:nvSpPr>
            <p:cNvPr id="90193" name="Oval 149">
              <a:extLst>
                <a:ext uri="{FF2B5EF4-FFF2-40B4-BE49-F238E27FC236}">
                  <a16:creationId xmlns:a16="http://schemas.microsoft.com/office/drawing/2014/main" id="{474082D5-41ED-43AD-9008-3DF82A79A16E}"/>
                </a:ext>
              </a:extLst>
            </p:cNvPr>
            <p:cNvSpPr>
              <a:spLocks noChangeArrowheads="1"/>
            </p:cNvSpPr>
            <p:nvPr/>
          </p:nvSpPr>
          <p:spPr bwMode="auto">
            <a:xfrm>
              <a:off x="3120" y="133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94" name="Text Box 150">
              <a:extLst>
                <a:ext uri="{FF2B5EF4-FFF2-40B4-BE49-F238E27FC236}">
                  <a16:creationId xmlns:a16="http://schemas.microsoft.com/office/drawing/2014/main" id="{A0F39210-5C77-4C12-B6EC-908344C13112}"/>
                </a:ext>
              </a:extLst>
            </p:cNvPr>
            <p:cNvSpPr txBox="1">
              <a:spLocks noChangeArrowheads="1"/>
            </p:cNvSpPr>
            <p:nvPr/>
          </p:nvSpPr>
          <p:spPr bwMode="auto">
            <a:xfrm>
              <a:off x="3136" y="1338"/>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0195" name="Oval 151">
              <a:extLst>
                <a:ext uri="{FF2B5EF4-FFF2-40B4-BE49-F238E27FC236}">
                  <a16:creationId xmlns:a16="http://schemas.microsoft.com/office/drawing/2014/main" id="{FF3A9200-0786-48E4-B21E-CA70CF7B217B}"/>
                </a:ext>
              </a:extLst>
            </p:cNvPr>
            <p:cNvSpPr>
              <a:spLocks noChangeArrowheads="1"/>
            </p:cNvSpPr>
            <p:nvPr/>
          </p:nvSpPr>
          <p:spPr bwMode="auto">
            <a:xfrm>
              <a:off x="3504" y="1324"/>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96" name="Text Box 152">
              <a:extLst>
                <a:ext uri="{FF2B5EF4-FFF2-40B4-BE49-F238E27FC236}">
                  <a16:creationId xmlns:a16="http://schemas.microsoft.com/office/drawing/2014/main" id="{A8330202-A479-48FB-BADC-86F37E33295D}"/>
                </a:ext>
              </a:extLst>
            </p:cNvPr>
            <p:cNvSpPr txBox="1">
              <a:spLocks noChangeArrowheads="1"/>
            </p:cNvSpPr>
            <p:nvPr/>
          </p:nvSpPr>
          <p:spPr bwMode="auto">
            <a:xfrm>
              <a:off x="3520" y="1331"/>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90197" name="Oval 153">
              <a:extLst>
                <a:ext uri="{FF2B5EF4-FFF2-40B4-BE49-F238E27FC236}">
                  <a16:creationId xmlns:a16="http://schemas.microsoft.com/office/drawing/2014/main" id="{ABDC36A6-0E38-4985-B829-C7D0D3AE4651}"/>
                </a:ext>
              </a:extLst>
            </p:cNvPr>
            <p:cNvSpPr>
              <a:spLocks noChangeArrowheads="1"/>
            </p:cNvSpPr>
            <p:nvPr/>
          </p:nvSpPr>
          <p:spPr bwMode="auto">
            <a:xfrm>
              <a:off x="2304" y="1708"/>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198" name="Text Box 154">
              <a:extLst>
                <a:ext uri="{FF2B5EF4-FFF2-40B4-BE49-F238E27FC236}">
                  <a16:creationId xmlns:a16="http://schemas.microsoft.com/office/drawing/2014/main" id="{C915BB76-9B44-4576-925C-238ED50A960D}"/>
                </a:ext>
              </a:extLst>
            </p:cNvPr>
            <p:cNvSpPr txBox="1">
              <a:spLocks noChangeArrowheads="1"/>
            </p:cNvSpPr>
            <p:nvPr/>
          </p:nvSpPr>
          <p:spPr bwMode="auto">
            <a:xfrm>
              <a:off x="2320" y="1715"/>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90199" name="Oval 155">
              <a:extLst>
                <a:ext uri="{FF2B5EF4-FFF2-40B4-BE49-F238E27FC236}">
                  <a16:creationId xmlns:a16="http://schemas.microsoft.com/office/drawing/2014/main" id="{439D044D-7CA3-47FD-817A-EEBA623B6F48}"/>
                </a:ext>
              </a:extLst>
            </p:cNvPr>
            <p:cNvSpPr>
              <a:spLocks noChangeArrowheads="1"/>
            </p:cNvSpPr>
            <p:nvPr/>
          </p:nvSpPr>
          <p:spPr bwMode="auto">
            <a:xfrm>
              <a:off x="2544" y="1701"/>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00" name="Text Box 156">
              <a:extLst>
                <a:ext uri="{FF2B5EF4-FFF2-40B4-BE49-F238E27FC236}">
                  <a16:creationId xmlns:a16="http://schemas.microsoft.com/office/drawing/2014/main" id="{DA0AE509-B116-4285-83F4-866DF3AE7E16}"/>
                </a:ext>
              </a:extLst>
            </p:cNvPr>
            <p:cNvSpPr txBox="1">
              <a:spLocks noChangeArrowheads="1"/>
            </p:cNvSpPr>
            <p:nvPr/>
          </p:nvSpPr>
          <p:spPr bwMode="auto">
            <a:xfrm>
              <a:off x="2532" y="170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12</a:t>
              </a:r>
            </a:p>
          </p:txBody>
        </p:sp>
        <p:sp>
          <p:nvSpPr>
            <p:cNvPr id="90201" name="Oval 157">
              <a:extLst>
                <a:ext uri="{FF2B5EF4-FFF2-40B4-BE49-F238E27FC236}">
                  <a16:creationId xmlns:a16="http://schemas.microsoft.com/office/drawing/2014/main" id="{122D3F66-2B58-4DD3-A1F1-06AC3E1C5621}"/>
                </a:ext>
              </a:extLst>
            </p:cNvPr>
            <p:cNvSpPr>
              <a:spLocks noChangeArrowheads="1"/>
            </p:cNvSpPr>
            <p:nvPr/>
          </p:nvSpPr>
          <p:spPr bwMode="auto">
            <a:xfrm>
              <a:off x="2784" y="1715"/>
              <a:ext cx="192" cy="19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0202" name="Text Box 158">
              <a:extLst>
                <a:ext uri="{FF2B5EF4-FFF2-40B4-BE49-F238E27FC236}">
                  <a16:creationId xmlns:a16="http://schemas.microsoft.com/office/drawing/2014/main" id="{02D523E0-7F1C-4F27-A62E-70D9FC4074D5}"/>
                </a:ext>
              </a:extLst>
            </p:cNvPr>
            <p:cNvSpPr txBox="1">
              <a:spLocks noChangeArrowheads="1"/>
            </p:cNvSpPr>
            <p:nvPr/>
          </p:nvSpPr>
          <p:spPr bwMode="auto">
            <a:xfrm>
              <a:off x="2800" y="172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0203" name="Line 159">
              <a:extLst>
                <a:ext uri="{FF2B5EF4-FFF2-40B4-BE49-F238E27FC236}">
                  <a16:creationId xmlns:a16="http://schemas.microsoft.com/office/drawing/2014/main" id="{41FF2FEB-2D1C-4A03-8BCD-FB4812D902BD}"/>
                </a:ext>
              </a:extLst>
            </p:cNvPr>
            <p:cNvSpPr>
              <a:spLocks noChangeShapeType="1"/>
            </p:cNvSpPr>
            <p:nvPr/>
          </p:nvSpPr>
          <p:spPr bwMode="auto">
            <a:xfrm flipH="1">
              <a:off x="2784" y="810"/>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4" name="Line 160">
              <a:extLst>
                <a:ext uri="{FF2B5EF4-FFF2-40B4-BE49-F238E27FC236}">
                  <a16:creationId xmlns:a16="http://schemas.microsoft.com/office/drawing/2014/main" id="{E360906E-F833-4035-A4DE-3A5AE0D37442}"/>
                </a:ext>
              </a:extLst>
            </p:cNvPr>
            <p:cNvSpPr>
              <a:spLocks noChangeShapeType="1"/>
            </p:cNvSpPr>
            <p:nvPr/>
          </p:nvSpPr>
          <p:spPr bwMode="auto">
            <a:xfrm>
              <a:off x="3120" y="810"/>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5" name="Line 161">
              <a:extLst>
                <a:ext uri="{FF2B5EF4-FFF2-40B4-BE49-F238E27FC236}">
                  <a16:creationId xmlns:a16="http://schemas.microsoft.com/office/drawing/2014/main" id="{FA9C0571-6916-4F04-9398-169810F12BB9}"/>
                </a:ext>
              </a:extLst>
            </p:cNvPr>
            <p:cNvSpPr>
              <a:spLocks noChangeShapeType="1"/>
            </p:cNvSpPr>
            <p:nvPr/>
          </p:nvSpPr>
          <p:spPr bwMode="auto">
            <a:xfrm flipH="1">
              <a:off x="2592" y="1146"/>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6" name="Line 162">
              <a:extLst>
                <a:ext uri="{FF2B5EF4-FFF2-40B4-BE49-F238E27FC236}">
                  <a16:creationId xmlns:a16="http://schemas.microsoft.com/office/drawing/2014/main" id="{76DAE8E2-9630-413A-B435-E18F4BFA5AE6}"/>
                </a:ext>
              </a:extLst>
            </p:cNvPr>
            <p:cNvSpPr>
              <a:spLocks noChangeShapeType="1"/>
            </p:cNvSpPr>
            <p:nvPr/>
          </p:nvSpPr>
          <p:spPr bwMode="auto">
            <a:xfrm>
              <a:off x="2736" y="1146"/>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7" name="Line 163">
              <a:extLst>
                <a:ext uri="{FF2B5EF4-FFF2-40B4-BE49-F238E27FC236}">
                  <a16:creationId xmlns:a16="http://schemas.microsoft.com/office/drawing/2014/main" id="{CE76D81E-E994-4430-A8C5-5AE5318D7030}"/>
                </a:ext>
              </a:extLst>
            </p:cNvPr>
            <p:cNvSpPr>
              <a:spLocks noChangeShapeType="1"/>
            </p:cNvSpPr>
            <p:nvPr/>
          </p:nvSpPr>
          <p:spPr bwMode="auto">
            <a:xfrm flipH="1">
              <a:off x="2400" y="1530"/>
              <a:ext cx="144"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8" name="Line 164">
              <a:extLst>
                <a:ext uri="{FF2B5EF4-FFF2-40B4-BE49-F238E27FC236}">
                  <a16:creationId xmlns:a16="http://schemas.microsoft.com/office/drawing/2014/main" id="{E7457BAA-E533-4BFC-82C6-94068BB2388C}"/>
                </a:ext>
              </a:extLst>
            </p:cNvPr>
            <p:cNvSpPr>
              <a:spLocks noChangeShapeType="1"/>
            </p:cNvSpPr>
            <p:nvPr/>
          </p:nvSpPr>
          <p:spPr bwMode="auto">
            <a:xfrm>
              <a:off x="2560" y="1530"/>
              <a:ext cx="96"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09" name="Line 165">
              <a:extLst>
                <a:ext uri="{FF2B5EF4-FFF2-40B4-BE49-F238E27FC236}">
                  <a16:creationId xmlns:a16="http://schemas.microsoft.com/office/drawing/2014/main" id="{21B3AC89-7B90-4770-8208-3B85FAE3D6A8}"/>
                </a:ext>
              </a:extLst>
            </p:cNvPr>
            <p:cNvSpPr>
              <a:spLocks noChangeShapeType="1"/>
            </p:cNvSpPr>
            <p:nvPr/>
          </p:nvSpPr>
          <p:spPr bwMode="auto">
            <a:xfrm flipH="1">
              <a:off x="2880" y="1522"/>
              <a:ext cx="48"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0210" name="Line 166">
              <a:extLst>
                <a:ext uri="{FF2B5EF4-FFF2-40B4-BE49-F238E27FC236}">
                  <a16:creationId xmlns:a16="http://schemas.microsoft.com/office/drawing/2014/main" id="{4C02B8C3-5F72-4CAE-B1A9-EC83D97458A4}"/>
                </a:ext>
              </a:extLst>
            </p:cNvPr>
            <p:cNvSpPr>
              <a:spLocks noChangeShapeType="1"/>
            </p:cNvSpPr>
            <p:nvPr/>
          </p:nvSpPr>
          <p:spPr bwMode="auto">
            <a:xfrm flipH="1">
              <a:off x="3216" y="1146"/>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0211" name="Line 167">
              <a:extLst>
                <a:ext uri="{FF2B5EF4-FFF2-40B4-BE49-F238E27FC236}">
                  <a16:creationId xmlns:a16="http://schemas.microsoft.com/office/drawing/2014/main" id="{917A508D-71DD-44C8-9061-FF8F21369C4B}"/>
                </a:ext>
              </a:extLst>
            </p:cNvPr>
            <p:cNvSpPr>
              <a:spLocks noChangeShapeType="1"/>
            </p:cNvSpPr>
            <p:nvPr/>
          </p:nvSpPr>
          <p:spPr bwMode="auto">
            <a:xfrm>
              <a:off x="3424" y="1146"/>
              <a:ext cx="192"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90120" name="Rectangle 171">
            <a:extLst>
              <a:ext uri="{FF2B5EF4-FFF2-40B4-BE49-F238E27FC236}">
                <a16:creationId xmlns:a16="http://schemas.microsoft.com/office/drawing/2014/main" id="{1B72138E-5A0C-4ACE-923F-E21172EC6408}"/>
              </a:ext>
            </a:extLst>
          </p:cNvPr>
          <p:cNvSpPr>
            <a:spLocks noChangeArrowheads="1"/>
          </p:cNvSpPr>
          <p:nvPr/>
        </p:nvSpPr>
        <p:spPr bwMode="auto">
          <a:xfrm>
            <a:off x="310666" y="661119"/>
            <a:ext cx="35823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DeleteMax( HEAP heap  )</a:t>
            </a:r>
          </a:p>
        </p:txBody>
      </p:sp>
      <p:graphicFrame>
        <p:nvGraphicFramePr>
          <p:cNvPr id="118" name="表格 117">
            <a:extLst>
              <a:ext uri="{FF2B5EF4-FFF2-40B4-BE49-F238E27FC236}">
                <a16:creationId xmlns:a16="http://schemas.microsoft.com/office/drawing/2014/main" id="{D855FB71-D336-461E-B16D-0BE81BC2E21C}"/>
              </a:ext>
            </a:extLst>
          </p:cNvPr>
          <p:cNvGraphicFramePr>
            <a:graphicFrameLocks noGrp="1"/>
          </p:cNvGraphicFramePr>
          <p:nvPr>
            <p:extLst>
              <p:ext uri="{D42A27DB-BD31-4B8C-83A1-F6EECF244321}">
                <p14:modId xmlns:p14="http://schemas.microsoft.com/office/powerpoint/2010/main" val="2941631488"/>
              </p:ext>
            </p:extLst>
          </p:nvPr>
        </p:nvGraphicFramePr>
        <p:xfrm>
          <a:off x="284163" y="3421781"/>
          <a:ext cx="5086346" cy="334966"/>
        </p:xfrm>
        <a:graphic>
          <a:graphicData uri="http://schemas.openxmlformats.org/drawingml/2006/table">
            <a:tbl>
              <a:tblPr firstRow="1" bandRow="1">
                <a:tableStyleId>{5C22544A-7EE6-4342-B048-85BDC9FD1C3A}</a:tableStyleId>
              </a:tblPr>
              <a:tblGrid>
                <a:gridCol w="461760">
                  <a:extLst>
                    <a:ext uri="{9D8B030D-6E8A-4147-A177-3AD203B41FA5}">
                      <a16:colId xmlns:a16="http://schemas.microsoft.com/office/drawing/2014/main" val="20000"/>
                    </a:ext>
                  </a:extLst>
                </a:gridCol>
                <a:gridCol w="461760">
                  <a:extLst>
                    <a:ext uri="{9D8B030D-6E8A-4147-A177-3AD203B41FA5}">
                      <a16:colId xmlns:a16="http://schemas.microsoft.com/office/drawing/2014/main" val="20001"/>
                    </a:ext>
                  </a:extLst>
                </a:gridCol>
                <a:gridCol w="461760">
                  <a:extLst>
                    <a:ext uri="{9D8B030D-6E8A-4147-A177-3AD203B41FA5}">
                      <a16:colId xmlns:a16="http://schemas.microsoft.com/office/drawing/2014/main" val="20002"/>
                    </a:ext>
                  </a:extLst>
                </a:gridCol>
                <a:gridCol w="461760">
                  <a:extLst>
                    <a:ext uri="{9D8B030D-6E8A-4147-A177-3AD203B41FA5}">
                      <a16:colId xmlns:a16="http://schemas.microsoft.com/office/drawing/2014/main" val="20003"/>
                    </a:ext>
                  </a:extLst>
                </a:gridCol>
                <a:gridCol w="461760">
                  <a:extLst>
                    <a:ext uri="{9D8B030D-6E8A-4147-A177-3AD203B41FA5}">
                      <a16:colId xmlns:a16="http://schemas.microsoft.com/office/drawing/2014/main" val="20004"/>
                    </a:ext>
                  </a:extLst>
                </a:gridCol>
                <a:gridCol w="354374">
                  <a:extLst>
                    <a:ext uri="{9D8B030D-6E8A-4147-A177-3AD203B41FA5}">
                      <a16:colId xmlns:a16="http://schemas.microsoft.com/office/drawing/2014/main" val="20005"/>
                    </a:ext>
                  </a:extLst>
                </a:gridCol>
                <a:gridCol w="354374">
                  <a:extLst>
                    <a:ext uri="{9D8B030D-6E8A-4147-A177-3AD203B41FA5}">
                      <a16:colId xmlns:a16="http://schemas.microsoft.com/office/drawing/2014/main" val="20006"/>
                    </a:ext>
                  </a:extLst>
                </a:gridCol>
                <a:gridCol w="230881">
                  <a:extLst>
                    <a:ext uri="{9D8B030D-6E8A-4147-A177-3AD203B41FA5}">
                      <a16:colId xmlns:a16="http://schemas.microsoft.com/office/drawing/2014/main" val="20007"/>
                    </a:ext>
                  </a:extLst>
                </a:gridCol>
                <a:gridCol w="461760">
                  <a:extLst>
                    <a:ext uri="{9D8B030D-6E8A-4147-A177-3AD203B41FA5}">
                      <a16:colId xmlns:a16="http://schemas.microsoft.com/office/drawing/2014/main" val="20008"/>
                    </a:ext>
                  </a:extLst>
                </a:gridCol>
                <a:gridCol w="354374">
                  <a:extLst>
                    <a:ext uri="{9D8B030D-6E8A-4147-A177-3AD203B41FA5}">
                      <a16:colId xmlns:a16="http://schemas.microsoft.com/office/drawing/2014/main" val="20009"/>
                    </a:ext>
                  </a:extLst>
                </a:gridCol>
                <a:gridCol w="461760">
                  <a:extLst>
                    <a:ext uri="{9D8B030D-6E8A-4147-A177-3AD203B41FA5}">
                      <a16:colId xmlns:a16="http://schemas.microsoft.com/office/drawing/2014/main" val="20010"/>
                    </a:ext>
                  </a:extLst>
                </a:gridCol>
                <a:gridCol w="560023">
                  <a:extLst>
                    <a:ext uri="{9D8B030D-6E8A-4147-A177-3AD203B41FA5}">
                      <a16:colId xmlns:a16="http://schemas.microsoft.com/office/drawing/2014/main" val="20011"/>
                    </a:ext>
                  </a:extLst>
                </a:gridCol>
              </a:tblGrid>
              <a:tr h="334963">
                <a:tc>
                  <a:txBody>
                    <a:bodyPr/>
                    <a:lstStyle/>
                    <a:p>
                      <a:r>
                        <a:rPr lang="en-US" altLang="zh-CN" sz="1600" dirty="0">
                          <a:solidFill>
                            <a:srgbClr val="FF0000"/>
                          </a:solidFill>
                        </a:rPr>
                        <a:t>45</a:t>
                      </a:r>
                      <a:endParaRPr lang="zh-CN" altLang="en-US" sz="1600" dirty="0">
                        <a:solidFill>
                          <a:srgbClr val="FF0000"/>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30</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18</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15</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27</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9</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4</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12</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8</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a:solidFill>
                          <a:srgbClr val="FF0000"/>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r>
                        <a:rPr lang="en-US" altLang="zh-CN" sz="1600" dirty="0">
                          <a:solidFill>
                            <a:schemeClr val="tx1"/>
                          </a:solidFill>
                        </a:rPr>
                        <a:t>…</a:t>
                      </a:r>
                      <a:endParaRPr lang="zh-CN" altLang="en-US" sz="1600" dirty="0">
                        <a:solidFill>
                          <a:schemeClr val="tx1"/>
                        </a:solidFill>
                      </a:endParaRPr>
                    </a:p>
                  </a:txBody>
                  <a:tcPr marL="91454" marR="91454" marT="45563" marB="4556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bl>
          </a:graphicData>
        </a:graphic>
      </p:graphicFrame>
      <p:graphicFrame>
        <p:nvGraphicFramePr>
          <p:cNvPr id="119" name="表格 118">
            <a:extLst>
              <a:ext uri="{FF2B5EF4-FFF2-40B4-BE49-F238E27FC236}">
                <a16:creationId xmlns:a16="http://schemas.microsoft.com/office/drawing/2014/main" id="{CEE17BB5-077D-4B3E-9405-D9C9037B3ED3}"/>
              </a:ext>
            </a:extLst>
          </p:cNvPr>
          <p:cNvGraphicFramePr>
            <a:graphicFrameLocks noGrp="1"/>
          </p:cNvGraphicFramePr>
          <p:nvPr>
            <p:extLst>
              <p:ext uri="{D42A27DB-BD31-4B8C-83A1-F6EECF244321}">
                <p14:modId xmlns:p14="http://schemas.microsoft.com/office/powerpoint/2010/main" val="3001589070"/>
              </p:ext>
            </p:extLst>
          </p:nvPr>
        </p:nvGraphicFramePr>
        <p:xfrm>
          <a:off x="3708400" y="5990356"/>
          <a:ext cx="5167315" cy="334966"/>
        </p:xfrm>
        <a:graphic>
          <a:graphicData uri="http://schemas.openxmlformats.org/drawingml/2006/table">
            <a:tbl>
              <a:tblPr firstRow="1" bandRow="1">
                <a:tableStyleId>{5C22544A-7EE6-4342-B048-85BDC9FD1C3A}</a:tableStyleId>
              </a:tblPr>
              <a:tblGrid>
                <a:gridCol w="461617">
                  <a:extLst>
                    <a:ext uri="{9D8B030D-6E8A-4147-A177-3AD203B41FA5}">
                      <a16:colId xmlns:a16="http://schemas.microsoft.com/office/drawing/2014/main" val="20000"/>
                    </a:ext>
                  </a:extLst>
                </a:gridCol>
                <a:gridCol w="461617">
                  <a:extLst>
                    <a:ext uri="{9D8B030D-6E8A-4147-A177-3AD203B41FA5}">
                      <a16:colId xmlns:a16="http://schemas.microsoft.com/office/drawing/2014/main" val="20001"/>
                    </a:ext>
                  </a:extLst>
                </a:gridCol>
                <a:gridCol w="461617">
                  <a:extLst>
                    <a:ext uri="{9D8B030D-6E8A-4147-A177-3AD203B41FA5}">
                      <a16:colId xmlns:a16="http://schemas.microsoft.com/office/drawing/2014/main" val="20002"/>
                    </a:ext>
                  </a:extLst>
                </a:gridCol>
                <a:gridCol w="461617">
                  <a:extLst>
                    <a:ext uri="{9D8B030D-6E8A-4147-A177-3AD203B41FA5}">
                      <a16:colId xmlns:a16="http://schemas.microsoft.com/office/drawing/2014/main" val="20003"/>
                    </a:ext>
                  </a:extLst>
                </a:gridCol>
                <a:gridCol w="461617">
                  <a:extLst>
                    <a:ext uri="{9D8B030D-6E8A-4147-A177-3AD203B41FA5}">
                      <a16:colId xmlns:a16="http://schemas.microsoft.com/office/drawing/2014/main" val="20004"/>
                    </a:ext>
                  </a:extLst>
                </a:gridCol>
                <a:gridCol w="354264">
                  <a:extLst>
                    <a:ext uri="{9D8B030D-6E8A-4147-A177-3AD203B41FA5}">
                      <a16:colId xmlns:a16="http://schemas.microsoft.com/office/drawing/2014/main" val="20005"/>
                    </a:ext>
                  </a:extLst>
                </a:gridCol>
                <a:gridCol w="354264">
                  <a:extLst>
                    <a:ext uri="{9D8B030D-6E8A-4147-A177-3AD203B41FA5}">
                      <a16:colId xmlns:a16="http://schemas.microsoft.com/office/drawing/2014/main" val="20006"/>
                    </a:ext>
                  </a:extLst>
                </a:gridCol>
                <a:gridCol w="230809">
                  <a:extLst>
                    <a:ext uri="{9D8B030D-6E8A-4147-A177-3AD203B41FA5}">
                      <a16:colId xmlns:a16="http://schemas.microsoft.com/office/drawing/2014/main" val="20007"/>
                    </a:ext>
                  </a:extLst>
                </a:gridCol>
                <a:gridCol w="461617">
                  <a:extLst>
                    <a:ext uri="{9D8B030D-6E8A-4147-A177-3AD203B41FA5}">
                      <a16:colId xmlns:a16="http://schemas.microsoft.com/office/drawing/2014/main" val="20008"/>
                    </a:ext>
                  </a:extLst>
                </a:gridCol>
                <a:gridCol w="436810">
                  <a:extLst>
                    <a:ext uri="{9D8B030D-6E8A-4147-A177-3AD203B41FA5}">
                      <a16:colId xmlns:a16="http://schemas.microsoft.com/office/drawing/2014/main" val="20009"/>
                    </a:ext>
                  </a:extLst>
                </a:gridCol>
                <a:gridCol w="461617">
                  <a:extLst>
                    <a:ext uri="{9D8B030D-6E8A-4147-A177-3AD203B41FA5}">
                      <a16:colId xmlns:a16="http://schemas.microsoft.com/office/drawing/2014/main" val="20010"/>
                    </a:ext>
                  </a:extLst>
                </a:gridCol>
                <a:gridCol w="559849">
                  <a:extLst>
                    <a:ext uri="{9D8B030D-6E8A-4147-A177-3AD203B41FA5}">
                      <a16:colId xmlns:a16="http://schemas.microsoft.com/office/drawing/2014/main" val="20011"/>
                    </a:ext>
                  </a:extLst>
                </a:gridCol>
              </a:tblGrid>
              <a:tr h="334963">
                <a:tc>
                  <a:txBody>
                    <a:bodyPr/>
                    <a:lstStyle/>
                    <a:p>
                      <a:r>
                        <a:rPr lang="en-US" altLang="zh-CN" sz="1600" dirty="0">
                          <a:solidFill>
                            <a:srgbClr val="FF0000"/>
                          </a:solidFill>
                        </a:rPr>
                        <a:t>30</a:t>
                      </a:r>
                      <a:endParaRPr lang="zh-CN" altLang="en-US" sz="1600" dirty="0">
                        <a:solidFill>
                          <a:srgbClr val="FF0000"/>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rgbClr val="FF0000"/>
                          </a:solidFill>
                        </a:rPr>
                        <a:t>27</a:t>
                      </a:r>
                      <a:endParaRPr lang="zh-CN" altLang="en-US" sz="1600" dirty="0">
                        <a:solidFill>
                          <a:srgbClr val="FF0000"/>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18</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15</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rgbClr val="FF0000"/>
                          </a:solidFill>
                        </a:rPr>
                        <a:t>8</a:t>
                      </a:r>
                      <a:endParaRPr lang="zh-CN" altLang="en-US" sz="1600" dirty="0">
                        <a:solidFill>
                          <a:srgbClr val="FF0000"/>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9</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4</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3</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rPr>
                        <a:t>12</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rgbClr val="FF0000"/>
                          </a:solidFill>
                        </a:rPr>
                        <a:t>45</a:t>
                      </a:r>
                      <a:endParaRPr lang="zh-CN" altLang="en-US" sz="1600" dirty="0">
                        <a:solidFill>
                          <a:srgbClr val="FF0000"/>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a:solidFill>
                          <a:srgbClr val="FF0000"/>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tc>
                  <a:txBody>
                    <a:bodyPr/>
                    <a:lstStyle/>
                    <a:p>
                      <a:r>
                        <a:rPr lang="en-US" altLang="zh-CN" sz="1600" dirty="0">
                          <a:solidFill>
                            <a:schemeClr val="tx1"/>
                          </a:solidFill>
                        </a:rPr>
                        <a:t>…</a:t>
                      </a:r>
                      <a:endParaRPr lang="zh-CN" altLang="en-US" sz="1600" dirty="0">
                        <a:solidFill>
                          <a:schemeClr val="tx1"/>
                        </a:solidFill>
                      </a:endParaRPr>
                    </a:p>
                  </a:txBody>
                  <a:tcPr marL="91425" marR="91425" marT="45563" marB="4556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bl>
          </a:graphicData>
        </a:graphic>
      </p:graphicFrame>
      <p:grpSp>
        <p:nvGrpSpPr>
          <p:cNvPr id="90175" name="组合 9">
            <a:extLst>
              <a:ext uri="{FF2B5EF4-FFF2-40B4-BE49-F238E27FC236}">
                <a16:creationId xmlns:a16="http://schemas.microsoft.com/office/drawing/2014/main" id="{C19B7C51-5E0A-4A69-86B5-E0435257D580}"/>
              </a:ext>
            </a:extLst>
          </p:cNvPr>
          <p:cNvGrpSpPr>
            <a:grpSpLocks/>
          </p:cNvGrpSpPr>
          <p:nvPr/>
        </p:nvGrpSpPr>
        <p:grpSpPr bwMode="auto">
          <a:xfrm>
            <a:off x="242888" y="3825006"/>
            <a:ext cx="4090987" cy="176213"/>
            <a:chOff x="242888" y="3784848"/>
            <a:chExt cx="4091682" cy="175419"/>
          </a:xfrm>
        </p:grpSpPr>
        <p:cxnSp>
          <p:nvCxnSpPr>
            <p:cNvPr id="90180" name="直接箭头连接符 125">
              <a:extLst>
                <a:ext uri="{FF2B5EF4-FFF2-40B4-BE49-F238E27FC236}">
                  <a16:creationId xmlns:a16="http://schemas.microsoft.com/office/drawing/2014/main" id="{78AA92B2-F494-43E4-9BCE-67B435A73C6E}"/>
                </a:ext>
              </a:extLst>
            </p:cNvPr>
            <p:cNvCxnSpPr>
              <a:cxnSpLocks noChangeShapeType="1"/>
            </p:cNvCxnSpPr>
            <p:nvPr/>
          </p:nvCxnSpPr>
          <p:spPr bwMode="auto">
            <a:xfrm>
              <a:off x="242888" y="3882132"/>
              <a:ext cx="4091682" cy="0"/>
            </a:xfrm>
            <a:prstGeom prst="straightConnector1">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81" name="直接连接符 126">
              <a:extLst>
                <a:ext uri="{FF2B5EF4-FFF2-40B4-BE49-F238E27FC236}">
                  <a16:creationId xmlns:a16="http://schemas.microsoft.com/office/drawing/2014/main" id="{107617B9-D9F2-4F13-BBB4-9B30AF91A455}"/>
                </a:ext>
              </a:extLst>
            </p:cNvPr>
            <p:cNvCxnSpPr>
              <a:cxnSpLocks noChangeShapeType="1"/>
            </p:cNvCxnSpPr>
            <p:nvPr/>
          </p:nvCxnSpPr>
          <p:spPr bwMode="auto">
            <a:xfrm>
              <a:off x="268288" y="3784848"/>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82" name="直接连接符 127">
              <a:extLst>
                <a:ext uri="{FF2B5EF4-FFF2-40B4-BE49-F238E27FC236}">
                  <a16:creationId xmlns:a16="http://schemas.microsoft.com/office/drawing/2014/main" id="{4D0B665F-F8D5-4EA5-BC15-9C43B9FC003E}"/>
                </a:ext>
              </a:extLst>
            </p:cNvPr>
            <p:cNvCxnSpPr>
              <a:cxnSpLocks noChangeShapeType="1"/>
            </p:cNvCxnSpPr>
            <p:nvPr/>
          </p:nvCxnSpPr>
          <p:spPr bwMode="auto">
            <a:xfrm>
              <a:off x="4334570" y="3784848"/>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 name="组合 8">
            <a:extLst>
              <a:ext uri="{FF2B5EF4-FFF2-40B4-BE49-F238E27FC236}">
                <a16:creationId xmlns:a16="http://schemas.microsoft.com/office/drawing/2014/main" id="{DBCE0B7B-249B-47C5-8D09-5A7655594A91}"/>
              </a:ext>
            </a:extLst>
          </p:cNvPr>
          <p:cNvGrpSpPr>
            <a:grpSpLocks/>
          </p:cNvGrpSpPr>
          <p:nvPr/>
        </p:nvGrpSpPr>
        <p:grpSpPr bwMode="auto">
          <a:xfrm>
            <a:off x="3695700" y="6349131"/>
            <a:ext cx="3697288" cy="176213"/>
            <a:chOff x="3695278" y="6309320"/>
            <a:chExt cx="3697734" cy="175419"/>
          </a:xfrm>
        </p:grpSpPr>
        <p:cxnSp>
          <p:nvCxnSpPr>
            <p:cNvPr id="90177" name="直接箭头连接符 128">
              <a:extLst>
                <a:ext uri="{FF2B5EF4-FFF2-40B4-BE49-F238E27FC236}">
                  <a16:creationId xmlns:a16="http://schemas.microsoft.com/office/drawing/2014/main" id="{A6CA6F1E-3030-49C7-B9DC-7378B925C72C}"/>
                </a:ext>
              </a:extLst>
            </p:cNvPr>
            <p:cNvCxnSpPr>
              <a:cxnSpLocks noChangeShapeType="1"/>
            </p:cNvCxnSpPr>
            <p:nvPr/>
          </p:nvCxnSpPr>
          <p:spPr bwMode="auto">
            <a:xfrm>
              <a:off x="3695278" y="6402536"/>
              <a:ext cx="3661197" cy="6127"/>
            </a:xfrm>
            <a:prstGeom prst="straightConnector1">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78" name="直接连接符 129">
              <a:extLst>
                <a:ext uri="{FF2B5EF4-FFF2-40B4-BE49-F238E27FC236}">
                  <a16:creationId xmlns:a16="http://schemas.microsoft.com/office/drawing/2014/main" id="{D6313CCD-DD08-4B85-B350-9CFA3A180DA3}"/>
                </a:ext>
              </a:extLst>
            </p:cNvPr>
            <p:cNvCxnSpPr>
              <a:cxnSpLocks noChangeShapeType="1"/>
            </p:cNvCxnSpPr>
            <p:nvPr/>
          </p:nvCxnSpPr>
          <p:spPr bwMode="auto">
            <a:xfrm>
              <a:off x="3695278" y="6309320"/>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79" name="直接连接符 130">
              <a:extLst>
                <a:ext uri="{FF2B5EF4-FFF2-40B4-BE49-F238E27FC236}">
                  <a16:creationId xmlns:a16="http://schemas.microsoft.com/office/drawing/2014/main" id="{BCA40747-6B2E-4EB5-897A-6CB8C0276888}"/>
                </a:ext>
              </a:extLst>
            </p:cNvPr>
            <p:cNvCxnSpPr>
              <a:cxnSpLocks noChangeShapeType="1"/>
            </p:cNvCxnSpPr>
            <p:nvPr/>
          </p:nvCxnSpPr>
          <p:spPr bwMode="auto">
            <a:xfrm>
              <a:off x="7393012" y="6309320"/>
              <a:ext cx="0" cy="175419"/>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06261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6061"/>
                                        </p:tgtEl>
                                        <p:attrNameLst>
                                          <p:attrName>style.visibility</p:attrName>
                                        </p:attrNameLst>
                                      </p:cBhvr>
                                      <p:to>
                                        <p:strVal val="visible"/>
                                      </p:to>
                                    </p:set>
                                    <p:animEffect transition="in" filter="blinds(horizontal)">
                                      <p:cBhvr>
                                        <p:cTn id="7" dur="500"/>
                                        <p:tgtEl>
                                          <p:spTgt spid="166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6602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66062"/>
                                        </p:tgtEl>
                                        <p:attrNameLst>
                                          <p:attrName>style.visibility</p:attrName>
                                        </p:attrNameLst>
                                      </p:cBhvr>
                                      <p:to>
                                        <p:strVal val="visible"/>
                                      </p:to>
                                    </p:set>
                                    <p:animEffect transition="in" filter="blinds(horizontal)">
                                      <p:cBhvr>
                                        <p:cTn id="16" dur="500"/>
                                        <p:tgtEl>
                                          <p:spTgt spid="16606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66025"/>
                                        </p:tgtEl>
                                        <p:attrNameLst>
                                          <p:attrName>style.visibility</p:attrName>
                                        </p:attrNameLst>
                                      </p:cBhvr>
                                      <p:to>
                                        <p:strVal val="visible"/>
                                      </p:to>
                                    </p:set>
                                    <p:animEffect transition="in" filter="wipe(down)">
                                      <p:cBhvr>
                                        <p:cTn id="21" dur="500"/>
                                        <p:tgtEl>
                                          <p:spTgt spid="16602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166063"/>
                                        </p:tgtEl>
                                        <p:attrNameLst>
                                          <p:attrName>style.visibility</p:attrName>
                                        </p:attrNameLst>
                                      </p:cBhvr>
                                      <p:to>
                                        <p:strVal val="visible"/>
                                      </p:to>
                                    </p:set>
                                    <p:animEffect transition="in" filter="blinds(horizontal)">
                                      <p:cBhvr>
                                        <p:cTn id="26" dur="500"/>
                                        <p:tgtEl>
                                          <p:spTgt spid="16606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0FEB4BC9-11EB-4CDD-8A5E-DB5451B2F837}"/>
              </a:ext>
            </a:extLst>
          </p:cNvPr>
          <p:cNvSpPr txBox="1">
            <a:spLocks noChangeArrowheads="1"/>
          </p:cNvSpPr>
          <p:nvPr/>
        </p:nvSpPr>
        <p:spPr bwMode="auto">
          <a:xfrm>
            <a:off x="533400" y="1179488"/>
            <a:ext cx="338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latin typeface="宋体" panose="02010600030101010101" pitchFamily="2" charset="-122"/>
              </a:rPr>
              <a:t>有序树</a:t>
            </a:r>
            <a:r>
              <a:rPr lang="zh-CN" altLang="en-US" b="1">
                <a:latin typeface="宋体" panose="02010600030101010101" pitchFamily="2" charset="-122"/>
              </a:rPr>
              <a:t>    </a:t>
            </a:r>
            <a:r>
              <a:rPr lang="en-US" altLang="zh-CN" b="1">
                <a:latin typeface="宋体" panose="02010600030101010101" pitchFamily="2" charset="-122"/>
              </a:rPr>
              <a:t>&amp;    </a:t>
            </a:r>
            <a:r>
              <a:rPr lang="zh-CN" altLang="en-US" b="1">
                <a:solidFill>
                  <a:srgbClr val="0000CC"/>
                </a:solidFill>
                <a:latin typeface="宋体" panose="02010600030101010101" pitchFamily="2" charset="-122"/>
              </a:rPr>
              <a:t>无序树</a:t>
            </a:r>
          </a:p>
        </p:txBody>
      </p:sp>
      <p:grpSp>
        <p:nvGrpSpPr>
          <p:cNvPr id="14339" name="Group 9">
            <a:extLst>
              <a:ext uri="{FF2B5EF4-FFF2-40B4-BE49-F238E27FC236}">
                <a16:creationId xmlns:a16="http://schemas.microsoft.com/office/drawing/2014/main" id="{47720072-5782-4C71-A6BB-0EC0061F8FCD}"/>
              </a:ext>
            </a:extLst>
          </p:cNvPr>
          <p:cNvGrpSpPr>
            <a:grpSpLocks/>
          </p:cNvGrpSpPr>
          <p:nvPr/>
        </p:nvGrpSpPr>
        <p:grpSpPr bwMode="auto">
          <a:xfrm>
            <a:off x="4495800" y="620688"/>
            <a:ext cx="1446213" cy="1473200"/>
            <a:chOff x="2832" y="512"/>
            <a:chExt cx="911" cy="928"/>
          </a:xfrm>
        </p:grpSpPr>
        <p:sp>
          <p:nvSpPr>
            <p:cNvPr id="14352" name="Oval 4">
              <a:extLst>
                <a:ext uri="{FF2B5EF4-FFF2-40B4-BE49-F238E27FC236}">
                  <a16:creationId xmlns:a16="http://schemas.microsoft.com/office/drawing/2014/main" id="{A092ADA1-5936-4E1F-8FA5-A0C456100153}"/>
                </a:ext>
              </a:extLst>
            </p:cNvPr>
            <p:cNvSpPr>
              <a:spLocks noChangeArrowheads="1"/>
            </p:cNvSpPr>
            <p:nvPr/>
          </p:nvSpPr>
          <p:spPr bwMode="auto">
            <a:xfrm>
              <a:off x="3121" y="512"/>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A</a:t>
              </a:r>
            </a:p>
          </p:txBody>
        </p:sp>
        <p:sp>
          <p:nvSpPr>
            <p:cNvPr id="14353" name="Oval 5">
              <a:extLst>
                <a:ext uri="{FF2B5EF4-FFF2-40B4-BE49-F238E27FC236}">
                  <a16:creationId xmlns:a16="http://schemas.microsoft.com/office/drawing/2014/main" id="{1D5C4BE0-7052-43AA-8E40-4EEEB6AA30E4}"/>
                </a:ext>
              </a:extLst>
            </p:cNvPr>
            <p:cNvSpPr>
              <a:spLocks noChangeArrowheads="1"/>
            </p:cNvSpPr>
            <p:nvPr/>
          </p:nvSpPr>
          <p:spPr bwMode="auto">
            <a:xfrm>
              <a:off x="2832"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B</a:t>
              </a:r>
            </a:p>
          </p:txBody>
        </p:sp>
        <p:sp>
          <p:nvSpPr>
            <p:cNvPr id="14354" name="Oval 6">
              <a:extLst>
                <a:ext uri="{FF2B5EF4-FFF2-40B4-BE49-F238E27FC236}">
                  <a16:creationId xmlns:a16="http://schemas.microsoft.com/office/drawing/2014/main" id="{5C65D12C-0D78-49B3-9FB4-C5410A67E302}"/>
                </a:ext>
              </a:extLst>
            </p:cNvPr>
            <p:cNvSpPr>
              <a:spLocks noChangeArrowheads="1"/>
            </p:cNvSpPr>
            <p:nvPr/>
          </p:nvSpPr>
          <p:spPr bwMode="auto">
            <a:xfrm>
              <a:off x="3408"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C</a:t>
              </a:r>
            </a:p>
          </p:txBody>
        </p:sp>
        <p:sp>
          <p:nvSpPr>
            <p:cNvPr id="14355" name="Line 7">
              <a:extLst>
                <a:ext uri="{FF2B5EF4-FFF2-40B4-BE49-F238E27FC236}">
                  <a16:creationId xmlns:a16="http://schemas.microsoft.com/office/drawing/2014/main" id="{EE7137CC-42D3-433A-A2C5-E2DDCB7A7D9A}"/>
                </a:ext>
              </a:extLst>
            </p:cNvPr>
            <p:cNvSpPr>
              <a:spLocks noChangeShapeType="1"/>
            </p:cNvSpPr>
            <p:nvPr/>
          </p:nvSpPr>
          <p:spPr bwMode="auto">
            <a:xfrm flipH="1">
              <a:off x="3024"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4356" name="Line 8">
              <a:extLst>
                <a:ext uri="{FF2B5EF4-FFF2-40B4-BE49-F238E27FC236}">
                  <a16:creationId xmlns:a16="http://schemas.microsoft.com/office/drawing/2014/main" id="{2269CF9E-5AC7-4D8A-AE95-DE42A9785A10}"/>
                </a:ext>
              </a:extLst>
            </p:cNvPr>
            <p:cNvSpPr>
              <a:spLocks noChangeShapeType="1"/>
            </p:cNvSpPr>
            <p:nvPr/>
          </p:nvSpPr>
          <p:spPr bwMode="auto">
            <a:xfrm>
              <a:off x="3312"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14340" name="Group 10">
            <a:extLst>
              <a:ext uri="{FF2B5EF4-FFF2-40B4-BE49-F238E27FC236}">
                <a16:creationId xmlns:a16="http://schemas.microsoft.com/office/drawing/2014/main" id="{652A221E-CD63-46D7-A5FA-E4C3CD706B7A}"/>
              </a:ext>
            </a:extLst>
          </p:cNvPr>
          <p:cNvGrpSpPr>
            <a:grpSpLocks/>
          </p:cNvGrpSpPr>
          <p:nvPr/>
        </p:nvGrpSpPr>
        <p:grpSpPr bwMode="auto">
          <a:xfrm>
            <a:off x="6554788" y="646088"/>
            <a:ext cx="1446212" cy="1473200"/>
            <a:chOff x="2832" y="512"/>
            <a:chExt cx="911" cy="928"/>
          </a:xfrm>
        </p:grpSpPr>
        <p:sp>
          <p:nvSpPr>
            <p:cNvPr id="14347" name="Oval 11">
              <a:extLst>
                <a:ext uri="{FF2B5EF4-FFF2-40B4-BE49-F238E27FC236}">
                  <a16:creationId xmlns:a16="http://schemas.microsoft.com/office/drawing/2014/main" id="{C3BA6CD9-669C-4DAE-8D86-B576569CC4A3}"/>
                </a:ext>
              </a:extLst>
            </p:cNvPr>
            <p:cNvSpPr>
              <a:spLocks noChangeArrowheads="1"/>
            </p:cNvSpPr>
            <p:nvPr/>
          </p:nvSpPr>
          <p:spPr bwMode="auto">
            <a:xfrm>
              <a:off x="3121" y="512"/>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A</a:t>
              </a:r>
            </a:p>
          </p:txBody>
        </p:sp>
        <p:sp>
          <p:nvSpPr>
            <p:cNvPr id="14348" name="Oval 12">
              <a:extLst>
                <a:ext uri="{FF2B5EF4-FFF2-40B4-BE49-F238E27FC236}">
                  <a16:creationId xmlns:a16="http://schemas.microsoft.com/office/drawing/2014/main" id="{2BE6030D-7CDF-4576-B5B3-F09F731E577A}"/>
                </a:ext>
              </a:extLst>
            </p:cNvPr>
            <p:cNvSpPr>
              <a:spLocks noChangeArrowheads="1"/>
            </p:cNvSpPr>
            <p:nvPr/>
          </p:nvSpPr>
          <p:spPr bwMode="auto">
            <a:xfrm>
              <a:off x="2832"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C</a:t>
              </a:r>
            </a:p>
          </p:txBody>
        </p:sp>
        <p:sp>
          <p:nvSpPr>
            <p:cNvPr id="14349" name="Oval 13">
              <a:extLst>
                <a:ext uri="{FF2B5EF4-FFF2-40B4-BE49-F238E27FC236}">
                  <a16:creationId xmlns:a16="http://schemas.microsoft.com/office/drawing/2014/main" id="{DFCCECED-5F98-4D43-AA13-8F124FE13721}"/>
                </a:ext>
              </a:extLst>
            </p:cNvPr>
            <p:cNvSpPr>
              <a:spLocks noChangeArrowheads="1"/>
            </p:cNvSpPr>
            <p:nvPr/>
          </p:nvSpPr>
          <p:spPr bwMode="auto">
            <a:xfrm>
              <a:off x="3408" y="1104"/>
              <a:ext cx="335"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b="1"/>
                <a:t>B</a:t>
              </a:r>
            </a:p>
          </p:txBody>
        </p:sp>
        <p:sp>
          <p:nvSpPr>
            <p:cNvPr id="14350" name="Line 14">
              <a:extLst>
                <a:ext uri="{FF2B5EF4-FFF2-40B4-BE49-F238E27FC236}">
                  <a16:creationId xmlns:a16="http://schemas.microsoft.com/office/drawing/2014/main" id="{759CBCF5-3DF5-4275-97CA-4660E8C0E208}"/>
                </a:ext>
              </a:extLst>
            </p:cNvPr>
            <p:cNvSpPr>
              <a:spLocks noChangeShapeType="1"/>
            </p:cNvSpPr>
            <p:nvPr/>
          </p:nvSpPr>
          <p:spPr bwMode="auto">
            <a:xfrm flipH="1">
              <a:off x="3024"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4351" name="Line 15">
              <a:extLst>
                <a:ext uri="{FF2B5EF4-FFF2-40B4-BE49-F238E27FC236}">
                  <a16:creationId xmlns:a16="http://schemas.microsoft.com/office/drawing/2014/main" id="{72AF8124-F716-439E-B8CF-1E351B9B5BB2}"/>
                </a:ext>
              </a:extLst>
            </p:cNvPr>
            <p:cNvSpPr>
              <a:spLocks noChangeShapeType="1"/>
            </p:cNvSpPr>
            <p:nvPr/>
          </p:nvSpPr>
          <p:spPr bwMode="auto">
            <a:xfrm>
              <a:off x="3312" y="864"/>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14341" name="Text Box 16">
            <a:extLst>
              <a:ext uri="{FF2B5EF4-FFF2-40B4-BE49-F238E27FC236}">
                <a16:creationId xmlns:a16="http://schemas.microsoft.com/office/drawing/2014/main" id="{A95B28DA-DC0E-46C1-B7C6-7AA9E620888E}"/>
              </a:ext>
            </a:extLst>
          </p:cNvPr>
          <p:cNvSpPr txBox="1">
            <a:spLocks noChangeArrowheads="1"/>
          </p:cNvSpPr>
          <p:nvPr/>
        </p:nvSpPr>
        <p:spPr bwMode="auto">
          <a:xfrm>
            <a:off x="6019800" y="1027088"/>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p>
        </p:txBody>
      </p:sp>
      <p:sp>
        <p:nvSpPr>
          <p:cNvPr id="14342" name="Text Box 17">
            <a:extLst>
              <a:ext uri="{FF2B5EF4-FFF2-40B4-BE49-F238E27FC236}">
                <a16:creationId xmlns:a16="http://schemas.microsoft.com/office/drawing/2014/main" id="{48B2DA6A-7958-40FE-B0D6-BFF75A60811E}"/>
              </a:ext>
            </a:extLst>
          </p:cNvPr>
          <p:cNvSpPr txBox="1">
            <a:spLocks noChangeArrowheads="1"/>
          </p:cNvSpPr>
          <p:nvPr/>
        </p:nvSpPr>
        <p:spPr bwMode="auto">
          <a:xfrm>
            <a:off x="533400" y="2001149"/>
            <a:ext cx="6061573"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accent2"/>
                </a:solidFill>
              </a:rPr>
              <a:t>森林</a:t>
            </a:r>
            <a:r>
              <a:rPr lang="en-US" altLang="zh-CN" sz="2800" b="1" dirty="0">
                <a:solidFill>
                  <a:schemeClr val="accent2"/>
                </a:solidFill>
              </a:rPr>
              <a:t>forest</a:t>
            </a:r>
            <a:r>
              <a:rPr lang="zh-CN" altLang="en-US" sz="2800" b="1" dirty="0"/>
              <a:t>：</a:t>
            </a:r>
          </a:p>
          <a:p>
            <a:pPr eaLnBrk="1" hangingPunct="1"/>
            <a:r>
              <a:rPr lang="zh-CN" altLang="en-US" sz="2800" b="1" dirty="0"/>
              <a:t>        是 </a:t>
            </a:r>
            <a:r>
              <a:rPr lang="en-US" altLang="zh-CN" sz="2800" b="1" dirty="0"/>
              <a:t>n </a:t>
            </a:r>
            <a:r>
              <a:rPr lang="en-US" altLang="zh-CN" sz="1800" b="1" dirty="0"/>
              <a:t>≥ </a:t>
            </a:r>
            <a:r>
              <a:rPr lang="en-US" altLang="zh-CN" sz="2800" b="1" dirty="0"/>
              <a:t>0 </a:t>
            </a:r>
            <a:r>
              <a:rPr lang="zh-CN" altLang="en-US" sz="2800" b="1" dirty="0"/>
              <a:t>棵互不相交的树的集合。</a:t>
            </a:r>
          </a:p>
        </p:txBody>
      </p:sp>
      <p:grpSp>
        <p:nvGrpSpPr>
          <p:cNvPr id="36887" name="Group 23">
            <a:extLst>
              <a:ext uri="{FF2B5EF4-FFF2-40B4-BE49-F238E27FC236}">
                <a16:creationId xmlns:a16="http://schemas.microsoft.com/office/drawing/2014/main" id="{401F06E8-F7B8-4D23-8E65-8173BA60E906}"/>
              </a:ext>
            </a:extLst>
          </p:cNvPr>
          <p:cNvGrpSpPr>
            <a:grpSpLocks/>
          </p:cNvGrpSpPr>
          <p:nvPr/>
        </p:nvGrpSpPr>
        <p:grpSpPr bwMode="auto">
          <a:xfrm>
            <a:off x="222220" y="3059138"/>
            <a:ext cx="8921780" cy="3473451"/>
            <a:chOff x="155" y="2118"/>
            <a:chExt cx="5889" cy="2188"/>
          </a:xfrm>
        </p:grpSpPr>
        <p:sp>
          <p:nvSpPr>
            <p:cNvPr id="14344" name="Text Box 19">
              <a:extLst>
                <a:ext uri="{FF2B5EF4-FFF2-40B4-BE49-F238E27FC236}">
                  <a16:creationId xmlns:a16="http://schemas.microsoft.com/office/drawing/2014/main" id="{642886BA-C0AB-475B-83DE-E7DDA04D80AC}"/>
                </a:ext>
              </a:extLst>
            </p:cNvPr>
            <p:cNvSpPr txBox="1">
              <a:spLocks noChangeArrowheads="1"/>
            </p:cNvSpPr>
            <p:nvPr/>
          </p:nvSpPr>
          <p:spPr bwMode="auto">
            <a:xfrm>
              <a:off x="192" y="2118"/>
              <a:ext cx="312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C00000"/>
                  </a:solidFill>
                </a:rPr>
                <a:t>3.2   </a:t>
              </a:r>
              <a:r>
                <a:rPr lang="zh-CN" altLang="en-US" sz="2800" b="1" dirty="0">
                  <a:solidFill>
                    <a:srgbClr val="C00000"/>
                  </a:solidFill>
                </a:rPr>
                <a:t>二叉树</a:t>
              </a:r>
              <a:r>
                <a:rPr lang="en-US" altLang="zh-CN" sz="2800" b="1" dirty="0">
                  <a:solidFill>
                    <a:srgbClr val="C00000"/>
                  </a:solidFill>
                </a:rPr>
                <a:t>( </a:t>
              </a:r>
              <a:r>
                <a:rPr lang="en-US" altLang="zh-CN" sz="2800" b="1" dirty="0" err="1">
                  <a:solidFill>
                    <a:srgbClr val="C00000"/>
                  </a:solidFill>
                </a:rPr>
                <a:t>BinaryTree</a:t>
              </a:r>
              <a:r>
                <a:rPr lang="en-US" altLang="zh-CN" sz="2800" b="1" dirty="0">
                  <a:solidFill>
                    <a:srgbClr val="C00000"/>
                  </a:solidFill>
                </a:rPr>
                <a:t> )</a:t>
              </a:r>
            </a:p>
          </p:txBody>
        </p:sp>
        <p:sp>
          <p:nvSpPr>
            <p:cNvPr id="14345" name="Text Box 20">
              <a:extLst>
                <a:ext uri="{FF2B5EF4-FFF2-40B4-BE49-F238E27FC236}">
                  <a16:creationId xmlns:a16="http://schemas.microsoft.com/office/drawing/2014/main" id="{BB9A7CE7-74B1-41EB-84F8-BA330BEBDB94}"/>
                </a:ext>
              </a:extLst>
            </p:cNvPr>
            <p:cNvSpPr txBox="1">
              <a:spLocks noChangeArrowheads="1"/>
            </p:cNvSpPr>
            <p:nvPr/>
          </p:nvSpPr>
          <p:spPr bwMode="auto">
            <a:xfrm>
              <a:off x="155" y="3011"/>
              <a:ext cx="5889" cy="1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solidFill>
                    <a:schemeClr val="accent2"/>
                  </a:solidFill>
                </a:rPr>
                <a:t>1</a:t>
              </a:r>
              <a:r>
                <a:rPr lang="zh-CN" altLang="en-US" b="1" dirty="0">
                  <a:solidFill>
                    <a:schemeClr val="accent2"/>
                  </a:solidFill>
                </a:rPr>
                <a:t>、二叉树的定义</a:t>
              </a:r>
              <a:endParaRPr lang="en-US" altLang="zh-CN" b="1" dirty="0">
                <a:solidFill>
                  <a:schemeClr val="accent2"/>
                </a:solidFill>
              </a:endParaRPr>
            </a:p>
            <a:p>
              <a:pPr algn="just" eaLnBrk="1" hangingPunct="1">
                <a:lnSpc>
                  <a:spcPct val="150000"/>
                </a:lnSpc>
              </a:pPr>
              <a:r>
                <a:rPr lang="en-US" altLang="zh-CN" b="1" dirty="0">
                  <a:solidFill>
                    <a:schemeClr val="accent2"/>
                  </a:solidFill>
                </a:rPr>
                <a:t>【</a:t>
              </a:r>
              <a:r>
                <a:rPr lang="zh-CN" altLang="en-US" b="1" dirty="0">
                  <a:solidFill>
                    <a:schemeClr val="accent2"/>
                  </a:solidFill>
                </a:rPr>
                <a:t>定义一</a:t>
              </a:r>
              <a:r>
                <a:rPr lang="en-US" altLang="zh-CN" b="1" dirty="0">
                  <a:solidFill>
                    <a:schemeClr val="accent2"/>
                  </a:solidFill>
                </a:rPr>
                <a:t>】 </a:t>
              </a:r>
              <a:r>
                <a:rPr lang="zh-CN" altLang="en-US" b="1" dirty="0"/>
                <a:t>二叉树是有限个结点的集合，这个集合或者是空集，</a:t>
              </a:r>
            </a:p>
            <a:p>
              <a:pPr algn="just" eaLnBrk="1" hangingPunct="1">
                <a:lnSpc>
                  <a:spcPct val="150000"/>
                </a:lnSpc>
              </a:pPr>
              <a:r>
                <a:rPr lang="zh-CN" altLang="en-US" b="1" dirty="0"/>
                <a:t>或者是由一个根结点和两棵互不相交的二叉树组成，其中一棵</a:t>
              </a:r>
              <a:endParaRPr lang="en-US" altLang="zh-CN" b="1" dirty="0"/>
            </a:p>
            <a:p>
              <a:pPr algn="just" eaLnBrk="1" hangingPunct="1">
                <a:lnSpc>
                  <a:spcPct val="150000"/>
                </a:lnSpc>
              </a:pPr>
              <a:r>
                <a:rPr lang="zh-CN" altLang="en-US" b="1" dirty="0"/>
                <a:t>叫根的做左子树，另一棵叫做根的右子树。</a:t>
              </a:r>
            </a:p>
          </p:txBody>
        </p:sp>
        <p:sp>
          <p:nvSpPr>
            <p:cNvPr id="14346" name="Text Box 21">
              <a:extLst>
                <a:ext uri="{FF2B5EF4-FFF2-40B4-BE49-F238E27FC236}">
                  <a16:creationId xmlns:a16="http://schemas.microsoft.com/office/drawing/2014/main" id="{10A8AECB-2803-49A5-AD95-2A66A39BB665}"/>
                </a:ext>
              </a:extLst>
            </p:cNvPr>
            <p:cNvSpPr txBox="1">
              <a:spLocks noChangeArrowheads="1"/>
            </p:cNvSpPr>
            <p:nvPr/>
          </p:nvSpPr>
          <p:spPr bwMode="auto">
            <a:xfrm>
              <a:off x="192" y="2597"/>
              <a:ext cx="2925"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3.2.1   </a:t>
              </a:r>
              <a:r>
                <a:rPr lang="zh-CN" altLang="en-US" b="1" dirty="0">
                  <a:solidFill>
                    <a:srgbClr val="C00000"/>
                  </a:solidFill>
                </a:rPr>
                <a:t>二叉树的定义和基本性质</a:t>
              </a:r>
            </a:p>
          </p:txBody>
        </p:sp>
      </p:grpSp>
    </p:spTree>
    <p:extLst>
      <p:ext uri="{BB962C8B-B14F-4D97-AF65-F5344CB8AC3E}">
        <p14:creationId xmlns:p14="http://schemas.microsoft.com/office/powerpoint/2010/main" val="2136962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887"/>
                                        </p:tgtEl>
                                        <p:attrNameLst>
                                          <p:attrName>style.visibility</p:attrName>
                                        </p:attrNameLst>
                                      </p:cBhvr>
                                      <p:to>
                                        <p:strVal val="visible"/>
                                      </p:to>
                                    </p:set>
                                    <p:animEffect transition="in" filter="blinds(horizontal)">
                                      <p:cBhvr>
                                        <p:cTn id="7" dur="500"/>
                                        <p:tgtEl>
                                          <p:spTgt spid="3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4">
            <a:extLst>
              <a:ext uri="{FF2B5EF4-FFF2-40B4-BE49-F238E27FC236}">
                <a16:creationId xmlns:a16="http://schemas.microsoft.com/office/drawing/2014/main" id="{441D1DC8-18F7-43CF-9D70-E6837F014195}"/>
              </a:ext>
            </a:extLst>
          </p:cNvPr>
          <p:cNvSpPr txBox="1">
            <a:spLocks noChangeArrowheads="1"/>
          </p:cNvSpPr>
          <p:nvPr/>
        </p:nvSpPr>
        <p:spPr bwMode="auto">
          <a:xfrm>
            <a:off x="323850" y="535260"/>
            <a:ext cx="8748713"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75000"/>
              </a:lnSpc>
            </a:pPr>
            <a:r>
              <a:rPr lang="en-US" altLang="zh-CN" dirty="0"/>
              <a:t>Void  </a:t>
            </a:r>
            <a:r>
              <a:rPr lang="en-US" altLang="zh-CN" dirty="0" err="1"/>
              <a:t>DeleteMax</a:t>
            </a:r>
            <a:r>
              <a:rPr lang="en-US" altLang="zh-CN" dirty="0"/>
              <a:t>( HEAP </a:t>
            </a:r>
            <a:r>
              <a:rPr lang="en-US" altLang="zh-CN" dirty="0" err="1"/>
              <a:t>heap</a:t>
            </a:r>
            <a:r>
              <a:rPr lang="en-US" altLang="zh-CN" dirty="0"/>
              <a:t>  )   </a:t>
            </a:r>
            <a:r>
              <a:rPr lang="zh-CN" altLang="en-US" b="1" dirty="0">
                <a:solidFill>
                  <a:schemeClr val="accent2"/>
                </a:solidFill>
              </a:rPr>
              <a:t>删除堆中的最大元素（根）</a:t>
            </a:r>
            <a:endParaRPr lang="en-US" altLang="zh-CN" b="1" dirty="0">
              <a:solidFill>
                <a:schemeClr val="accent2"/>
              </a:solidFill>
            </a:endParaRPr>
          </a:p>
          <a:p>
            <a:pPr eaLnBrk="1" hangingPunct="1">
              <a:lnSpc>
                <a:spcPct val="75000"/>
              </a:lnSpc>
            </a:pPr>
            <a:r>
              <a:rPr lang="en-US" altLang="zh-CN" dirty="0"/>
              <a:t>{  </a:t>
            </a:r>
          </a:p>
          <a:p>
            <a:pPr eaLnBrk="1" hangingPunct="1">
              <a:lnSpc>
                <a:spcPct val="75000"/>
              </a:lnSpc>
            </a:pPr>
            <a:r>
              <a:rPr lang="en-US" altLang="zh-CN" dirty="0"/>
              <a:t>    </a:t>
            </a:r>
            <a:r>
              <a:rPr lang="en-US" altLang="zh-CN" dirty="0" err="1"/>
              <a:t>int</a:t>
            </a:r>
            <a:r>
              <a:rPr lang="en-US" altLang="zh-CN" dirty="0"/>
              <a:t>  parent = 1 , child = 2 ;</a:t>
            </a:r>
          </a:p>
          <a:p>
            <a:pPr eaLnBrk="1" hangingPunct="1">
              <a:lnSpc>
                <a:spcPct val="75000"/>
              </a:lnSpc>
            </a:pPr>
            <a:r>
              <a:rPr lang="en-US" altLang="zh-CN" dirty="0"/>
              <a:t>    </a:t>
            </a:r>
            <a:r>
              <a:rPr lang="en-US" altLang="zh-CN" dirty="0" err="1"/>
              <a:t>ElementType</a:t>
            </a:r>
            <a:r>
              <a:rPr lang="en-US" altLang="zh-CN" dirty="0"/>
              <a:t> element , </a:t>
            </a:r>
            <a:r>
              <a:rPr lang="en-US" altLang="zh-CN" dirty="0" err="1"/>
              <a:t>tmp</a:t>
            </a:r>
            <a:r>
              <a:rPr lang="en-US" altLang="zh-CN" dirty="0"/>
              <a:t> ;</a:t>
            </a:r>
          </a:p>
          <a:p>
            <a:pPr eaLnBrk="1" hangingPunct="1">
              <a:lnSpc>
                <a:spcPct val="75000"/>
              </a:lnSpc>
            </a:pPr>
            <a:r>
              <a:rPr lang="en-US" altLang="zh-CN" dirty="0"/>
              <a:t>    if (</a:t>
            </a:r>
            <a:r>
              <a:rPr lang="zh-CN" altLang="en-US" dirty="0"/>
              <a:t>！</a:t>
            </a:r>
            <a:r>
              <a:rPr lang="en-US" altLang="zh-CN" dirty="0" err="1"/>
              <a:t>HeapEmpty</a:t>
            </a:r>
            <a:r>
              <a:rPr lang="en-US" altLang="zh-CN" dirty="0"/>
              <a:t> ( heap ) )</a:t>
            </a:r>
          </a:p>
          <a:p>
            <a:pPr eaLnBrk="1" hangingPunct="1">
              <a:lnSpc>
                <a:spcPct val="75000"/>
              </a:lnSpc>
            </a:pPr>
            <a:r>
              <a:rPr lang="en-US" altLang="zh-CN" dirty="0"/>
              <a:t>     { </a:t>
            </a:r>
          </a:p>
          <a:p>
            <a:pPr eaLnBrk="1" hangingPunct="1">
              <a:lnSpc>
                <a:spcPct val="75000"/>
              </a:lnSpc>
            </a:pPr>
            <a:r>
              <a:rPr lang="en-US" altLang="zh-CN" dirty="0"/>
              <a:t>        element = </a:t>
            </a:r>
            <a:r>
              <a:rPr lang="en-US" altLang="zh-CN" dirty="0" err="1"/>
              <a:t>heap.elements</a:t>
            </a:r>
            <a:r>
              <a:rPr lang="en-US" altLang="zh-CN" dirty="0"/>
              <a:t>[1] ;</a:t>
            </a:r>
          </a:p>
          <a:p>
            <a:pPr eaLnBrk="1" hangingPunct="1">
              <a:lnSpc>
                <a:spcPct val="75000"/>
              </a:lnSpc>
            </a:pPr>
            <a:r>
              <a:rPr lang="en-US" altLang="zh-CN" dirty="0"/>
              <a:t>        </a:t>
            </a:r>
            <a:r>
              <a:rPr lang="en-US" altLang="zh-CN" dirty="0" err="1"/>
              <a:t>tmp</a:t>
            </a:r>
            <a:r>
              <a:rPr lang="en-US" altLang="zh-CN" dirty="0"/>
              <a:t> = </a:t>
            </a:r>
            <a:r>
              <a:rPr lang="en-US" altLang="zh-CN" dirty="0" err="1"/>
              <a:t>heap.elements</a:t>
            </a:r>
            <a:r>
              <a:rPr lang="en-US" altLang="zh-CN" dirty="0"/>
              <a:t>[</a:t>
            </a:r>
            <a:r>
              <a:rPr lang="en-US" altLang="zh-CN" dirty="0" err="1"/>
              <a:t>heap.n</a:t>
            </a:r>
            <a:r>
              <a:rPr lang="en-US" altLang="zh-CN" dirty="0"/>
              <a:t> --] ;</a:t>
            </a:r>
          </a:p>
          <a:p>
            <a:pPr eaLnBrk="1" hangingPunct="1">
              <a:lnSpc>
                <a:spcPct val="75000"/>
              </a:lnSpc>
            </a:pPr>
            <a:r>
              <a:rPr lang="en-US" altLang="zh-CN" dirty="0"/>
              <a:t>        while ( child &lt;= </a:t>
            </a:r>
            <a:r>
              <a:rPr lang="en-US" altLang="zh-CN" dirty="0" err="1"/>
              <a:t>heap.n</a:t>
            </a:r>
            <a:r>
              <a:rPr lang="en-US" altLang="zh-CN" dirty="0"/>
              <a:t> )</a:t>
            </a:r>
          </a:p>
          <a:p>
            <a:pPr eaLnBrk="1" hangingPunct="1">
              <a:lnSpc>
                <a:spcPct val="75000"/>
              </a:lnSpc>
            </a:pPr>
            <a:r>
              <a:rPr lang="en-US" altLang="zh-CN" dirty="0"/>
              <a:t>       {</a:t>
            </a:r>
          </a:p>
          <a:p>
            <a:pPr eaLnBrk="1" hangingPunct="1">
              <a:lnSpc>
                <a:spcPct val="75000"/>
              </a:lnSpc>
            </a:pPr>
            <a:r>
              <a:rPr lang="en-US" altLang="zh-CN" dirty="0"/>
              <a:t>            if (( child &lt; </a:t>
            </a:r>
            <a:r>
              <a:rPr lang="en-US" altLang="zh-CN" dirty="0" err="1"/>
              <a:t>heap.n</a:t>
            </a:r>
            <a:r>
              <a:rPr lang="en-US" altLang="zh-CN" dirty="0"/>
              <a:t> ) &amp;&amp;</a:t>
            </a:r>
          </a:p>
          <a:p>
            <a:pPr eaLnBrk="1" hangingPunct="1">
              <a:lnSpc>
                <a:spcPct val="75000"/>
              </a:lnSpc>
            </a:pPr>
            <a:r>
              <a:rPr lang="en-US" altLang="zh-CN" dirty="0"/>
              <a:t>                 ( </a:t>
            </a:r>
            <a:r>
              <a:rPr lang="en-US" altLang="zh-CN" dirty="0" err="1"/>
              <a:t>heap.element</a:t>
            </a:r>
            <a:r>
              <a:rPr lang="en-US" altLang="zh-CN" dirty="0"/>
              <a:t> [ child ] &lt; </a:t>
            </a:r>
            <a:r>
              <a:rPr lang="en-US" altLang="zh-CN" dirty="0" err="1"/>
              <a:t>heap.elements</a:t>
            </a:r>
            <a:r>
              <a:rPr lang="en-US" altLang="zh-CN" dirty="0"/>
              <a:t>[ child +1 ] ))</a:t>
            </a:r>
          </a:p>
          <a:p>
            <a:pPr eaLnBrk="1" hangingPunct="1">
              <a:lnSpc>
                <a:spcPct val="75000"/>
              </a:lnSpc>
            </a:pPr>
            <a:r>
              <a:rPr lang="en-US" altLang="zh-CN" dirty="0"/>
              <a:t>               child ++ ;</a:t>
            </a:r>
          </a:p>
          <a:p>
            <a:pPr eaLnBrk="1" hangingPunct="1">
              <a:lnSpc>
                <a:spcPct val="75000"/>
              </a:lnSpc>
            </a:pPr>
            <a:r>
              <a:rPr lang="en-US" altLang="zh-CN" dirty="0"/>
              <a:t>            if ( </a:t>
            </a:r>
            <a:r>
              <a:rPr lang="en-US" altLang="zh-CN" dirty="0" err="1"/>
              <a:t>tmp</a:t>
            </a:r>
            <a:r>
              <a:rPr lang="en-US" altLang="zh-CN" dirty="0"/>
              <a:t> &gt;= </a:t>
            </a:r>
            <a:r>
              <a:rPr lang="en-US" altLang="zh-CN" dirty="0" err="1"/>
              <a:t>heap.elements</a:t>
            </a:r>
            <a:r>
              <a:rPr lang="en-US" altLang="zh-CN" dirty="0"/>
              <a:t> [ child ] )    break ;</a:t>
            </a:r>
          </a:p>
          <a:p>
            <a:pPr eaLnBrk="1" hangingPunct="1">
              <a:lnSpc>
                <a:spcPct val="75000"/>
              </a:lnSpc>
            </a:pPr>
            <a:r>
              <a:rPr lang="en-US" altLang="zh-CN" dirty="0"/>
              <a:t>            </a:t>
            </a:r>
            <a:r>
              <a:rPr lang="en-US" altLang="zh-CN" dirty="0" err="1"/>
              <a:t>heap.elements</a:t>
            </a:r>
            <a:r>
              <a:rPr lang="en-US" altLang="zh-CN" dirty="0"/>
              <a:t> [ parent ] =</a:t>
            </a:r>
            <a:r>
              <a:rPr lang="en-US" altLang="zh-CN" dirty="0" err="1"/>
              <a:t>heap.elements</a:t>
            </a:r>
            <a:r>
              <a:rPr lang="en-US" altLang="zh-CN" dirty="0"/>
              <a:t>[ child ] ;</a:t>
            </a:r>
          </a:p>
          <a:p>
            <a:pPr eaLnBrk="1" hangingPunct="1">
              <a:lnSpc>
                <a:spcPct val="75000"/>
              </a:lnSpc>
            </a:pPr>
            <a:r>
              <a:rPr lang="en-US" altLang="zh-CN" dirty="0"/>
              <a:t>            parent = child ;</a:t>
            </a:r>
          </a:p>
          <a:p>
            <a:pPr eaLnBrk="1" hangingPunct="1">
              <a:lnSpc>
                <a:spcPct val="75000"/>
              </a:lnSpc>
            </a:pPr>
            <a:r>
              <a:rPr lang="en-US" altLang="zh-CN" dirty="0"/>
              <a:t>            </a:t>
            </a:r>
            <a:r>
              <a:rPr lang="en-US" altLang="zh-CN" dirty="0">
                <a:solidFill>
                  <a:srgbClr val="FF3300"/>
                </a:solidFill>
              </a:rPr>
              <a:t>child *= 2</a:t>
            </a:r>
            <a:r>
              <a:rPr lang="en-US" altLang="zh-CN" dirty="0"/>
              <a:t> ;</a:t>
            </a:r>
          </a:p>
          <a:p>
            <a:pPr eaLnBrk="1" hangingPunct="1">
              <a:lnSpc>
                <a:spcPct val="75000"/>
              </a:lnSpc>
            </a:pPr>
            <a:r>
              <a:rPr lang="en-US" altLang="zh-CN" dirty="0"/>
              <a:t>        }</a:t>
            </a:r>
          </a:p>
          <a:p>
            <a:pPr eaLnBrk="1" hangingPunct="1">
              <a:lnSpc>
                <a:spcPct val="75000"/>
              </a:lnSpc>
            </a:pPr>
            <a:r>
              <a:rPr lang="en-US" altLang="zh-CN" dirty="0"/>
              <a:t>        </a:t>
            </a:r>
            <a:r>
              <a:rPr lang="en-US" altLang="zh-CN" dirty="0" err="1"/>
              <a:t>heap.elements</a:t>
            </a:r>
            <a:r>
              <a:rPr lang="en-US" altLang="zh-CN" dirty="0"/>
              <a:t>[ parent ] = </a:t>
            </a:r>
            <a:r>
              <a:rPr lang="en-US" altLang="zh-CN" dirty="0" err="1"/>
              <a:t>tmp</a:t>
            </a:r>
            <a:r>
              <a:rPr lang="en-US" altLang="zh-CN" dirty="0"/>
              <a:t> ;</a:t>
            </a:r>
          </a:p>
          <a:p>
            <a:pPr eaLnBrk="1" hangingPunct="1">
              <a:lnSpc>
                <a:spcPct val="75000"/>
              </a:lnSpc>
            </a:pPr>
            <a:r>
              <a:rPr lang="en-US" altLang="zh-CN" dirty="0"/>
              <a:t>        return element ;</a:t>
            </a:r>
          </a:p>
          <a:p>
            <a:pPr eaLnBrk="1" hangingPunct="1">
              <a:lnSpc>
                <a:spcPct val="75000"/>
              </a:lnSpc>
            </a:pPr>
            <a:r>
              <a:rPr lang="en-US" altLang="zh-CN" dirty="0"/>
              <a:t>     }</a:t>
            </a:r>
          </a:p>
          <a:p>
            <a:pPr eaLnBrk="1" hangingPunct="1">
              <a:lnSpc>
                <a:spcPct val="75000"/>
              </a:lnSpc>
            </a:pPr>
            <a:r>
              <a:rPr lang="en-US" altLang="zh-CN" dirty="0"/>
              <a:t>}</a:t>
            </a:r>
          </a:p>
        </p:txBody>
      </p:sp>
      <p:grpSp>
        <p:nvGrpSpPr>
          <p:cNvPr id="91139" name="Group 26">
            <a:extLst>
              <a:ext uri="{FF2B5EF4-FFF2-40B4-BE49-F238E27FC236}">
                <a16:creationId xmlns:a16="http://schemas.microsoft.com/office/drawing/2014/main" id="{D59161CB-6B30-4583-B508-62117E61C16F}"/>
              </a:ext>
            </a:extLst>
          </p:cNvPr>
          <p:cNvGrpSpPr>
            <a:grpSpLocks/>
          </p:cNvGrpSpPr>
          <p:nvPr/>
        </p:nvGrpSpPr>
        <p:grpSpPr bwMode="auto">
          <a:xfrm>
            <a:off x="6156325" y="800373"/>
            <a:ext cx="2274888" cy="2016125"/>
            <a:chOff x="3878" y="413"/>
            <a:chExt cx="1433" cy="1270"/>
          </a:xfrm>
        </p:grpSpPr>
        <p:grpSp>
          <p:nvGrpSpPr>
            <p:cNvPr id="91141" name="Group 24">
              <a:extLst>
                <a:ext uri="{FF2B5EF4-FFF2-40B4-BE49-F238E27FC236}">
                  <a16:creationId xmlns:a16="http://schemas.microsoft.com/office/drawing/2014/main" id="{BA19FFDD-91DA-46F7-89C2-87F316D8ADDC}"/>
                </a:ext>
              </a:extLst>
            </p:cNvPr>
            <p:cNvGrpSpPr>
              <a:grpSpLocks/>
            </p:cNvGrpSpPr>
            <p:nvPr/>
          </p:nvGrpSpPr>
          <p:grpSpPr bwMode="auto">
            <a:xfrm>
              <a:off x="3878" y="663"/>
              <a:ext cx="1433" cy="1020"/>
              <a:chOff x="3878" y="663"/>
              <a:chExt cx="1433" cy="1020"/>
            </a:xfrm>
          </p:grpSpPr>
          <p:sp>
            <p:nvSpPr>
              <p:cNvPr id="91143" name="Line 6">
                <a:extLst>
                  <a:ext uri="{FF2B5EF4-FFF2-40B4-BE49-F238E27FC236}">
                    <a16:creationId xmlns:a16="http://schemas.microsoft.com/office/drawing/2014/main" id="{DCED82FF-C7C6-48B5-B494-EC120B825CE0}"/>
                  </a:ext>
                </a:extLst>
              </p:cNvPr>
              <p:cNvSpPr>
                <a:spLocks noChangeShapeType="1"/>
              </p:cNvSpPr>
              <p:nvPr/>
            </p:nvSpPr>
            <p:spPr bwMode="auto">
              <a:xfrm flipH="1">
                <a:off x="4009" y="1245"/>
                <a:ext cx="181"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1144" name="Oval 7">
                <a:extLst>
                  <a:ext uri="{FF2B5EF4-FFF2-40B4-BE49-F238E27FC236}">
                    <a16:creationId xmlns:a16="http://schemas.microsoft.com/office/drawing/2014/main" id="{EA213866-F83E-4A50-98E1-BEBAB7CA6F49}"/>
                  </a:ext>
                </a:extLst>
              </p:cNvPr>
              <p:cNvSpPr>
                <a:spLocks noChangeArrowheads="1"/>
              </p:cNvSpPr>
              <p:nvPr/>
            </p:nvSpPr>
            <p:spPr bwMode="auto">
              <a:xfrm>
                <a:off x="4133" y="1093"/>
                <a:ext cx="181" cy="18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45" name="Oval 8">
                <a:extLst>
                  <a:ext uri="{FF2B5EF4-FFF2-40B4-BE49-F238E27FC236}">
                    <a16:creationId xmlns:a16="http://schemas.microsoft.com/office/drawing/2014/main" id="{EF793643-D89B-4A7C-B6BC-C067D540D6E1}"/>
                  </a:ext>
                </a:extLst>
              </p:cNvPr>
              <p:cNvSpPr>
                <a:spLocks noChangeArrowheads="1"/>
              </p:cNvSpPr>
              <p:nvPr/>
            </p:nvSpPr>
            <p:spPr bwMode="auto">
              <a:xfrm>
                <a:off x="4314" y="150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46" name="Line 9">
                <a:extLst>
                  <a:ext uri="{FF2B5EF4-FFF2-40B4-BE49-F238E27FC236}">
                    <a16:creationId xmlns:a16="http://schemas.microsoft.com/office/drawing/2014/main" id="{D7326D9E-2421-47A2-B1A1-8AA01E6EFBD3}"/>
                  </a:ext>
                </a:extLst>
              </p:cNvPr>
              <p:cNvSpPr>
                <a:spLocks noChangeShapeType="1"/>
              </p:cNvSpPr>
              <p:nvPr/>
            </p:nvSpPr>
            <p:spPr bwMode="auto">
              <a:xfrm>
                <a:off x="4195" y="1274"/>
                <a:ext cx="16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1147" name="Line 10">
                <a:extLst>
                  <a:ext uri="{FF2B5EF4-FFF2-40B4-BE49-F238E27FC236}">
                    <a16:creationId xmlns:a16="http://schemas.microsoft.com/office/drawing/2014/main" id="{A0B5405D-4F21-4DF6-AB0D-2EE2F1F5F5F2}"/>
                  </a:ext>
                </a:extLst>
              </p:cNvPr>
              <p:cNvSpPr>
                <a:spLocks noChangeShapeType="1"/>
              </p:cNvSpPr>
              <p:nvPr/>
            </p:nvSpPr>
            <p:spPr bwMode="auto">
              <a:xfrm flipH="1">
                <a:off x="4254" y="820"/>
                <a:ext cx="214"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1148" name="Oval 11">
                <a:extLst>
                  <a:ext uri="{FF2B5EF4-FFF2-40B4-BE49-F238E27FC236}">
                    <a16:creationId xmlns:a16="http://schemas.microsoft.com/office/drawing/2014/main" id="{00DF4B33-12F1-405A-9AA5-E30378E551FE}"/>
                  </a:ext>
                </a:extLst>
              </p:cNvPr>
              <p:cNvSpPr>
                <a:spLocks noChangeArrowheads="1"/>
              </p:cNvSpPr>
              <p:nvPr/>
            </p:nvSpPr>
            <p:spPr bwMode="auto">
              <a:xfrm>
                <a:off x="4423" y="663"/>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49" name="Oval 12">
                <a:extLst>
                  <a:ext uri="{FF2B5EF4-FFF2-40B4-BE49-F238E27FC236}">
                    <a16:creationId xmlns:a16="http://schemas.microsoft.com/office/drawing/2014/main" id="{045CCEA0-9348-46DE-9F33-884D42CE4B63}"/>
                  </a:ext>
                </a:extLst>
              </p:cNvPr>
              <p:cNvSpPr>
                <a:spLocks noChangeArrowheads="1"/>
              </p:cNvSpPr>
              <p:nvPr/>
            </p:nvSpPr>
            <p:spPr bwMode="auto">
              <a:xfrm>
                <a:off x="4558" y="1501"/>
                <a:ext cx="181" cy="18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50" name="Oval 13">
                <a:extLst>
                  <a:ext uri="{FF2B5EF4-FFF2-40B4-BE49-F238E27FC236}">
                    <a16:creationId xmlns:a16="http://schemas.microsoft.com/office/drawing/2014/main" id="{C0270547-967C-46DF-A496-155DA1730459}"/>
                  </a:ext>
                </a:extLst>
              </p:cNvPr>
              <p:cNvSpPr>
                <a:spLocks noChangeArrowheads="1"/>
              </p:cNvSpPr>
              <p:nvPr/>
            </p:nvSpPr>
            <p:spPr bwMode="auto">
              <a:xfrm>
                <a:off x="4695" y="107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51" name="Line 14">
                <a:extLst>
                  <a:ext uri="{FF2B5EF4-FFF2-40B4-BE49-F238E27FC236}">
                    <a16:creationId xmlns:a16="http://schemas.microsoft.com/office/drawing/2014/main" id="{C920B9FC-1C1A-4231-8534-9AD1BB272A0E}"/>
                  </a:ext>
                </a:extLst>
              </p:cNvPr>
              <p:cNvSpPr>
                <a:spLocks noChangeShapeType="1"/>
              </p:cNvSpPr>
              <p:nvPr/>
            </p:nvSpPr>
            <p:spPr bwMode="auto">
              <a:xfrm>
                <a:off x="4558" y="844"/>
                <a:ext cx="182"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1152" name="Oval 15">
                <a:extLst>
                  <a:ext uri="{FF2B5EF4-FFF2-40B4-BE49-F238E27FC236}">
                    <a16:creationId xmlns:a16="http://schemas.microsoft.com/office/drawing/2014/main" id="{F8C4E779-E7CB-4F39-8429-AC8F2B270DC9}"/>
                  </a:ext>
                </a:extLst>
              </p:cNvPr>
              <p:cNvSpPr>
                <a:spLocks noChangeArrowheads="1"/>
              </p:cNvSpPr>
              <p:nvPr/>
            </p:nvSpPr>
            <p:spPr bwMode="auto">
              <a:xfrm>
                <a:off x="3878" y="1501"/>
                <a:ext cx="181" cy="18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1153" name="Text Box 19">
                <a:extLst>
                  <a:ext uri="{FF2B5EF4-FFF2-40B4-BE49-F238E27FC236}">
                    <a16:creationId xmlns:a16="http://schemas.microsoft.com/office/drawing/2014/main" id="{6DBC5CB1-A366-4545-A2B8-8AEC8B953579}"/>
                  </a:ext>
                </a:extLst>
              </p:cNvPr>
              <p:cNvSpPr txBox="1">
                <a:spLocks noChangeArrowheads="1"/>
              </p:cNvSpPr>
              <p:nvPr/>
            </p:nvSpPr>
            <p:spPr bwMode="auto">
              <a:xfrm>
                <a:off x="4885" y="888"/>
                <a:ext cx="42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2i+1</a:t>
                </a:r>
              </a:p>
            </p:txBody>
          </p:sp>
          <p:sp>
            <p:nvSpPr>
              <p:cNvPr id="91154" name="Text Box 20">
                <a:extLst>
                  <a:ext uri="{FF2B5EF4-FFF2-40B4-BE49-F238E27FC236}">
                    <a16:creationId xmlns:a16="http://schemas.microsoft.com/office/drawing/2014/main" id="{9D3C38EF-4D8B-4A9D-970A-F55729A75AA8}"/>
                  </a:ext>
                </a:extLst>
              </p:cNvPr>
              <p:cNvSpPr txBox="1">
                <a:spLocks noChangeArrowheads="1"/>
              </p:cNvSpPr>
              <p:nvPr/>
            </p:nvSpPr>
            <p:spPr bwMode="auto">
              <a:xfrm>
                <a:off x="4591" y="1272"/>
                <a:ext cx="1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n</a:t>
                </a:r>
              </a:p>
            </p:txBody>
          </p:sp>
          <p:sp>
            <p:nvSpPr>
              <p:cNvPr id="91155" name="Line 21">
                <a:extLst>
                  <a:ext uri="{FF2B5EF4-FFF2-40B4-BE49-F238E27FC236}">
                    <a16:creationId xmlns:a16="http://schemas.microsoft.com/office/drawing/2014/main" id="{9A0CF8AC-EF0F-4A24-BB0E-C0578C8B5BCF}"/>
                  </a:ext>
                </a:extLst>
              </p:cNvPr>
              <p:cNvSpPr>
                <a:spLocks noChangeShapeType="1"/>
              </p:cNvSpPr>
              <p:nvPr/>
            </p:nvSpPr>
            <p:spPr bwMode="auto">
              <a:xfrm>
                <a:off x="4195" y="1344"/>
                <a:ext cx="91"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1156" name="Line 22">
                <a:extLst>
                  <a:ext uri="{FF2B5EF4-FFF2-40B4-BE49-F238E27FC236}">
                    <a16:creationId xmlns:a16="http://schemas.microsoft.com/office/drawing/2014/main" id="{5617550A-308E-422E-BE6E-702DE94E31E6}"/>
                  </a:ext>
                </a:extLst>
              </p:cNvPr>
              <p:cNvSpPr>
                <a:spLocks noChangeShapeType="1"/>
              </p:cNvSpPr>
              <p:nvPr/>
            </p:nvSpPr>
            <p:spPr bwMode="auto">
              <a:xfrm flipH="1">
                <a:off x="4195" y="799"/>
                <a:ext cx="137"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1157" name="Text Box 23">
                <a:extLst>
                  <a:ext uri="{FF2B5EF4-FFF2-40B4-BE49-F238E27FC236}">
                    <a16:creationId xmlns:a16="http://schemas.microsoft.com/office/drawing/2014/main" id="{CA3513DD-BF6B-4F0D-90A6-53ACAD9564F8}"/>
                  </a:ext>
                </a:extLst>
              </p:cNvPr>
              <p:cNvSpPr txBox="1">
                <a:spLocks noChangeArrowheads="1"/>
              </p:cNvSpPr>
              <p:nvPr/>
            </p:nvSpPr>
            <p:spPr bwMode="auto">
              <a:xfrm>
                <a:off x="3972" y="890"/>
                <a:ext cx="23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2i</a:t>
                </a:r>
              </a:p>
            </p:txBody>
          </p:sp>
        </p:grpSp>
        <p:sp>
          <p:nvSpPr>
            <p:cNvPr id="91142" name="Text Box 25">
              <a:extLst>
                <a:ext uri="{FF2B5EF4-FFF2-40B4-BE49-F238E27FC236}">
                  <a16:creationId xmlns:a16="http://schemas.microsoft.com/office/drawing/2014/main" id="{91A7B3AD-DAA7-4766-96E6-0FA90A34E7EA}"/>
                </a:ext>
              </a:extLst>
            </p:cNvPr>
            <p:cNvSpPr txBox="1">
              <a:spLocks noChangeArrowheads="1"/>
            </p:cNvSpPr>
            <p:nvPr/>
          </p:nvSpPr>
          <p:spPr bwMode="auto">
            <a:xfrm>
              <a:off x="4422" y="413"/>
              <a:ext cx="15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i="1"/>
                <a:t>i</a:t>
              </a:r>
            </a:p>
          </p:txBody>
        </p:sp>
      </p:grpSp>
      <p:sp>
        <p:nvSpPr>
          <p:cNvPr id="91140" name="Rectangle 28">
            <a:extLst>
              <a:ext uri="{FF2B5EF4-FFF2-40B4-BE49-F238E27FC236}">
                <a16:creationId xmlns:a16="http://schemas.microsoft.com/office/drawing/2014/main" id="{A9875E49-AD08-4EBC-8067-FB224603E926}"/>
              </a:ext>
            </a:extLst>
          </p:cNvPr>
          <p:cNvSpPr>
            <a:spLocks noChangeArrowheads="1"/>
          </p:cNvSpPr>
          <p:nvPr/>
        </p:nvSpPr>
        <p:spPr bwMode="auto">
          <a:xfrm>
            <a:off x="5364163" y="5518423"/>
            <a:ext cx="37798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树的高度为</a:t>
            </a:r>
            <a:r>
              <a:rPr lang="ru-RU" altLang="zh-CN">
                <a:latin typeface="宋体" panose="02010600030101010101" pitchFamily="2" charset="-122"/>
              </a:rPr>
              <a:t>┏</a:t>
            </a:r>
            <a:r>
              <a:rPr lang="en-US" altLang="zh-CN"/>
              <a:t>log(n+1) </a:t>
            </a:r>
            <a:r>
              <a:rPr lang="ru-RU" altLang="zh-CN">
                <a:latin typeface="宋体" panose="02010600030101010101" pitchFamily="2" charset="-122"/>
              </a:rPr>
              <a:t>┓</a:t>
            </a:r>
            <a:endParaRPr lang="en-US" altLang="zh-CN"/>
          </a:p>
          <a:p>
            <a:pPr eaLnBrk="1" hangingPunct="1"/>
            <a:r>
              <a:rPr lang="en-US" altLang="zh-CN" i="1"/>
              <a:t>T</a:t>
            </a:r>
            <a:r>
              <a:rPr lang="en-US" altLang="zh-CN" i="1" baseline="-25000"/>
              <a:t>n</a:t>
            </a:r>
            <a:r>
              <a:rPr lang="en-US" altLang="zh-CN" i="1"/>
              <a:t> = O(logn)</a:t>
            </a:r>
          </a:p>
        </p:txBody>
      </p:sp>
    </p:spTree>
    <p:extLst>
      <p:ext uri="{BB962C8B-B14F-4D97-AF65-F5344CB8AC3E}">
        <p14:creationId xmlns:p14="http://schemas.microsoft.com/office/powerpoint/2010/main" val="3336457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4">
            <a:extLst>
              <a:ext uri="{FF2B5EF4-FFF2-40B4-BE49-F238E27FC236}">
                <a16:creationId xmlns:a16="http://schemas.microsoft.com/office/drawing/2014/main" id="{1F639F6B-BFF0-4433-B1F5-8150BF2AA0D2}"/>
              </a:ext>
            </a:extLst>
          </p:cNvPr>
          <p:cNvSpPr txBox="1">
            <a:spLocks noChangeArrowheads="1"/>
          </p:cNvSpPr>
          <p:nvPr/>
        </p:nvSpPr>
        <p:spPr bwMode="auto">
          <a:xfrm>
            <a:off x="539750" y="731539"/>
            <a:ext cx="669607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rgbClr val="C00000"/>
                </a:solidFill>
              </a:rPr>
              <a:t>3.4 </a:t>
            </a:r>
            <a:r>
              <a:rPr lang="zh-CN" altLang="en-US" sz="2800" b="1">
                <a:solidFill>
                  <a:srgbClr val="C00000"/>
                </a:solidFill>
              </a:rPr>
              <a:t>选择树（</a:t>
            </a:r>
            <a:r>
              <a:rPr lang="en-US" altLang="zh-CN" sz="2800" b="1">
                <a:solidFill>
                  <a:srgbClr val="C00000"/>
                </a:solidFill>
              </a:rPr>
              <a:t>Selection  Tree</a:t>
            </a:r>
            <a:r>
              <a:rPr lang="zh-CN" altLang="en-US" sz="2800" b="1">
                <a:solidFill>
                  <a:srgbClr val="C00000"/>
                </a:solidFill>
              </a:rPr>
              <a:t>）</a:t>
            </a:r>
          </a:p>
        </p:txBody>
      </p:sp>
      <p:grpSp>
        <p:nvGrpSpPr>
          <p:cNvPr id="92163" name="Group 107">
            <a:extLst>
              <a:ext uri="{FF2B5EF4-FFF2-40B4-BE49-F238E27FC236}">
                <a16:creationId xmlns:a16="http://schemas.microsoft.com/office/drawing/2014/main" id="{25FD7527-899E-47C3-92AF-DD3B78B9263E}"/>
              </a:ext>
            </a:extLst>
          </p:cNvPr>
          <p:cNvGrpSpPr>
            <a:grpSpLocks/>
          </p:cNvGrpSpPr>
          <p:nvPr/>
        </p:nvGrpSpPr>
        <p:grpSpPr bwMode="auto">
          <a:xfrm>
            <a:off x="5292725" y="2331739"/>
            <a:ext cx="3284538" cy="3905250"/>
            <a:chOff x="3334" y="1496"/>
            <a:chExt cx="2069" cy="2460"/>
          </a:xfrm>
        </p:grpSpPr>
        <p:grpSp>
          <p:nvGrpSpPr>
            <p:cNvPr id="92167" name="Group 5">
              <a:extLst>
                <a:ext uri="{FF2B5EF4-FFF2-40B4-BE49-F238E27FC236}">
                  <a16:creationId xmlns:a16="http://schemas.microsoft.com/office/drawing/2014/main" id="{C7622BB7-3726-4DA3-A26C-720E5C5B0C29}"/>
                </a:ext>
              </a:extLst>
            </p:cNvPr>
            <p:cNvGrpSpPr>
              <a:grpSpLocks/>
            </p:cNvGrpSpPr>
            <p:nvPr/>
          </p:nvGrpSpPr>
          <p:grpSpPr bwMode="auto">
            <a:xfrm>
              <a:off x="3424" y="1616"/>
              <a:ext cx="1894" cy="2340"/>
              <a:chOff x="1008" y="720"/>
              <a:chExt cx="1894" cy="2340"/>
            </a:xfrm>
          </p:grpSpPr>
          <p:grpSp>
            <p:nvGrpSpPr>
              <p:cNvPr id="92183" name="Group 6">
                <a:extLst>
                  <a:ext uri="{FF2B5EF4-FFF2-40B4-BE49-F238E27FC236}">
                    <a16:creationId xmlns:a16="http://schemas.microsoft.com/office/drawing/2014/main" id="{45EB73B6-2E85-46DA-9BF2-0FC1B20C801D}"/>
                  </a:ext>
                </a:extLst>
              </p:cNvPr>
              <p:cNvGrpSpPr>
                <a:grpSpLocks/>
              </p:cNvGrpSpPr>
              <p:nvPr/>
            </p:nvGrpSpPr>
            <p:grpSpPr bwMode="auto">
              <a:xfrm>
                <a:off x="1008" y="720"/>
                <a:ext cx="1894" cy="1407"/>
                <a:chOff x="1008" y="1385"/>
                <a:chExt cx="1894" cy="1407"/>
              </a:xfrm>
            </p:grpSpPr>
            <p:sp>
              <p:nvSpPr>
                <p:cNvPr id="92225" name="Oval 7">
                  <a:extLst>
                    <a:ext uri="{FF2B5EF4-FFF2-40B4-BE49-F238E27FC236}">
                      <a16:creationId xmlns:a16="http://schemas.microsoft.com/office/drawing/2014/main" id="{3845B928-1D27-48AF-8DC5-1581E29F8EF8}"/>
                    </a:ext>
                  </a:extLst>
                </p:cNvPr>
                <p:cNvSpPr>
                  <a:spLocks noChangeArrowheads="1"/>
                </p:cNvSpPr>
                <p:nvPr/>
              </p:nvSpPr>
              <p:spPr bwMode="auto">
                <a:xfrm>
                  <a:off x="1856" y="138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26" name="Text Box 8">
                  <a:extLst>
                    <a:ext uri="{FF2B5EF4-FFF2-40B4-BE49-F238E27FC236}">
                      <a16:creationId xmlns:a16="http://schemas.microsoft.com/office/drawing/2014/main" id="{82573F73-6FB0-4EA0-9ACD-D3669E8E7668}"/>
                    </a:ext>
                  </a:extLst>
                </p:cNvPr>
                <p:cNvSpPr txBox="1">
                  <a:spLocks noChangeArrowheads="1"/>
                </p:cNvSpPr>
                <p:nvPr/>
              </p:nvSpPr>
              <p:spPr bwMode="auto">
                <a:xfrm>
                  <a:off x="1872" y="13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2227" name="Oval 9">
                  <a:extLst>
                    <a:ext uri="{FF2B5EF4-FFF2-40B4-BE49-F238E27FC236}">
                      <a16:creationId xmlns:a16="http://schemas.microsoft.com/office/drawing/2014/main" id="{6B673604-B24D-4312-9C5A-F2050B9E7DB5}"/>
                    </a:ext>
                  </a:extLst>
                </p:cNvPr>
                <p:cNvSpPr>
                  <a:spLocks noChangeArrowheads="1"/>
                </p:cNvSpPr>
                <p:nvPr/>
              </p:nvSpPr>
              <p:spPr bwMode="auto">
                <a:xfrm>
                  <a:off x="102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28" name="Text Box 10">
                  <a:extLst>
                    <a:ext uri="{FF2B5EF4-FFF2-40B4-BE49-F238E27FC236}">
                      <a16:creationId xmlns:a16="http://schemas.microsoft.com/office/drawing/2014/main" id="{ECBD3AA3-E3CD-4E3E-910F-E275FF250BFB}"/>
                    </a:ext>
                  </a:extLst>
                </p:cNvPr>
                <p:cNvSpPr txBox="1">
                  <a:spLocks noChangeArrowheads="1"/>
                </p:cNvSpPr>
                <p:nvPr/>
              </p:nvSpPr>
              <p:spPr bwMode="auto">
                <a:xfrm>
                  <a:off x="1008" y="259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10</a:t>
                  </a:r>
                </a:p>
              </p:txBody>
            </p:sp>
            <p:sp>
              <p:nvSpPr>
                <p:cNvPr id="92229" name="Oval 11">
                  <a:extLst>
                    <a:ext uri="{FF2B5EF4-FFF2-40B4-BE49-F238E27FC236}">
                      <a16:creationId xmlns:a16="http://schemas.microsoft.com/office/drawing/2014/main" id="{A0D2AADB-CDEB-42BE-BBE3-9F4E7CB78D24}"/>
                    </a:ext>
                  </a:extLst>
                </p:cNvPr>
                <p:cNvSpPr>
                  <a:spLocks noChangeArrowheads="1"/>
                </p:cNvSpPr>
                <p:nvPr/>
              </p:nvSpPr>
              <p:spPr bwMode="auto">
                <a:xfrm>
                  <a:off x="126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30" name="Text Box 12">
                  <a:extLst>
                    <a:ext uri="{FF2B5EF4-FFF2-40B4-BE49-F238E27FC236}">
                      <a16:creationId xmlns:a16="http://schemas.microsoft.com/office/drawing/2014/main" id="{7B917FA9-6464-478D-9252-AC39A0D10C78}"/>
                    </a:ext>
                  </a:extLst>
                </p:cNvPr>
                <p:cNvSpPr txBox="1">
                  <a:spLocks noChangeArrowheads="1"/>
                </p:cNvSpPr>
                <p:nvPr/>
              </p:nvSpPr>
              <p:spPr bwMode="auto">
                <a:xfrm>
                  <a:off x="1276"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2231" name="Oval 13">
                  <a:extLst>
                    <a:ext uri="{FF2B5EF4-FFF2-40B4-BE49-F238E27FC236}">
                      <a16:creationId xmlns:a16="http://schemas.microsoft.com/office/drawing/2014/main" id="{3E9DA2B3-72BA-49AC-90B7-79A64BC65E4B}"/>
                    </a:ext>
                  </a:extLst>
                </p:cNvPr>
                <p:cNvSpPr>
                  <a:spLocks noChangeArrowheads="1"/>
                </p:cNvSpPr>
                <p:nvPr/>
              </p:nvSpPr>
              <p:spPr bwMode="auto">
                <a:xfrm>
                  <a:off x="150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32" name="Text Box 14">
                  <a:extLst>
                    <a:ext uri="{FF2B5EF4-FFF2-40B4-BE49-F238E27FC236}">
                      <a16:creationId xmlns:a16="http://schemas.microsoft.com/office/drawing/2014/main" id="{BAA08D61-DC03-4C36-B722-C9FB5E9AD26C}"/>
                    </a:ext>
                  </a:extLst>
                </p:cNvPr>
                <p:cNvSpPr txBox="1">
                  <a:spLocks noChangeArrowheads="1"/>
                </p:cNvSpPr>
                <p:nvPr/>
              </p:nvSpPr>
              <p:spPr bwMode="auto">
                <a:xfrm>
                  <a:off x="1488"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20</a:t>
                  </a:r>
                </a:p>
              </p:txBody>
            </p:sp>
            <p:sp>
              <p:nvSpPr>
                <p:cNvPr id="92233" name="Oval 15">
                  <a:extLst>
                    <a:ext uri="{FF2B5EF4-FFF2-40B4-BE49-F238E27FC236}">
                      <a16:creationId xmlns:a16="http://schemas.microsoft.com/office/drawing/2014/main" id="{8E111DD2-0532-4892-956D-2E3044FD5A1B}"/>
                    </a:ext>
                  </a:extLst>
                </p:cNvPr>
                <p:cNvSpPr>
                  <a:spLocks noChangeArrowheads="1"/>
                </p:cNvSpPr>
                <p:nvPr/>
              </p:nvSpPr>
              <p:spPr bwMode="auto">
                <a:xfrm>
                  <a:off x="172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34" name="Text Box 16">
                  <a:extLst>
                    <a:ext uri="{FF2B5EF4-FFF2-40B4-BE49-F238E27FC236}">
                      <a16:creationId xmlns:a16="http://schemas.microsoft.com/office/drawing/2014/main" id="{8E94B3BA-E9AE-4A16-A03A-46158BE8D7E9}"/>
                    </a:ext>
                  </a:extLst>
                </p:cNvPr>
                <p:cNvSpPr txBox="1">
                  <a:spLocks noChangeArrowheads="1"/>
                </p:cNvSpPr>
                <p:nvPr/>
              </p:nvSpPr>
              <p:spPr bwMode="auto">
                <a:xfrm>
                  <a:off x="1744" y="259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2235" name="Oval 17">
                  <a:extLst>
                    <a:ext uri="{FF2B5EF4-FFF2-40B4-BE49-F238E27FC236}">
                      <a16:creationId xmlns:a16="http://schemas.microsoft.com/office/drawing/2014/main" id="{7D1CF3A1-C329-41D7-8DE3-633058E8EC55}"/>
                    </a:ext>
                  </a:extLst>
                </p:cNvPr>
                <p:cNvSpPr>
                  <a:spLocks noChangeArrowheads="1"/>
                </p:cNvSpPr>
                <p:nvPr/>
              </p:nvSpPr>
              <p:spPr bwMode="auto">
                <a:xfrm>
                  <a:off x="196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36" name="Text Box 18">
                  <a:extLst>
                    <a:ext uri="{FF2B5EF4-FFF2-40B4-BE49-F238E27FC236}">
                      <a16:creationId xmlns:a16="http://schemas.microsoft.com/office/drawing/2014/main" id="{835DCC29-0F04-4918-A790-B536E1533EC6}"/>
                    </a:ext>
                  </a:extLst>
                </p:cNvPr>
                <p:cNvSpPr txBox="1">
                  <a:spLocks noChangeArrowheads="1"/>
                </p:cNvSpPr>
                <p:nvPr/>
              </p:nvSpPr>
              <p:spPr bwMode="auto">
                <a:xfrm>
                  <a:off x="1984"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2237" name="Oval 19">
                  <a:extLst>
                    <a:ext uri="{FF2B5EF4-FFF2-40B4-BE49-F238E27FC236}">
                      <a16:creationId xmlns:a16="http://schemas.microsoft.com/office/drawing/2014/main" id="{71C850C2-FD33-416B-B713-CFF63C8A7C77}"/>
                    </a:ext>
                  </a:extLst>
                </p:cNvPr>
                <p:cNvSpPr>
                  <a:spLocks noChangeArrowheads="1"/>
                </p:cNvSpPr>
                <p:nvPr/>
              </p:nvSpPr>
              <p:spPr bwMode="auto">
                <a:xfrm>
                  <a:off x="220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38" name="Text Box 20">
                  <a:extLst>
                    <a:ext uri="{FF2B5EF4-FFF2-40B4-BE49-F238E27FC236}">
                      <a16:creationId xmlns:a16="http://schemas.microsoft.com/office/drawing/2014/main" id="{5DB34D15-4F3A-4B84-BBAE-58CEC99E8F79}"/>
                    </a:ext>
                  </a:extLst>
                </p:cNvPr>
                <p:cNvSpPr txBox="1">
                  <a:spLocks noChangeArrowheads="1"/>
                </p:cNvSpPr>
                <p:nvPr/>
              </p:nvSpPr>
              <p:spPr bwMode="auto">
                <a:xfrm>
                  <a:off x="2224" y="258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2239" name="Oval 21">
                  <a:extLst>
                    <a:ext uri="{FF2B5EF4-FFF2-40B4-BE49-F238E27FC236}">
                      <a16:creationId xmlns:a16="http://schemas.microsoft.com/office/drawing/2014/main" id="{B1D09827-A114-4737-9B07-C09455A6BDF8}"/>
                    </a:ext>
                  </a:extLst>
                </p:cNvPr>
                <p:cNvSpPr>
                  <a:spLocks noChangeArrowheads="1"/>
                </p:cNvSpPr>
                <p:nvPr/>
              </p:nvSpPr>
              <p:spPr bwMode="auto">
                <a:xfrm>
                  <a:off x="244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40" name="Text Box 22">
                  <a:extLst>
                    <a:ext uri="{FF2B5EF4-FFF2-40B4-BE49-F238E27FC236}">
                      <a16:creationId xmlns:a16="http://schemas.microsoft.com/office/drawing/2014/main" id="{2DCAE939-51A8-480A-8D6E-CED2B466E066}"/>
                    </a:ext>
                  </a:extLst>
                </p:cNvPr>
                <p:cNvSpPr txBox="1">
                  <a:spLocks noChangeArrowheads="1"/>
                </p:cNvSpPr>
                <p:nvPr/>
              </p:nvSpPr>
              <p:spPr bwMode="auto">
                <a:xfrm>
                  <a:off x="2436" y="260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90</a:t>
                  </a:r>
                </a:p>
              </p:txBody>
            </p:sp>
            <p:sp>
              <p:nvSpPr>
                <p:cNvPr id="92241" name="Oval 23">
                  <a:extLst>
                    <a:ext uri="{FF2B5EF4-FFF2-40B4-BE49-F238E27FC236}">
                      <a16:creationId xmlns:a16="http://schemas.microsoft.com/office/drawing/2014/main" id="{E1C6E46A-36B6-4C99-8512-4F812CE46C7F}"/>
                    </a:ext>
                  </a:extLst>
                </p:cNvPr>
                <p:cNvSpPr>
                  <a:spLocks noChangeArrowheads="1"/>
                </p:cNvSpPr>
                <p:nvPr/>
              </p:nvSpPr>
              <p:spPr bwMode="auto">
                <a:xfrm>
                  <a:off x="268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42" name="Text Box 24">
                  <a:extLst>
                    <a:ext uri="{FF2B5EF4-FFF2-40B4-BE49-F238E27FC236}">
                      <a16:creationId xmlns:a16="http://schemas.microsoft.com/office/drawing/2014/main" id="{8BAEA6BC-E40A-4B3D-8FF1-06911BC8D579}"/>
                    </a:ext>
                  </a:extLst>
                </p:cNvPr>
                <p:cNvSpPr txBox="1">
                  <a:spLocks noChangeArrowheads="1"/>
                </p:cNvSpPr>
                <p:nvPr/>
              </p:nvSpPr>
              <p:spPr bwMode="auto">
                <a:xfrm>
                  <a:off x="2676"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2243" name="Oval 25">
                  <a:extLst>
                    <a:ext uri="{FF2B5EF4-FFF2-40B4-BE49-F238E27FC236}">
                      <a16:creationId xmlns:a16="http://schemas.microsoft.com/office/drawing/2014/main" id="{B41EA909-4F09-4BBF-BAA6-350FB8F9C1CF}"/>
                    </a:ext>
                  </a:extLst>
                </p:cNvPr>
                <p:cNvSpPr>
                  <a:spLocks noChangeArrowheads="1"/>
                </p:cNvSpPr>
                <p:nvPr/>
              </p:nvSpPr>
              <p:spPr bwMode="auto">
                <a:xfrm>
                  <a:off x="115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44" name="Text Box 26">
                  <a:extLst>
                    <a:ext uri="{FF2B5EF4-FFF2-40B4-BE49-F238E27FC236}">
                      <a16:creationId xmlns:a16="http://schemas.microsoft.com/office/drawing/2014/main" id="{E6326946-B4FE-426C-9A38-CFF78E68F1DC}"/>
                    </a:ext>
                  </a:extLst>
                </p:cNvPr>
                <p:cNvSpPr txBox="1">
                  <a:spLocks noChangeArrowheads="1"/>
                </p:cNvSpPr>
                <p:nvPr/>
              </p:nvSpPr>
              <p:spPr bwMode="auto">
                <a:xfrm>
                  <a:off x="1168" y="221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2245" name="Oval 27">
                  <a:extLst>
                    <a:ext uri="{FF2B5EF4-FFF2-40B4-BE49-F238E27FC236}">
                      <a16:creationId xmlns:a16="http://schemas.microsoft.com/office/drawing/2014/main" id="{4D82BCB1-1E10-4BB7-AF9D-40A766C53D33}"/>
                    </a:ext>
                  </a:extLst>
                </p:cNvPr>
                <p:cNvSpPr>
                  <a:spLocks noChangeArrowheads="1"/>
                </p:cNvSpPr>
                <p:nvPr/>
              </p:nvSpPr>
              <p:spPr bwMode="auto">
                <a:xfrm>
                  <a:off x="163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46" name="Text Box 28">
                  <a:extLst>
                    <a:ext uri="{FF2B5EF4-FFF2-40B4-BE49-F238E27FC236}">
                      <a16:creationId xmlns:a16="http://schemas.microsoft.com/office/drawing/2014/main" id="{CE519C57-4630-406C-8F75-4B685B0A7951}"/>
                    </a:ext>
                  </a:extLst>
                </p:cNvPr>
                <p:cNvSpPr txBox="1">
                  <a:spLocks noChangeArrowheads="1"/>
                </p:cNvSpPr>
                <p:nvPr/>
              </p:nvSpPr>
              <p:spPr bwMode="auto">
                <a:xfrm>
                  <a:off x="1648" y="220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2247" name="Oval 29">
                  <a:extLst>
                    <a:ext uri="{FF2B5EF4-FFF2-40B4-BE49-F238E27FC236}">
                      <a16:creationId xmlns:a16="http://schemas.microsoft.com/office/drawing/2014/main" id="{C64D064F-0093-48B8-A2BE-543791CC3F73}"/>
                    </a:ext>
                  </a:extLst>
                </p:cNvPr>
                <p:cNvSpPr>
                  <a:spLocks noChangeArrowheads="1"/>
                </p:cNvSpPr>
                <p:nvPr/>
              </p:nvSpPr>
              <p:spPr bwMode="auto">
                <a:xfrm>
                  <a:off x="206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48" name="Text Box 30">
                  <a:extLst>
                    <a:ext uri="{FF2B5EF4-FFF2-40B4-BE49-F238E27FC236}">
                      <a16:creationId xmlns:a16="http://schemas.microsoft.com/office/drawing/2014/main" id="{C0489B0E-6E77-4BCD-8F34-2C92DCF28F94}"/>
                    </a:ext>
                  </a:extLst>
                </p:cNvPr>
                <p:cNvSpPr txBox="1">
                  <a:spLocks noChangeArrowheads="1"/>
                </p:cNvSpPr>
                <p:nvPr/>
              </p:nvSpPr>
              <p:spPr bwMode="auto">
                <a:xfrm>
                  <a:off x="2080" y="221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2249" name="Oval 31">
                  <a:extLst>
                    <a:ext uri="{FF2B5EF4-FFF2-40B4-BE49-F238E27FC236}">
                      <a16:creationId xmlns:a16="http://schemas.microsoft.com/office/drawing/2014/main" id="{9FF2CC3C-82DC-4985-8202-F2CE0F64E930}"/>
                    </a:ext>
                  </a:extLst>
                </p:cNvPr>
                <p:cNvSpPr>
                  <a:spLocks noChangeArrowheads="1"/>
                </p:cNvSpPr>
                <p:nvPr/>
              </p:nvSpPr>
              <p:spPr bwMode="auto">
                <a:xfrm>
                  <a:off x="254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50" name="Text Box 32">
                  <a:extLst>
                    <a:ext uri="{FF2B5EF4-FFF2-40B4-BE49-F238E27FC236}">
                      <a16:creationId xmlns:a16="http://schemas.microsoft.com/office/drawing/2014/main" id="{962F6CEA-4EB3-4566-82A6-1328D48D3232}"/>
                    </a:ext>
                  </a:extLst>
                </p:cNvPr>
                <p:cNvSpPr txBox="1">
                  <a:spLocks noChangeArrowheads="1"/>
                </p:cNvSpPr>
                <p:nvPr/>
              </p:nvSpPr>
              <p:spPr bwMode="auto">
                <a:xfrm>
                  <a:off x="2532" y="220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2251" name="Oval 33">
                  <a:extLst>
                    <a:ext uri="{FF2B5EF4-FFF2-40B4-BE49-F238E27FC236}">
                      <a16:creationId xmlns:a16="http://schemas.microsoft.com/office/drawing/2014/main" id="{BD5AB27B-8CFA-4FD9-8FF8-A1601A999387}"/>
                    </a:ext>
                  </a:extLst>
                </p:cNvPr>
                <p:cNvSpPr>
                  <a:spLocks noChangeArrowheads="1"/>
                </p:cNvSpPr>
                <p:nvPr/>
              </p:nvSpPr>
              <p:spPr bwMode="auto">
                <a:xfrm>
                  <a:off x="1392"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52" name="Text Box 34">
                  <a:extLst>
                    <a:ext uri="{FF2B5EF4-FFF2-40B4-BE49-F238E27FC236}">
                      <a16:creationId xmlns:a16="http://schemas.microsoft.com/office/drawing/2014/main" id="{BCD63592-B69D-4745-970F-F522466EA939}"/>
                    </a:ext>
                  </a:extLst>
                </p:cNvPr>
                <p:cNvSpPr txBox="1">
                  <a:spLocks noChangeArrowheads="1"/>
                </p:cNvSpPr>
                <p:nvPr/>
              </p:nvSpPr>
              <p:spPr bwMode="auto">
                <a:xfrm>
                  <a:off x="1408" y="1797"/>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2253" name="Oval 35">
                  <a:extLst>
                    <a:ext uri="{FF2B5EF4-FFF2-40B4-BE49-F238E27FC236}">
                      <a16:creationId xmlns:a16="http://schemas.microsoft.com/office/drawing/2014/main" id="{ACB86F17-04C6-4D2F-8BE6-3A6B3170E6A3}"/>
                    </a:ext>
                  </a:extLst>
                </p:cNvPr>
                <p:cNvSpPr>
                  <a:spLocks noChangeArrowheads="1"/>
                </p:cNvSpPr>
                <p:nvPr/>
              </p:nvSpPr>
              <p:spPr bwMode="auto">
                <a:xfrm>
                  <a:off x="2304"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2254" name="Text Box 36">
                  <a:extLst>
                    <a:ext uri="{FF2B5EF4-FFF2-40B4-BE49-F238E27FC236}">
                      <a16:creationId xmlns:a16="http://schemas.microsoft.com/office/drawing/2014/main" id="{00683E52-6934-4823-8329-1E31AE27877B}"/>
                    </a:ext>
                  </a:extLst>
                </p:cNvPr>
                <p:cNvSpPr txBox="1">
                  <a:spLocks noChangeArrowheads="1"/>
                </p:cNvSpPr>
                <p:nvPr/>
              </p:nvSpPr>
              <p:spPr bwMode="auto">
                <a:xfrm>
                  <a:off x="2320" y="178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2255" name="Line 37">
                  <a:extLst>
                    <a:ext uri="{FF2B5EF4-FFF2-40B4-BE49-F238E27FC236}">
                      <a16:creationId xmlns:a16="http://schemas.microsoft.com/office/drawing/2014/main" id="{1576308B-77E6-4233-B9F1-74061FED49C9}"/>
                    </a:ext>
                  </a:extLst>
                </p:cNvPr>
                <p:cNvSpPr>
                  <a:spLocks noChangeShapeType="1"/>
                </p:cNvSpPr>
                <p:nvPr/>
              </p:nvSpPr>
              <p:spPr bwMode="auto">
                <a:xfrm flipH="1">
                  <a:off x="1536" y="1584"/>
                  <a:ext cx="38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56" name="Line 38">
                  <a:extLst>
                    <a:ext uri="{FF2B5EF4-FFF2-40B4-BE49-F238E27FC236}">
                      <a16:creationId xmlns:a16="http://schemas.microsoft.com/office/drawing/2014/main" id="{B9B8DE90-7F7D-4360-A4AD-A729B90214FD}"/>
                    </a:ext>
                  </a:extLst>
                </p:cNvPr>
                <p:cNvSpPr>
                  <a:spLocks noChangeShapeType="1"/>
                </p:cNvSpPr>
                <p:nvPr/>
              </p:nvSpPr>
              <p:spPr bwMode="auto">
                <a:xfrm>
                  <a:off x="2016" y="1584"/>
                  <a:ext cx="33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57" name="Line 39">
                  <a:extLst>
                    <a:ext uri="{FF2B5EF4-FFF2-40B4-BE49-F238E27FC236}">
                      <a16:creationId xmlns:a16="http://schemas.microsoft.com/office/drawing/2014/main" id="{DAD31A4A-AE8E-458C-8A66-095194C083EC}"/>
                    </a:ext>
                  </a:extLst>
                </p:cNvPr>
                <p:cNvSpPr>
                  <a:spLocks noChangeShapeType="1"/>
                </p:cNvSpPr>
                <p:nvPr/>
              </p:nvSpPr>
              <p:spPr bwMode="auto">
                <a:xfrm flipH="1">
                  <a:off x="1248" y="1952"/>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58" name="Line 40">
                  <a:extLst>
                    <a:ext uri="{FF2B5EF4-FFF2-40B4-BE49-F238E27FC236}">
                      <a16:creationId xmlns:a16="http://schemas.microsoft.com/office/drawing/2014/main" id="{D8582274-F52F-4B55-987C-C2D6C42905A7}"/>
                    </a:ext>
                  </a:extLst>
                </p:cNvPr>
                <p:cNvSpPr>
                  <a:spLocks noChangeShapeType="1"/>
                </p:cNvSpPr>
                <p:nvPr/>
              </p:nvSpPr>
              <p:spPr bwMode="auto">
                <a:xfrm>
                  <a:off x="1488" y="19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59" name="Line 41">
                  <a:extLst>
                    <a:ext uri="{FF2B5EF4-FFF2-40B4-BE49-F238E27FC236}">
                      <a16:creationId xmlns:a16="http://schemas.microsoft.com/office/drawing/2014/main" id="{F4708348-74FA-48BC-8BD9-F7EFCE5822E9}"/>
                    </a:ext>
                  </a:extLst>
                </p:cNvPr>
                <p:cNvSpPr>
                  <a:spLocks noChangeShapeType="1"/>
                </p:cNvSpPr>
                <p:nvPr/>
              </p:nvSpPr>
              <p:spPr bwMode="auto">
                <a:xfrm flipH="1">
                  <a:off x="220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60" name="Line 42">
                  <a:extLst>
                    <a:ext uri="{FF2B5EF4-FFF2-40B4-BE49-F238E27FC236}">
                      <a16:creationId xmlns:a16="http://schemas.microsoft.com/office/drawing/2014/main" id="{C32775FE-F2CF-48CE-8CF6-429632239F5C}"/>
                    </a:ext>
                  </a:extLst>
                </p:cNvPr>
                <p:cNvSpPr>
                  <a:spLocks noChangeShapeType="1"/>
                </p:cNvSpPr>
                <p:nvPr/>
              </p:nvSpPr>
              <p:spPr bwMode="auto">
                <a:xfrm>
                  <a:off x="244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61" name="Line 43">
                  <a:extLst>
                    <a:ext uri="{FF2B5EF4-FFF2-40B4-BE49-F238E27FC236}">
                      <a16:creationId xmlns:a16="http://schemas.microsoft.com/office/drawing/2014/main" id="{E11B0A02-E940-4423-990E-5A522A1063CE}"/>
                    </a:ext>
                  </a:extLst>
                </p:cNvPr>
                <p:cNvSpPr>
                  <a:spLocks noChangeShapeType="1"/>
                </p:cNvSpPr>
                <p:nvPr/>
              </p:nvSpPr>
              <p:spPr bwMode="auto">
                <a:xfrm flipH="1">
                  <a:off x="1136"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2" name="Line 44">
                  <a:extLst>
                    <a:ext uri="{FF2B5EF4-FFF2-40B4-BE49-F238E27FC236}">
                      <a16:creationId xmlns:a16="http://schemas.microsoft.com/office/drawing/2014/main" id="{EB145ACA-0675-4995-881C-C6F45756D110}"/>
                    </a:ext>
                  </a:extLst>
                </p:cNvPr>
                <p:cNvSpPr>
                  <a:spLocks noChangeShapeType="1"/>
                </p:cNvSpPr>
                <p:nvPr/>
              </p:nvSpPr>
              <p:spPr bwMode="auto">
                <a:xfrm>
                  <a:off x="1248" y="2392"/>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3" name="Line 45">
                  <a:extLst>
                    <a:ext uri="{FF2B5EF4-FFF2-40B4-BE49-F238E27FC236}">
                      <a16:creationId xmlns:a16="http://schemas.microsoft.com/office/drawing/2014/main" id="{D45F94D9-A018-43DF-8C8C-724D58133EF6}"/>
                    </a:ext>
                  </a:extLst>
                </p:cNvPr>
                <p:cNvSpPr>
                  <a:spLocks noChangeShapeType="1"/>
                </p:cNvSpPr>
                <p:nvPr/>
              </p:nvSpPr>
              <p:spPr bwMode="auto">
                <a:xfrm flipH="1">
                  <a:off x="1624"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4" name="Line 46">
                  <a:extLst>
                    <a:ext uri="{FF2B5EF4-FFF2-40B4-BE49-F238E27FC236}">
                      <a16:creationId xmlns:a16="http://schemas.microsoft.com/office/drawing/2014/main" id="{09509DE0-CB9E-42F5-B471-296C8A839F77}"/>
                    </a:ext>
                  </a:extLst>
                </p:cNvPr>
                <p:cNvSpPr>
                  <a:spLocks noChangeShapeType="1"/>
                </p:cNvSpPr>
                <p:nvPr/>
              </p:nvSpPr>
              <p:spPr bwMode="auto">
                <a:xfrm>
                  <a:off x="1744"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5" name="Line 47">
                  <a:extLst>
                    <a:ext uri="{FF2B5EF4-FFF2-40B4-BE49-F238E27FC236}">
                      <a16:creationId xmlns:a16="http://schemas.microsoft.com/office/drawing/2014/main" id="{F6B6BC33-4AF2-4081-B80E-F8B10BEEE2C2}"/>
                    </a:ext>
                  </a:extLst>
                </p:cNvPr>
                <p:cNvSpPr>
                  <a:spLocks noChangeShapeType="1"/>
                </p:cNvSpPr>
                <p:nvPr/>
              </p:nvSpPr>
              <p:spPr bwMode="auto">
                <a:xfrm flipH="1">
                  <a:off x="2056"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6" name="Line 48">
                  <a:extLst>
                    <a:ext uri="{FF2B5EF4-FFF2-40B4-BE49-F238E27FC236}">
                      <a16:creationId xmlns:a16="http://schemas.microsoft.com/office/drawing/2014/main" id="{34E7048A-418E-49E7-922D-4D24D8CB454D}"/>
                    </a:ext>
                  </a:extLst>
                </p:cNvPr>
                <p:cNvSpPr>
                  <a:spLocks noChangeShapeType="1"/>
                </p:cNvSpPr>
                <p:nvPr/>
              </p:nvSpPr>
              <p:spPr bwMode="auto">
                <a:xfrm>
                  <a:off x="2176"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7" name="Line 49">
                  <a:extLst>
                    <a:ext uri="{FF2B5EF4-FFF2-40B4-BE49-F238E27FC236}">
                      <a16:creationId xmlns:a16="http://schemas.microsoft.com/office/drawing/2014/main" id="{06B93409-9D3E-4A1D-8B5B-99C53784D6B1}"/>
                    </a:ext>
                  </a:extLst>
                </p:cNvPr>
                <p:cNvSpPr>
                  <a:spLocks noChangeShapeType="1"/>
                </p:cNvSpPr>
                <p:nvPr/>
              </p:nvSpPr>
              <p:spPr bwMode="auto">
                <a:xfrm flipH="1">
                  <a:off x="2528"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2268" name="Line 50">
                  <a:extLst>
                    <a:ext uri="{FF2B5EF4-FFF2-40B4-BE49-F238E27FC236}">
                      <a16:creationId xmlns:a16="http://schemas.microsoft.com/office/drawing/2014/main" id="{2E220F72-1B2A-4F76-9230-ACC7798D9849}"/>
                    </a:ext>
                  </a:extLst>
                </p:cNvPr>
                <p:cNvSpPr>
                  <a:spLocks noChangeShapeType="1"/>
                </p:cNvSpPr>
                <p:nvPr/>
              </p:nvSpPr>
              <p:spPr bwMode="auto">
                <a:xfrm>
                  <a:off x="2648" y="2400"/>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92184" name="Group 51">
                <a:extLst>
                  <a:ext uri="{FF2B5EF4-FFF2-40B4-BE49-F238E27FC236}">
                    <a16:creationId xmlns:a16="http://schemas.microsoft.com/office/drawing/2014/main" id="{FD4C87DF-7FDA-459B-89E2-6E158785CC26}"/>
                  </a:ext>
                </a:extLst>
              </p:cNvPr>
              <p:cNvGrpSpPr>
                <a:grpSpLocks/>
              </p:cNvGrpSpPr>
              <p:nvPr/>
            </p:nvGrpSpPr>
            <p:grpSpPr bwMode="auto">
              <a:xfrm>
                <a:off x="1040" y="2256"/>
                <a:ext cx="1824" cy="804"/>
                <a:chOff x="1040" y="2256"/>
                <a:chExt cx="1824" cy="804"/>
              </a:xfrm>
            </p:grpSpPr>
            <p:sp>
              <p:nvSpPr>
                <p:cNvPr id="92185" name="Text Box 52">
                  <a:extLst>
                    <a:ext uri="{FF2B5EF4-FFF2-40B4-BE49-F238E27FC236}">
                      <a16:creationId xmlns:a16="http://schemas.microsoft.com/office/drawing/2014/main" id="{37116702-3A08-41E0-8846-6AB79AAF84FC}"/>
                    </a:ext>
                  </a:extLst>
                </p:cNvPr>
                <p:cNvSpPr txBox="1">
                  <a:spLocks noChangeArrowheads="1"/>
                </p:cNvSpPr>
                <p:nvPr/>
              </p:nvSpPr>
              <p:spPr bwMode="auto">
                <a:xfrm>
                  <a:off x="104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15</a:t>
                  </a:r>
                </a:p>
                <a:p>
                  <a:pPr algn="ctr" eaLnBrk="1" hangingPunct="1">
                    <a:spcBef>
                      <a:spcPct val="50000"/>
                    </a:spcBef>
                  </a:pPr>
                  <a:r>
                    <a:rPr lang="en-US" altLang="zh-CN" sz="1400" b="1"/>
                    <a:t>16</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186" name="Line 53">
                  <a:extLst>
                    <a:ext uri="{FF2B5EF4-FFF2-40B4-BE49-F238E27FC236}">
                      <a16:creationId xmlns:a16="http://schemas.microsoft.com/office/drawing/2014/main" id="{D0EB9D40-490F-4C63-819E-336C317266A3}"/>
                    </a:ext>
                  </a:extLst>
                </p:cNvPr>
                <p:cNvSpPr>
                  <a:spLocks noChangeShapeType="1"/>
                </p:cNvSpPr>
                <p:nvPr/>
              </p:nvSpPr>
              <p:spPr bwMode="auto">
                <a:xfrm>
                  <a:off x="104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87" name="Line 54">
                  <a:extLst>
                    <a:ext uri="{FF2B5EF4-FFF2-40B4-BE49-F238E27FC236}">
                      <a16:creationId xmlns:a16="http://schemas.microsoft.com/office/drawing/2014/main" id="{86F0EC0D-E04C-4096-8DD5-0EE406316396}"/>
                    </a:ext>
                  </a:extLst>
                </p:cNvPr>
                <p:cNvSpPr>
                  <a:spLocks noChangeShapeType="1"/>
                </p:cNvSpPr>
                <p:nvPr/>
              </p:nvSpPr>
              <p:spPr bwMode="auto">
                <a:xfrm>
                  <a:off x="104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88" name="Line 55">
                  <a:extLst>
                    <a:ext uri="{FF2B5EF4-FFF2-40B4-BE49-F238E27FC236}">
                      <a16:creationId xmlns:a16="http://schemas.microsoft.com/office/drawing/2014/main" id="{F56F56E7-6C8B-4AD2-AB44-323487EE412B}"/>
                    </a:ext>
                  </a:extLst>
                </p:cNvPr>
                <p:cNvSpPr>
                  <a:spLocks noChangeShapeType="1"/>
                </p:cNvSpPr>
                <p:nvPr/>
              </p:nvSpPr>
              <p:spPr bwMode="auto">
                <a:xfrm>
                  <a:off x="104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89" name="Line 56">
                  <a:extLst>
                    <a:ext uri="{FF2B5EF4-FFF2-40B4-BE49-F238E27FC236}">
                      <a16:creationId xmlns:a16="http://schemas.microsoft.com/office/drawing/2014/main" id="{0AF943F6-B84E-4757-A2F1-ABFFA384D2B5}"/>
                    </a:ext>
                  </a:extLst>
                </p:cNvPr>
                <p:cNvSpPr>
                  <a:spLocks noChangeShapeType="1"/>
                </p:cNvSpPr>
                <p:nvPr/>
              </p:nvSpPr>
              <p:spPr bwMode="auto">
                <a:xfrm>
                  <a:off x="104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0" name="Text Box 57">
                  <a:extLst>
                    <a:ext uri="{FF2B5EF4-FFF2-40B4-BE49-F238E27FC236}">
                      <a16:creationId xmlns:a16="http://schemas.microsoft.com/office/drawing/2014/main" id="{057A70A5-892B-44FC-AC48-A7B513A67F06}"/>
                    </a:ext>
                  </a:extLst>
                </p:cNvPr>
                <p:cNvSpPr txBox="1">
                  <a:spLocks noChangeArrowheads="1"/>
                </p:cNvSpPr>
                <p:nvPr/>
              </p:nvSpPr>
              <p:spPr bwMode="auto">
                <a:xfrm>
                  <a:off x="128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20</a:t>
                  </a:r>
                </a:p>
                <a:p>
                  <a:pPr algn="ctr" eaLnBrk="1" hangingPunct="1">
                    <a:spcBef>
                      <a:spcPct val="50000"/>
                    </a:spcBef>
                  </a:pPr>
                  <a:r>
                    <a:rPr lang="en-US" altLang="zh-CN" sz="1400" b="1"/>
                    <a:t>38</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191" name="Line 58">
                  <a:extLst>
                    <a:ext uri="{FF2B5EF4-FFF2-40B4-BE49-F238E27FC236}">
                      <a16:creationId xmlns:a16="http://schemas.microsoft.com/office/drawing/2014/main" id="{3988F688-36D4-44C6-9433-089D53B3B85F}"/>
                    </a:ext>
                  </a:extLst>
                </p:cNvPr>
                <p:cNvSpPr>
                  <a:spLocks noChangeShapeType="1"/>
                </p:cNvSpPr>
                <p:nvPr/>
              </p:nvSpPr>
              <p:spPr bwMode="auto">
                <a:xfrm>
                  <a:off x="128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2" name="Line 59">
                  <a:extLst>
                    <a:ext uri="{FF2B5EF4-FFF2-40B4-BE49-F238E27FC236}">
                      <a16:creationId xmlns:a16="http://schemas.microsoft.com/office/drawing/2014/main" id="{FD5563C5-D1D4-4908-AA0E-68D19E98538D}"/>
                    </a:ext>
                  </a:extLst>
                </p:cNvPr>
                <p:cNvSpPr>
                  <a:spLocks noChangeShapeType="1"/>
                </p:cNvSpPr>
                <p:nvPr/>
              </p:nvSpPr>
              <p:spPr bwMode="auto">
                <a:xfrm>
                  <a:off x="128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3" name="Line 60">
                  <a:extLst>
                    <a:ext uri="{FF2B5EF4-FFF2-40B4-BE49-F238E27FC236}">
                      <a16:creationId xmlns:a16="http://schemas.microsoft.com/office/drawing/2014/main" id="{489249AB-DFBA-40AE-AD82-6C8484C1E038}"/>
                    </a:ext>
                  </a:extLst>
                </p:cNvPr>
                <p:cNvSpPr>
                  <a:spLocks noChangeShapeType="1"/>
                </p:cNvSpPr>
                <p:nvPr/>
              </p:nvSpPr>
              <p:spPr bwMode="auto">
                <a:xfrm>
                  <a:off x="128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4" name="Line 61">
                  <a:extLst>
                    <a:ext uri="{FF2B5EF4-FFF2-40B4-BE49-F238E27FC236}">
                      <a16:creationId xmlns:a16="http://schemas.microsoft.com/office/drawing/2014/main" id="{6AB7207B-A2EC-435C-8F31-D9D3D9274B3C}"/>
                    </a:ext>
                  </a:extLst>
                </p:cNvPr>
                <p:cNvSpPr>
                  <a:spLocks noChangeShapeType="1"/>
                </p:cNvSpPr>
                <p:nvPr/>
              </p:nvSpPr>
              <p:spPr bwMode="auto">
                <a:xfrm>
                  <a:off x="128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5" name="Text Box 62">
                  <a:extLst>
                    <a:ext uri="{FF2B5EF4-FFF2-40B4-BE49-F238E27FC236}">
                      <a16:creationId xmlns:a16="http://schemas.microsoft.com/office/drawing/2014/main" id="{2BB7E8E6-6DBC-4B1F-9614-5D7E9500CB20}"/>
                    </a:ext>
                  </a:extLst>
                </p:cNvPr>
                <p:cNvSpPr txBox="1">
                  <a:spLocks noChangeArrowheads="1"/>
                </p:cNvSpPr>
                <p:nvPr/>
              </p:nvSpPr>
              <p:spPr bwMode="auto">
                <a:xfrm>
                  <a:off x="152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20</a:t>
                  </a:r>
                </a:p>
                <a:p>
                  <a:pPr algn="ctr" eaLnBrk="1" hangingPunct="1">
                    <a:spcBef>
                      <a:spcPct val="50000"/>
                    </a:spcBef>
                  </a:pPr>
                  <a:r>
                    <a:rPr lang="en-US" altLang="zh-CN" sz="1400" b="1"/>
                    <a:t>30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196" name="Line 63">
                  <a:extLst>
                    <a:ext uri="{FF2B5EF4-FFF2-40B4-BE49-F238E27FC236}">
                      <a16:creationId xmlns:a16="http://schemas.microsoft.com/office/drawing/2014/main" id="{131E847A-2426-4EE6-8BB6-9FE3407C560E}"/>
                    </a:ext>
                  </a:extLst>
                </p:cNvPr>
                <p:cNvSpPr>
                  <a:spLocks noChangeShapeType="1"/>
                </p:cNvSpPr>
                <p:nvPr/>
              </p:nvSpPr>
              <p:spPr bwMode="auto">
                <a:xfrm>
                  <a:off x="152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7" name="Line 64">
                  <a:extLst>
                    <a:ext uri="{FF2B5EF4-FFF2-40B4-BE49-F238E27FC236}">
                      <a16:creationId xmlns:a16="http://schemas.microsoft.com/office/drawing/2014/main" id="{5197021E-D058-4BB1-9D44-B08BFF1CF50A}"/>
                    </a:ext>
                  </a:extLst>
                </p:cNvPr>
                <p:cNvSpPr>
                  <a:spLocks noChangeShapeType="1"/>
                </p:cNvSpPr>
                <p:nvPr/>
              </p:nvSpPr>
              <p:spPr bwMode="auto">
                <a:xfrm>
                  <a:off x="152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8" name="Line 65">
                  <a:extLst>
                    <a:ext uri="{FF2B5EF4-FFF2-40B4-BE49-F238E27FC236}">
                      <a16:creationId xmlns:a16="http://schemas.microsoft.com/office/drawing/2014/main" id="{70277CE6-C2F5-4D89-A2A8-03CDD994229F}"/>
                    </a:ext>
                  </a:extLst>
                </p:cNvPr>
                <p:cNvSpPr>
                  <a:spLocks noChangeShapeType="1"/>
                </p:cNvSpPr>
                <p:nvPr/>
              </p:nvSpPr>
              <p:spPr bwMode="auto">
                <a:xfrm>
                  <a:off x="152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199" name="Line 66">
                  <a:extLst>
                    <a:ext uri="{FF2B5EF4-FFF2-40B4-BE49-F238E27FC236}">
                      <a16:creationId xmlns:a16="http://schemas.microsoft.com/office/drawing/2014/main" id="{842E097B-AFD5-4FBE-8D86-A002D33B7D50}"/>
                    </a:ext>
                  </a:extLst>
                </p:cNvPr>
                <p:cNvSpPr>
                  <a:spLocks noChangeShapeType="1"/>
                </p:cNvSpPr>
                <p:nvPr/>
              </p:nvSpPr>
              <p:spPr bwMode="auto">
                <a:xfrm>
                  <a:off x="152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0" name="Text Box 67">
                  <a:extLst>
                    <a:ext uri="{FF2B5EF4-FFF2-40B4-BE49-F238E27FC236}">
                      <a16:creationId xmlns:a16="http://schemas.microsoft.com/office/drawing/2014/main" id="{C084F2EB-17A6-420C-81D7-83D850C078CC}"/>
                    </a:ext>
                  </a:extLst>
                </p:cNvPr>
                <p:cNvSpPr txBox="1">
                  <a:spLocks noChangeArrowheads="1"/>
                </p:cNvSpPr>
                <p:nvPr/>
              </p:nvSpPr>
              <p:spPr bwMode="auto">
                <a:xfrm>
                  <a:off x="176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15</a:t>
                  </a:r>
                </a:p>
                <a:p>
                  <a:pPr algn="ctr" eaLnBrk="1" hangingPunct="1">
                    <a:spcBef>
                      <a:spcPct val="50000"/>
                    </a:spcBef>
                  </a:pPr>
                  <a:r>
                    <a:rPr lang="en-US" altLang="zh-CN" sz="1400" b="1"/>
                    <a:t>25</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201" name="Line 68">
                  <a:extLst>
                    <a:ext uri="{FF2B5EF4-FFF2-40B4-BE49-F238E27FC236}">
                      <a16:creationId xmlns:a16="http://schemas.microsoft.com/office/drawing/2014/main" id="{626E0BF8-305B-4B6A-9E8D-92B10E04DFC6}"/>
                    </a:ext>
                  </a:extLst>
                </p:cNvPr>
                <p:cNvSpPr>
                  <a:spLocks noChangeShapeType="1"/>
                </p:cNvSpPr>
                <p:nvPr/>
              </p:nvSpPr>
              <p:spPr bwMode="auto">
                <a:xfrm>
                  <a:off x="176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2" name="Line 69">
                  <a:extLst>
                    <a:ext uri="{FF2B5EF4-FFF2-40B4-BE49-F238E27FC236}">
                      <a16:creationId xmlns:a16="http://schemas.microsoft.com/office/drawing/2014/main" id="{0E3247E9-3BFC-4458-9120-FCF5F688D0FA}"/>
                    </a:ext>
                  </a:extLst>
                </p:cNvPr>
                <p:cNvSpPr>
                  <a:spLocks noChangeShapeType="1"/>
                </p:cNvSpPr>
                <p:nvPr/>
              </p:nvSpPr>
              <p:spPr bwMode="auto">
                <a:xfrm>
                  <a:off x="176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3" name="Line 70">
                  <a:extLst>
                    <a:ext uri="{FF2B5EF4-FFF2-40B4-BE49-F238E27FC236}">
                      <a16:creationId xmlns:a16="http://schemas.microsoft.com/office/drawing/2014/main" id="{8291EA22-54D8-4E02-A76F-DC0B718FA200}"/>
                    </a:ext>
                  </a:extLst>
                </p:cNvPr>
                <p:cNvSpPr>
                  <a:spLocks noChangeShapeType="1"/>
                </p:cNvSpPr>
                <p:nvPr/>
              </p:nvSpPr>
              <p:spPr bwMode="auto">
                <a:xfrm>
                  <a:off x="176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4" name="Line 71">
                  <a:extLst>
                    <a:ext uri="{FF2B5EF4-FFF2-40B4-BE49-F238E27FC236}">
                      <a16:creationId xmlns:a16="http://schemas.microsoft.com/office/drawing/2014/main" id="{05A5C317-D314-446B-93CB-CE9EB017FA9F}"/>
                    </a:ext>
                  </a:extLst>
                </p:cNvPr>
                <p:cNvSpPr>
                  <a:spLocks noChangeShapeType="1"/>
                </p:cNvSpPr>
                <p:nvPr/>
              </p:nvSpPr>
              <p:spPr bwMode="auto">
                <a:xfrm>
                  <a:off x="176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5" name="Text Box 72">
                  <a:extLst>
                    <a:ext uri="{FF2B5EF4-FFF2-40B4-BE49-F238E27FC236}">
                      <a16:creationId xmlns:a16="http://schemas.microsoft.com/office/drawing/2014/main" id="{85B15DE1-A401-487E-BAE5-8E6DD26CEAC0}"/>
                    </a:ext>
                  </a:extLst>
                </p:cNvPr>
                <p:cNvSpPr txBox="1">
                  <a:spLocks noChangeArrowheads="1"/>
                </p:cNvSpPr>
                <p:nvPr/>
              </p:nvSpPr>
              <p:spPr bwMode="auto">
                <a:xfrm>
                  <a:off x="200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15</a:t>
                  </a:r>
                </a:p>
                <a:p>
                  <a:pPr algn="ctr" eaLnBrk="1" hangingPunct="1">
                    <a:spcBef>
                      <a:spcPct val="50000"/>
                    </a:spcBef>
                  </a:pPr>
                  <a:r>
                    <a:rPr lang="en-US" altLang="zh-CN" sz="1400" b="1"/>
                    <a:t>20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206" name="Line 73">
                  <a:extLst>
                    <a:ext uri="{FF2B5EF4-FFF2-40B4-BE49-F238E27FC236}">
                      <a16:creationId xmlns:a16="http://schemas.microsoft.com/office/drawing/2014/main" id="{35B12A64-D863-4273-BA6B-AF120DA208CD}"/>
                    </a:ext>
                  </a:extLst>
                </p:cNvPr>
                <p:cNvSpPr>
                  <a:spLocks noChangeShapeType="1"/>
                </p:cNvSpPr>
                <p:nvPr/>
              </p:nvSpPr>
              <p:spPr bwMode="auto">
                <a:xfrm>
                  <a:off x="200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7" name="Line 74">
                  <a:extLst>
                    <a:ext uri="{FF2B5EF4-FFF2-40B4-BE49-F238E27FC236}">
                      <a16:creationId xmlns:a16="http://schemas.microsoft.com/office/drawing/2014/main" id="{98FF041C-CF32-4296-9E85-89EB88E1E0BF}"/>
                    </a:ext>
                  </a:extLst>
                </p:cNvPr>
                <p:cNvSpPr>
                  <a:spLocks noChangeShapeType="1"/>
                </p:cNvSpPr>
                <p:nvPr/>
              </p:nvSpPr>
              <p:spPr bwMode="auto">
                <a:xfrm>
                  <a:off x="200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8" name="Line 75">
                  <a:extLst>
                    <a:ext uri="{FF2B5EF4-FFF2-40B4-BE49-F238E27FC236}">
                      <a16:creationId xmlns:a16="http://schemas.microsoft.com/office/drawing/2014/main" id="{D99181B7-708F-4943-A2BD-A23D141DF35A}"/>
                    </a:ext>
                  </a:extLst>
                </p:cNvPr>
                <p:cNvSpPr>
                  <a:spLocks noChangeShapeType="1"/>
                </p:cNvSpPr>
                <p:nvPr/>
              </p:nvSpPr>
              <p:spPr bwMode="auto">
                <a:xfrm>
                  <a:off x="200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09" name="Line 76">
                  <a:extLst>
                    <a:ext uri="{FF2B5EF4-FFF2-40B4-BE49-F238E27FC236}">
                      <a16:creationId xmlns:a16="http://schemas.microsoft.com/office/drawing/2014/main" id="{D9983FCB-5C0D-4BF1-A29E-90AD15976D05}"/>
                    </a:ext>
                  </a:extLst>
                </p:cNvPr>
                <p:cNvSpPr>
                  <a:spLocks noChangeShapeType="1"/>
                </p:cNvSpPr>
                <p:nvPr/>
              </p:nvSpPr>
              <p:spPr bwMode="auto">
                <a:xfrm>
                  <a:off x="200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0" name="Text Box 77">
                  <a:extLst>
                    <a:ext uri="{FF2B5EF4-FFF2-40B4-BE49-F238E27FC236}">
                      <a16:creationId xmlns:a16="http://schemas.microsoft.com/office/drawing/2014/main" id="{FC6A33EA-F5D4-4FB5-868B-930C3FE82DB6}"/>
                    </a:ext>
                  </a:extLst>
                </p:cNvPr>
                <p:cNvSpPr txBox="1">
                  <a:spLocks noChangeArrowheads="1"/>
                </p:cNvSpPr>
                <p:nvPr/>
              </p:nvSpPr>
              <p:spPr bwMode="auto">
                <a:xfrm>
                  <a:off x="224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11</a:t>
                  </a:r>
                </a:p>
                <a:p>
                  <a:pPr algn="ctr" eaLnBrk="1" hangingPunct="1">
                    <a:spcBef>
                      <a:spcPct val="50000"/>
                    </a:spcBef>
                  </a:pPr>
                  <a:r>
                    <a:rPr lang="en-US" altLang="zh-CN" sz="1400" b="1"/>
                    <a:t>16</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211" name="Line 78">
                  <a:extLst>
                    <a:ext uri="{FF2B5EF4-FFF2-40B4-BE49-F238E27FC236}">
                      <a16:creationId xmlns:a16="http://schemas.microsoft.com/office/drawing/2014/main" id="{A4DC6EC0-D160-4AF1-90BE-83697C9FA106}"/>
                    </a:ext>
                  </a:extLst>
                </p:cNvPr>
                <p:cNvSpPr>
                  <a:spLocks noChangeShapeType="1"/>
                </p:cNvSpPr>
                <p:nvPr/>
              </p:nvSpPr>
              <p:spPr bwMode="auto">
                <a:xfrm>
                  <a:off x="224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2" name="Line 79">
                  <a:extLst>
                    <a:ext uri="{FF2B5EF4-FFF2-40B4-BE49-F238E27FC236}">
                      <a16:creationId xmlns:a16="http://schemas.microsoft.com/office/drawing/2014/main" id="{FF2E82E3-A339-4B1E-9BE2-1C1B7F79D3A7}"/>
                    </a:ext>
                  </a:extLst>
                </p:cNvPr>
                <p:cNvSpPr>
                  <a:spLocks noChangeShapeType="1"/>
                </p:cNvSpPr>
                <p:nvPr/>
              </p:nvSpPr>
              <p:spPr bwMode="auto">
                <a:xfrm>
                  <a:off x="224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3" name="Line 80">
                  <a:extLst>
                    <a:ext uri="{FF2B5EF4-FFF2-40B4-BE49-F238E27FC236}">
                      <a16:creationId xmlns:a16="http://schemas.microsoft.com/office/drawing/2014/main" id="{EC64E793-EC5B-4F22-829C-6F9586450066}"/>
                    </a:ext>
                  </a:extLst>
                </p:cNvPr>
                <p:cNvSpPr>
                  <a:spLocks noChangeShapeType="1"/>
                </p:cNvSpPr>
                <p:nvPr/>
              </p:nvSpPr>
              <p:spPr bwMode="auto">
                <a:xfrm>
                  <a:off x="224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4" name="Line 81">
                  <a:extLst>
                    <a:ext uri="{FF2B5EF4-FFF2-40B4-BE49-F238E27FC236}">
                      <a16:creationId xmlns:a16="http://schemas.microsoft.com/office/drawing/2014/main" id="{CEF10530-07C9-4D44-A96D-448C0B682AFA}"/>
                    </a:ext>
                  </a:extLst>
                </p:cNvPr>
                <p:cNvSpPr>
                  <a:spLocks noChangeShapeType="1"/>
                </p:cNvSpPr>
                <p:nvPr/>
              </p:nvSpPr>
              <p:spPr bwMode="auto">
                <a:xfrm>
                  <a:off x="224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5" name="Text Box 82">
                  <a:extLst>
                    <a:ext uri="{FF2B5EF4-FFF2-40B4-BE49-F238E27FC236}">
                      <a16:creationId xmlns:a16="http://schemas.microsoft.com/office/drawing/2014/main" id="{33FEFDCA-524F-4A91-8E67-5A9D52A81DBE}"/>
                    </a:ext>
                  </a:extLst>
                </p:cNvPr>
                <p:cNvSpPr txBox="1">
                  <a:spLocks noChangeArrowheads="1"/>
                </p:cNvSpPr>
                <p:nvPr/>
              </p:nvSpPr>
              <p:spPr bwMode="auto">
                <a:xfrm>
                  <a:off x="2472" y="2256"/>
                  <a:ext cx="160" cy="8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18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spcBef>
                      <a:spcPct val="50000"/>
                    </a:spcBef>
                  </a:pPr>
                  <a:r>
                    <a:rPr lang="en-US" altLang="zh-CN" sz="1000" b="1"/>
                    <a:t>100</a:t>
                  </a:r>
                </a:p>
                <a:p>
                  <a:pPr algn="ctr" eaLnBrk="1" hangingPunct="1">
                    <a:lnSpc>
                      <a:spcPct val="60000"/>
                    </a:lnSpc>
                    <a:spcBef>
                      <a:spcPct val="50000"/>
                    </a:spcBef>
                  </a:pPr>
                  <a:endParaRPr lang="en-US" altLang="zh-CN" sz="1000" b="1"/>
                </a:p>
                <a:p>
                  <a:pPr algn="ctr" eaLnBrk="1" hangingPunct="1">
                    <a:lnSpc>
                      <a:spcPct val="60000"/>
                    </a:lnSpc>
                    <a:spcBef>
                      <a:spcPct val="50000"/>
                    </a:spcBef>
                  </a:pPr>
                  <a:r>
                    <a:rPr lang="en-US" altLang="zh-CN" sz="1000" b="1"/>
                    <a:t>110</a:t>
                  </a:r>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p:txBody>
            </p:sp>
            <p:sp>
              <p:nvSpPr>
                <p:cNvPr id="92216" name="Line 83">
                  <a:extLst>
                    <a:ext uri="{FF2B5EF4-FFF2-40B4-BE49-F238E27FC236}">
                      <a16:creationId xmlns:a16="http://schemas.microsoft.com/office/drawing/2014/main" id="{1D35339D-56D7-4070-944E-48E3CD0DB664}"/>
                    </a:ext>
                  </a:extLst>
                </p:cNvPr>
                <p:cNvSpPr>
                  <a:spLocks noChangeShapeType="1"/>
                </p:cNvSpPr>
                <p:nvPr/>
              </p:nvSpPr>
              <p:spPr bwMode="auto">
                <a:xfrm>
                  <a:off x="248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7" name="Line 84">
                  <a:extLst>
                    <a:ext uri="{FF2B5EF4-FFF2-40B4-BE49-F238E27FC236}">
                      <a16:creationId xmlns:a16="http://schemas.microsoft.com/office/drawing/2014/main" id="{90883B79-9351-433B-8DB9-85E2BB970423}"/>
                    </a:ext>
                  </a:extLst>
                </p:cNvPr>
                <p:cNvSpPr>
                  <a:spLocks noChangeShapeType="1"/>
                </p:cNvSpPr>
                <p:nvPr/>
              </p:nvSpPr>
              <p:spPr bwMode="auto">
                <a:xfrm>
                  <a:off x="248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8" name="Line 85">
                  <a:extLst>
                    <a:ext uri="{FF2B5EF4-FFF2-40B4-BE49-F238E27FC236}">
                      <a16:creationId xmlns:a16="http://schemas.microsoft.com/office/drawing/2014/main" id="{AEF9045E-9C53-43EF-9D3F-F355BC78E9F5}"/>
                    </a:ext>
                  </a:extLst>
                </p:cNvPr>
                <p:cNvSpPr>
                  <a:spLocks noChangeShapeType="1"/>
                </p:cNvSpPr>
                <p:nvPr/>
              </p:nvSpPr>
              <p:spPr bwMode="auto">
                <a:xfrm>
                  <a:off x="248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19" name="Line 86">
                  <a:extLst>
                    <a:ext uri="{FF2B5EF4-FFF2-40B4-BE49-F238E27FC236}">
                      <a16:creationId xmlns:a16="http://schemas.microsoft.com/office/drawing/2014/main" id="{84D4C0B5-160B-4317-BC21-E375B6198319}"/>
                    </a:ext>
                  </a:extLst>
                </p:cNvPr>
                <p:cNvSpPr>
                  <a:spLocks noChangeShapeType="1"/>
                </p:cNvSpPr>
                <p:nvPr/>
              </p:nvSpPr>
              <p:spPr bwMode="auto">
                <a:xfrm>
                  <a:off x="248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20" name="Text Box 87">
                  <a:extLst>
                    <a:ext uri="{FF2B5EF4-FFF2-40B4-BE49-F238E27FC236}">
                      <a16:creationId xmlns:a16="http://schemas.microsoft.com/office/drawing/2014/main" id="{45F9CFD8-9978-4F5B-88DD-5617C8B76AA0}"/>
                    </a:ext>
                  </a:extLst>
                </p:cNvPr>
                <p:cNvSpPr txBox="1">
                  <a:spLocks noChangeArrowheads="1"/>
                </p:cNvSpPr>
                <p:nvPr/>
              </p:nvSpPr>
              <p:spPr bwMode="auto">
                <a:xfrm>
                  <a:off x="272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18</a:t>
                  </a:r>
                </a:p>
                <a:p>
                  <a:pPr algn="ctr" eaLnBrk="1" hangingPunct="1">
                    <a:spcBef>
                      <a:spcPct val="50000"/>
                    </a:spcBef>
                  </a:pPr>
                  <a:r>
                    <a:rPr lang="en-US" altLang="zh-CN" sz="1400" b="1"/>
                    <a:t>20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2221" name="Line 88">
                  <a:extLst>
                    <a:ext uri="{FF2B5EF4-FFF2-40B4-BE49-F238E27FC236}">
                      <a16:creationId xmlns:a16="http://schemas.microsoft.com/office/drawing/2014/main" id="{4E8A27BF-C65F-4733-A833-2D485A5150B6}"/>
                    </a:ext>
                  </a:extLst>
                </p:cNvPr>
                <p:cNvSpPr>
                  <a:spLocks noChangeShapeType="1"/>
                </p:cNvSpPr>
                <p:nvPr/>
              </p:nvSpPr>
              <p:spPr bwMode="auto">
                <a:xfrm>
                  <a:off x="272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22" name="Line 89">
                  <a:extLst>
                    <a:ext uri="{FF2B5EF4-FFF2-40B4-BE49-F238E27FC236}">
                      <a16:creationId xmlns:a16="http://schemas.microsoft.com/office/drawing/2014/main" id="{8727D908-9A23-4A13-8A2F-F4C22D3ED3E2}"/>
                    </a:ext>
                  </a:extLst>
                </p:cNvPr>
                <p:cNvSpPr>
                  <a:spLocks noChangeShapeType="1"/>
                </p:cNvSpPr>
                <p:nvPr/>
              </p:nvSpPr>
              <p:spPr bwMode="auto">
                <a:xfrm>
                  <a:off x="272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23" name="Line 90">
                  <a:extLst>
                    <a:ext uri="{FF2B5EF4-FFF2-40B4-BE49-F238E27FC236}">
                      <a16:creationId xmlns:a16="http://schemas.microsoft.com/office/drawing/2014/main" id="{2C21A6A7-3EFD-477A-A0CC-28BA8C958189}"/>
                    </a:ext>
                  </a:extLst>
                </p:cNvPr>
                <p:cNvSpPr>
                  <a:spLocks noChangeShapeType="1"/>
                </p:cNvSpPr>
                <p:nvPr/>
              </p:nvSpPr>
              <p:spPr bwMode="auto">
                <a:xfrm>
                  <a:off x="272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2224" name="Line 91">
                  <a:extLst>
                    <a:ext uri="{FF2B5EF4-FFF2-40B4-BE49-F238E27FC236}">
                      <a16:creationId xmlns:a16="http://schemas.microsoft.com/office/drawing/2014/main" id="{F05A189A-CD35-4B72-994F-3F31E9664E03}"/>
                    </a:ext>
                  </a:extLst>
                </p:cNvPr>
                <p:cNvSpPr>
                  <a:spLocks noChangeShapeType="1"/>
                </p:cNvSpPr>
                <p:nvPr/>
              </p:nvSpPr>
              <p:spPr bwMode="auto">
                <a:xfrm>
                  <a:off x="272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sp>
          <p:nvSpPr>
            <p:cNvPr id="92168" name="Text Box 92">
              <a:extLst>
                <a:ext uri="{FF2B5EF4-FFF2-40B4-BE49-F238E27FC236}">
                  <a16:creationId xmlns:a16="http://schemas.microsoft.com/office/drawing/2014/main" id="{020B1029-79B2-4CD0-951B-3A8699346F62}"/>
                </a:ext>
              </a:extLst>
            </p:cNvPr>
            <p:cNvSpPr txBox="1">
              <a:spLocks noChangeArrowheads="1"/>
            </p:cNvSpPr>
            <p:nvPr/>
          </p:nvSpPr>
          <p:spPr bwMode="auto">
            <a:xfrm>
              <a:off x="4154" y="149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2169" name="Text Box 93">
              <a:extLst>
                <a:ext uri="{FF2B5EF4-FFF2-40B4-BE49-F238E27FC236}">
                  <a16:creationId xmlns:a16="http://schemas.microsoft.com/office/drawing/2014/main" id="{5B929F84-5B14-48D3-8C9B-C4664D18DA06}"/>
                </a:ext>
              </a:extLst>
            </p:cNvPr>
            <p:cNvSpPr txBox="1">
              <a:spLocks noChangeArrowheads="1"/>
            </p:cNvSpPr>
            <p:nvPr/>
          </p:nvSpPr>
          <p:spPr bwMode="auto">
            <a:xfrm>
              <a:off x="3696" y="1888"/>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2170" name="Text Box 94">
              <a:extLst>
                <a:ext uri="{FF2B5EF4-FFF2-40B4-BE49-F238E27FC236}">
                  <a16:creationId xmlns:a16="http://schemas.microsoft.com/office/drawing/2014/main" id="{2493BF7C-A0C0-4D75-9D33-1FDD0F9F6589}"/>
                </a:ext>
              </a:extLst>
            </p:cNvPr>
            <p:cNvSpPr txBox="1">
              <a:spLocks noChangeArrowheads="1"/>
            </p:cNvSpPr>
            <p:nvPr/>
          </p:nvSpPr>
          <p:spPr bwMode="auto">
            <a:xfrm>
              <a:off x="4876" y="1888"/>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2171" name="Text Box 95">
              <a:extLst>
                <a:ext uri="{FF2B5EF4-FFF2-40B4-BE49-F238E27FC236}">
                  <a16:creationId xmlns:a16="http://schemas.microsoft.com/office/drawing/2014/main" id="{5E129CCB-E40A-41BA-8CF7-4E9C4686C9D7}"/>
                </a:ext>
              </a:extLst>
            </p:cNvPr>
            <p:cNvSpPr txBox="1">
              <a:spLocks noChangeArrowheads="1"/>
            </p:cNvSpPr>
            <p:nvPr/>
          </p:nvSpPr>
          <p:spPr bwMode="auto">
            <a:xfrm>
              <a:off x="3424" y="229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92172" name="Text Box 96">
              <a:extLst>
                <a:ext uri="{FF2B5EF4-FFF2-40B4-BE49-F238E27FC236}">
                  <a16:creationId xmlns:a16="http://schemas.microsoft.com/office/drawing/2014/main" id="{F19CE735-3674-4B25-816B-24899F6E22C2}"/>
                </a:ext>
              </a:extLst>
            </p:cNvPr>
            <p:cNvSpPr txBox="1">
              <a:spLocks noChangeArrowheads="1"/>
            </p:cNvSpPr>
            <p:nvPr/>
          </p:nvSpPr>
          <p:spPr bwMode="auto">
            <a:xfrm>
              <a:off x="4150"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92173" name="Text Box 97">
              <a:extLst>
                <a:ext uri="{FF2B5EF4-FFF2-40B4-BE49-F238E27FC236}">
                  <a16:creationId xmlns:a16="http://schemas.microsoft.com/office/drawing/2014/main" id="{AAF1487A-E8E3-474B-A10C-A66AA698B483}"/>
                </a:ext>
              </a:extLst>
            </p:cNvPr>
            <p:cNvSpPr txBox="1">
              <a:spLocks noChangeArrowheads="1"/>
            </p:cNvSpPr>
            <p:nvPr/>
          </p:nvSpPr>
          <p:spPr bwMode="auto">
            <a:xfrm>
              <a:off x="4422"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92174" name="Text Box 98">
              <a:extLst>
                <a:ext uri="{FF2B5EF4-FFF2-40B4-BE49-F238E27FC236}">
                  <a16:creationId xmlns:a16="http://schemas.microsoft.com/office/drawing/2014/main" id="{B410D94B-61F6-4260-AA7C-4DF8A7C9448F}"/>
                </a:ext>
              </a:extLst>
            </p:cNvPr>
            <p:cNvSpPr txBox="1">
              <a:spLocks noChangeArrowheads="1"/>
            </p:cNvSpPr>
            <p:nvPr/>
          </p:nvSpPr>
          <p:spPr bwMode="auto">
            <a:xfrm>
              <a:off x="5069"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92175" name="Text Box 99">
              <a:extLst>
                <a:ext uri="{FF2B5EF4-FFF2-40B4-BE49-F238E27FC236}">
                  <a16:creationId xmlns:a16="http://schemas.microsoft.com/office/drawing/2014/main" id="{AF92F70C-29E7-4008-A885-D1CC631CD22D}"/>
                </a:ext>
              </a:extLst>
            </p:cNvPr>
            <p:cNvSpPr txBox="1">
              <a:spLocks noChangeArrowheads="1"/>
            </p:cNvSpPr>
            <p:nvPr/>
          </p:nvSpPr>
          <p:spPr bwMode="auto">
            <a:xfrm>
              <a:off x="3334" y="2694"/>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92176" name="Text Box 100">
              <a:extLst>
                <a:ext uri="{FF2B5EF4-FFF2-40B4-BE49-F238E27FC236}">
                  <a16:creationId xmlns:a16="http://schemas.microsoft.com/office/drawing/2014/main" id="{0EBCE034-BFF1-44DA-9909-42AE36E91257}"/>
                </a:ext>
              </a:extLst>
            </p:cNvPr>
            <p:cNvSpPr txBox="1">
              <a:spLocks noChangeArrowheads="1"/>
            </p:cNvSpPr>
            <p:nvPr/>
          </p:nvSpPr>
          <p:spPr bwMode="auto">
            <a:xfrm>
              <a:off x="3560" y="2704"/>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92177" name="Text Box 101">
              <a:extLst>
                <a:ext uri="{FF2B5EF4-FFF2-40B4-BE49-F238E27FC236}">
                  <a16:creationId xmlns:a16="http://schemas.microsoft.com/office/drawing/2014/main" id="{3FAF6C73-ECBD-48B5-8084-05D2B8906BD2}"/>
                </a:ext>
              </a:extLst>
            </p:cNvPr>
            <p:cNvSpPr txBox="1">
              <a:spLocks noChangeArrowheads="1"/>
            </p:cNvSpPr>
            <p:nvPr/>
          </p:nvSpPr>
          <p:spPr bwMode="auto">
            <a:xfrm>
              <a:off x="3816"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10</a:t>
              </a:r>
            </a:p>
          </p:txBody>
        </p:sp>
        <p:sp>
          <p:nvSpPr>
            <p:cNvPr id="92178" name="Text Box 102">
              <a:extLst>
                <a:ext uri="{FF2B5EF4-FFF2-40B4-BE49-F238E27FC236}">
                  <a16:creationId xmlns:a16="http://schemas.microsoft.com/office/drawing/2014/main" id="{509777BB-7D75-42BF-9733-7CCCCB795167}"/>
                </a:ext>
              </a:extLst>
            </p:cNvPr>
            <p:cNvSpPr txBox="1">
              <a:spLocks noChangeArrowheads="1"/>
            </p:cNvSpPr>
            <p:nvPr/>
          </p:nvSpPr>
          <p:spPr bwMode="auto">
            <a:xfrm>
              <a:off x="4043"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11</a:t>
              </a:r>
            </a:p>
          </p:txBody>
        </p:sp>
        <p:sp>
          <p:nvSpPr>
            <p:cNvPr id="92179" name="Text Box 103">
              <a:extLst>
                <a:ext uri="{FF2B5EF4-FFF2-40B4-BE49-F238E27FC236}">
                  <a16:creationId xmlns:a16="http://schemas.microsoft.com/office/drawing/2014/main" id="{A15B1847-E051-4F34-B138-DA6AFF92EFCF}"/>
                </a:ext>
              </a:extLst>
            </p:cNvPr>
            <p:cNvSpPr txBox="1">
              <a:spLocks noChangeArrowheads="1"/>
            </p:cNvSpPr>
            <p:nvPr/>
          </p:nvSpPr>
          <p:spPr bwMode="auto">
            <a:xfrm>
              <a:off x="4270"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12</a:t>
              </a:r>
            </a:p>
          </p:txBody>
        </p:sp>
        <p:sp>
          <p:nvSpPr>
            <p:cNvPr id="92180" name="Text Box 104">
              <a:extLst>
                <a:ext uri="{FF2B5EF4-FFF2-40B4-BE49-F238E27FC236}">
                  <a16:creationId xmlns:a16="http://schemas.microsoft.com/office/drawing/2014/main" id="{001EE4E9-E922-4DE7-86E1-15C13D73EE35}"/>
                </a:ext>
              </a:extLst>
            </p:cNvPr>
            <p:cNvSpPr txBox="1">
              <a:spLocks noChangeArrowheads="1"/>
            </p:cNvSpPr>
            <p:nvPr/>
          </p:nvSpPr>
          <p:spPr bwMode="auto">
            <a:xfrm>
              <a:off x="4496"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13</a:t>
              </a:r>
            </a:p>
          </p:txBody>
        </p:sp>
        <p:sp>
          <p:nvSpPr>
            <p:cNvPr id="92181" name="Text Box 105">
              <a:extLst>
                <a:ext uri="{FF2B5EF4-FFF2-40B4-BE49-F238E27FC236}">
                  <a16:creationId xmlns:a16="http://schemas.microsoft.com/office/drawing/2014/main" id="{E3B4B3CF-2A69-45D7-93C0-58A4997E095E}"/>
                </a:ext>
              </a:extLst>
            </p:cNvPr>
            <p:cNvSpPr txBox="1">
              <a:spLocks noChangeArrowheads="1"/>
            </p:cNvSpPr>
            <p:nvPr/>
          </p:nvSpPr>
          <p:spPr bwMode="auto">
            <a:xfrm>
              <a:off x="4769"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14</a:t>
              </a:r>
            </a:p>
          </p:txBody>
        </p:sp>
        <p:sp>
          <p:nvSpPr>
            <p:cNvPr id="92182" name="Text Box 106">
              <a:extLst>
                <a:ext uri="{FF2B5EF4-FFF2-40B4-BE49-F238E27FC236}">
                  <a16:creationId xmlns:a16="http://schemas.microsoft.com/office/drawing/2014/main" id="{938785E5-AF8C-473E-850C-299A9F084EC9}"/>
                </a:ext>
              </a:extLst>
            </p:cNvPr>
            <p:cNvSpPr txBox="1">
              <a:spLocks noChangeArrowheads="1"/>
            </p:cNvSpPr>
            <p:nvPr/>
          </p:nvSpPr>
          <p:spPr bwMode="auto">
            <a:xfrm>
              <a:off x="5177"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15</a:t>
              </a:r>
            </a:p>
          </p:txBody>
        </p:sp>
      </p:grpSp>
      <p:sp>
        <p:nvSpPr>
          <p:cNvPr id="92164" name="Text Box 108">
            <a:extLst>
              <a:ext uri="{FF2B5EF4-FFF2-40B4-BE49-F238E27FC236}">
                <a16:creationId xmlns:a16="http://schemas.microsoft.com/office/drawing/2014/main" id="{42ABD9A2-5AAD-4C32-BB92-0AAB62642C5A}"/>
              </a:ext>
            </a:extLst>
          </p:cNvPr>
          <p:cNvSpPr txBox="1">
            <a:spLocks noChangeArrowheads="1"/>
          </p:cNvSpPr>
          <p:nvPr/>
        </p:nvSpPr>
        <p:spPr bwMode="auto">
          <a:xfrm>
            <a:off x="4721225" y="6230639"/>
            <a:ext cx="36671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 </a:t>
            </a:r>
            <a:r>
              <a:rPr lang="zh-CN" altLang="en-US" sz="1800"/>
              <a:t>顺串    </a:t>
            </a:r>
            <a:r>
              <a:rPr lang="en-US" altLang="zh-CN" sz="1800"/>
              <a:t>1    2     3    4     5     6    7     8</a:t>
            </a:r>
          </a:p>
        </p:txBody>
      </p:sp>
      <p:sp>
        <p:nvSpPr>
          <p:cNvPr id="92165" name="Text Box 109">
            <a:extLst>
              <a:ext uri="{FF2B5EF4-FFF2-40B4-BE49-F238E27FC236}">
                <a16:creationId xmlns:a16="http://schemas.microsoft.com/office/drawing/2014/main" id="{C9DD3534-7A1B-4E35-A423-134E85EF0E59}"/>
              </a:ext>
            </a:extLst>
          </p:cNvPr>
          <p:cNvSpPr txBox="1">
            <a:spLocks noChangeArrowheads="1"/>
          </p:cNvSpPr>
          <p:nvPr/>
        </p:nvSpPr>
        <p:spPr bwMode="auto">
          <a:xfrm>
            <a:off x="359184" y="1558783"/>
            <a:ext cx="8425631"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一棵选择树是一棵二叉树，其中每一个结点都代表该结点两个儿子中的较小者。这样，树的根结点就表示树中最小元素的结点。</a:t>
            </a:r>
          </a:p>
        </p:txBody>
      </p:sp>
      <p:sp>
        <p:nvSpPr>
          <p:cNvPr id="2" name="椭圆形标注 1">
            <a:extLst>
              <a:ext uri="{FF2B5EF4-FFF2-40B4-BE49-F238E27FC236}">
                <a16:creationId xmlns:a16="http://schemas.microsoft.com/office/drawing/2014/main" id="{B2FFC769-79DD-4DD6-AAA5-C0E95B1F5B65}"/>
              </a:ext>
            </a:extLst>
          </p:cNvPr>
          <p:cNvSpPr/>
          <p:nvPr/>
        </p:nvSpPr>
        <p:spPr bwMode="auto">
          <a:xfrm>
            <a:off x="538163" y="3198514"/>
            <a:ext cx="4151312" cy="652463"/>
          </a:xfrm>
          <a:prstGeom prst="wedgeEllipseCallout">
            <a:avLst>
              <a:gd name="adj1" fmla="val 98271"/>
              <a:gd name="adj2" fmla="val 149219"/>
            </a:avLst>
          </a:prstGeom>
          <a:solidFill>
            <a:schemeClr val="bg1">
              <a:lumMod val="85000"/>
            </a:schemeClr>
          </a:solidFill>
          <a:ln w="9525" cap="flat" cmpd="sng" algn="ctr">
            <a:solidFill>
              <a:srgbClr val="FF0000"/>
            </a:solidFill>
            <a:prstDash val="solid"/>
            <a:round/>
            <a:headEnd type="none" w="med" len="med"/>
            <a:tailEnd type="triangle" w="med" len="med"/>
          </a:ln>
          <a:effectLst/>
        </p:spPr>
        <p:txBody>
          <a:bodyPr wrap="none" lIns="90000" tIns="46800" rIns="90000" bIns="46800">
            <a:spAutoFit/>
          </a:bodyPr>
          <a:lstStyle/>
          <a:p>
            <a:pPr algn="ctr" eaLnBrk="1" hangingPunct="1">
              <a:defRPr/>
            </a:pPr>
            <a:r>
              <a:rPr lang="zh-CN" altLang="en-US"/>
              <a:t>顺串</a:t>
            </a:r>
            <a:r>
              <a:rPr lang="en-US" altLang="zh-CN"/>
              <a:t>4</a:t>
            </a:r>
            <a:r>
              <a:rPr lang="zh-CN" altLang="en-US"/>
              <a:t>中的</a:t>
            </a:r>
            <a:r>
              <a:rPr lang="en-US" altLang="zh-CN"/>
              <a:t>6</a:t>
            </a:r>
            <a:r>
              <a:rPr lang="zh-CN" altLang="en-US"/>
              <a:t>为胜利者</a:t>
            </a:r>
            <a:endParaRPr lang="zh-CN" altLang="en-US" dirty="0"/>
          </a:p>
        </p:txBody>
      </p:sp>
      <p:pic>
        <p:nvPicPr>
          <p:cNvPr id="109" name="图片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658" y="4260028"/>
            <a:ext cx="2192020" cy="2031791"/>
          </a:xfrm>
          <a:prstGeom prst="rect">
            <a:avLst/>
          </a:prstGeom>
        </p:spPr>
      </p:pic>
    </p:spTree>
    <p:extLst>
      <p:ext uri="{BB962C8B-B14F-4D97-AF65-F5344CB8AC3E}">
        <p14:creationId xmlns:p14="http://schemas.microsoft.com/office/powerpoint/2010/main" val="3736616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4">
            <a:extLst>
              <a:ext uri="{FF2B5EF4-FFF2-40B4-BE49-F238E27FC236}">
                <a16:creationId xmlns:a16="http://schemas.microsoft.com/office/drawing/2014/main" id="{9571B4D7-1B69-4A11-8016-CC9C1893C1C2}"/>
              </a:ext>
            </a:extLst>
          </p:cNvPr>
          <p:cNvGrpSpPr>
            <a:grpSpLocks/>
          </p:cNvGrpSpPr>
          <p:nvPr/>
        </p:nvGrpSpPr>
        <p:grpSpPr bwMode="auto">
          <a:xfrm>
            <a:off x="539750" y="1005483"/>
            <a:ext cx="3284538" cy="3905250"/>
            <a:chOff x="3334" y="1496"/>
            <a:chExt cx="2069" cy="2460"/>
          </a:xfrm>
        </p:grpSpPr>
        <p:grpSp>
          <p:nvGrpSpPr>
            <p:cNvPr id="93257" name="Group 5">
              <a:extLst>
                <a:ext uri="{FF2B5EF4-FFF2-40B4-BE49-F238E27FC236}">
                  <a16:creationId xmlns:a16="http://schemas.microsoft.com/office/drawing/2014/main" id="{F650512A-C0BB-4869-B595-DC0E64593F78}"/>
                </a:ext>
              </a:extLst>
            </p:cNvPr>
            <p:cNvGrpSpPr>
              <a:grpSpLocks/>
            </p:cNvGrpSpPr>
            <p:nvPr/>
          </p:nvGrpSpPr>
          <p:grpSpPr bwMode="auto">
            <a:xfrm>
              <a:off x="3424" y="1616"/>
              <a:ext cx="1894" cy="2340"/>
              <a:chOff x="1008" y="720"/>
              <a:chExt cx="1894" cy="2340"/>
            </a:xfrm>
          </p:grpSpPr>
          <p:grpSp>
            <p:nvGrpSpPr>
              <p:cNvPr id="93273" name="Group 6">
                <a:extLst>
                  <a:ext uri="{FF2B5EF4-FFF2-40B4-BE49-F238E27FC236}">
                    <a16:creationId xmlns:a16="http://schemas.microsoft.com/office/drawing/2014/main" id="{05FA3759-0952-4431-AE5D-FA8CF9599C00}"/>
                  </a:ext>
                </a:extLst>
              </p:cNvPr>
              <p:cNvGrpSpPr>
                <a:grpSpLocks/>
              </p:cNvGrpSpPr>
              <p:nvPr/>
            </p:nvGrpSpPr>
            <p:grpSpPr bwMode="auto">
              <a:xfrm>
                <a:off x="1008" y="720"/>
                <a:ext cx="1894" cy="1407"/>
                <a:chOff x="1008" y="1385"/>
                <a:chExt cx="1894" cy="1407"/>
              </a:xfrm>
            </p:grpSpPr>
            <p:sp>
              <p:nvSpPr>
                <p:cNvPr id="93315" name="Oval 7">
                  <a:extLst>
                    <a:ext uri="{FF2B5EF4-FFF2-40B4-BE49-F238E27FC236}">
                      <a16:creationId xmlns:a16="http://schemas.microsoft.com/office/drawing/2014/main" id="{E207C3A9-E369-445E-A6D5-A9D1D7C92E8C}"/>
                    </a:ext>
                  </a:extLst>
                </p:cNvPr>
                <p:cNvSpPr>
                  <a:spLocks noChangeArrowheads="1"/>
                </p:cNvSpPr>
                <p:nvPr/>
              </p:nvSpPr>
              <p:spPr bwMode="auto">
                <a:xfrm>
                  <a:off x="1856" y="138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16" name="Text Box 8">
                  <a:extLst>
                    <a:ext uri="{FF2B5EF4-FFF2-40B4-BE49-F238E27FC236}">
                      <a16:creationId xmlns:a16="http://schemas.microsoft.com/office/drawing/2014/main" id="{20FE5B61-EE2C-4E89-94F8-62EE7525C36A}"/>
                    </a:ext>
                  </a:extLst>
                </p:cNvPr>
                <p:cNvSpPr txBox="1">
                  <a:spLocks noChangeArrowheads="1"/>
                </p:cNvSpPr>
                <p:nvPr/>
              </p:nvSpPr>
              <p:spPr bwMode="auto">
                <a:xfrm>
                  <a:off x="1872" y="13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317" name="Oval 9">
                  <a:extLst>
                    <a:ext uri="{FF2B5EF4-FFF2-40B4-BE49-F238E27FC236}">
                      <a16:creationId xmlns:a16="http://schemas.microsoft.com/office/drawing/2014/main" id="{95D7E82C-83A8-4E9E-A857-E9E803CCCDFF}"/>
                    </a:ext>
                  </a:extLst>
                </p:cNvPr>
                <p:cNvSpPr>
                  <a:spLocks noChangeArrowheads="1"/>
                </p:cNvSpPr>
                <p:nvPr/>
              </p:nvSpPr>
              <p:spPr bwMode="auto">
                <a:xfrm>
                  <a:off x="102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18" name="Text Box 10">
                  <a:extLst>
                    <a:ext uri="{FF2B5EF4-FFF2-40B4-BE49-F238E27FC236}">
                      <a16:creationId xmlns:a16="http://schemas.microsoft.com/office/drawing/2014/main" id="{3AAA6732-8268-4575-A6A2-4735E16E2986}"/>
                    </a:ext>
                  </a:extLst>
                </p:cNvPr>
                <p:cNvSpPr txBox="1">
                  <a:spLocks noChangeArrowheads="1"/>
                </p:cNvSpPr>
                <p:nvPr/>
              </p:nvSpPr>
              <p:spPr bwMode="auto">
                <a:xfrm>
                  <a:off x="1008" y="259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10</a:t>
                  </a:r>
                </a:p>
              </p:txBody>
            </p:sp>
            <p:sp>
              <p:nvSpPr>
                <p:cNvPr id="93319" name="Oval 11">
                  <a:extLst>
                    <a:ext uri="{FF2B5EF4-FFF2-40B4-BE49-F238E27FC236}">
                      <a16:creationId xmlns:a16="http://schemas.microsoft.com/office/drawing/2014/main" id="{7CC7D25C-75AE-4AFA-96FD-14D87393F7A7}"/>
                    </a:ext>
                  </a:extLst>
                </p:cNvPr>
                <p:cNvSpPr>
                  <a:spLocks noChangeArrowheads="1"/>
                </p:cNvSpPr>
                <p:nvPr/>
              </p:nvSpPr>
              <p:spPr bwMode="auto">
                <a:xfrm>
                  <a:off x="126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20" name="Text Box 12">
                  <a:extLst>
                    <a:ext uri="{FF2B5EF4-FFF2-40B4-BE49-F238E27FC236}">
                      <a16:creationId xmlns:a16="http://schemas.microsoft.com/office/drawing/2014/main" id="{FD6F8A02-3403-4036-8B86-7E7254E29485}"/>
                    </a:ext>
                  </a:extLst>
                </p:cNvPr>
                <p:cNvSpPr txBox="1">
                  <a:spLocks noChangeArrowheads="1"/>
                </p:cNvSpPr>
                <p:nvPr/>
              </p:nvSpPr>
              <p:spPr bwMode="auto">
                <a:xfrm>
                  <a:off x="1276"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321" name="Oval 13">
                  <a:extLst>
                    <a:ext uri="{FF2B5EF4-FFF2-40B4-BE49-F238E27FC236}">
                      <a16:creationId xmlns:a16="http://schemas.microsoft.com/office/drawing/2014/main" id="{6B3CA57D-D87F-4254-B554-D8D3961E15A7}"/>
                    </a:ext>
                  </a:extLst>
                </p:cNvPr>
                <p:cNvSpPr>
                  <a:spLocks noChangeArrowheads="1"/>
                </p:cNvSpPr>
                <p:nvPr/>
              </p:nvSpPr>
              <p:spPr bwMode="auto">
                <a:xfrm>
                  <a:off x="150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22" name="Text Box 14">
                  <a:extLst>
                    <a:ext uri="{FF2B5EF4-FFF2-40B4-BE49-F238E27FC236}">
                      <a16:creationId xmlns:a16="http://schemas.microsoft.com/office/drawing/2014/main" id="{D2877A99-4756-4512-A1A3-9EC7B6E27D05}"/>
                    </a:ext>
                  </a:extLst>
                </p:cNvPr>
                <p:cNvSpPr txBox="1">
                  <a:spLocks noChangeArrowheads="1"/>
                </p:cNvSpPr>
                <p:nvPr/>
              </p:nvSpPr>
              <p:spPr bwMode="auto">
                <a:xfrm>
                  <a:off x="1488"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20</a:t>
                  </a:r>
                </a:p>
              </p:txBody>
            </p:sp>
            <p:sp>
              <p:nvSpPr>
                <p:cNvPr id="93323" name="Oval 15">
                  <a:extLst>
                    <a:ext uri="{FF2B5EF4-FFF2-40B4-BE49-F238E27FC236}">
                      <a16:creationId xmlns:a16="http://schemas.microsoft.com/office/drawing/2014/main" id="{47AB35BA-D867-4014-ADE0-B73CA454C831}"/>
                    </a:ext>
                  </a:extLst>
                </p:cNvPr>
                <p:cNvSpPr>
                  <a:spLocks noChangeArrowheads="1"/>
                </p:cNvSpPr>
                <p:nvPr/>
              </p:nvSpPr>
              <p:spPr bwMode="auto">
                <a:xfrm>
                  <a:off x="172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24" name="Text Box 16">
                  <a:extLst>
                    <a:ext uri="{FF2B5EF4-FFF2-40B4-BE49-F238E27FC236}">
                      <a16:creationId xmlns:a16="http://schemas.microsoft.com/office/drawing/2014/main" id="{5FB023BA-5966-4421-A662-FA6F86CB4F52}"/>
                    </a:ext>
                  </a:extLst>
                </p:cNvPr>
                <p:cNvSpPr txBox="1">
                  <a:spLocks noChangeArrowheads="1"/>
                </p:cNvSpPr>
                <p:nvPr/>
              </p:nvSpPr>
              <p:spPr bwMode="auto">
                <a:xfrm>
                  <a:off x="1716" y="259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3325" name="Oval 17">
                  <a:extLst>
                    <a:ext uri="{FF2B5EF4-FFF2-40B4-BE49-F238E27FC236}">
                      <a16:creationId xmlns:a16="http://schemas.microsoft.com/office/drawing/2014/main" id="{95A7E13E-2635-4286-A712-36656809B1AC}"/>
                    </a:ext>
                  </a:extLst>
                </p:cNvPr>
                <p:cNvSpPr>
                  <a:spLocks noChangeArrowheads="1"/>
                </p:cNvSpPr>
                <p:nvPr/>
              </p:nvSpPr>
              <p:spPr bwMode="auto">
                <a:xfrm>
                  <a:off x="196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26" name="Text Box 18">
                  <a:extLst>
                    <a:ext uri="{FF2B5EF4-FFF2-40B4-BE49-F238E27FC236}">
                      <a16:creationId xmlns:a16="http://schemas.microsoft.com/office/drawing/2014/main" id="{01926DD7-81F4-4DCD-826A-C57553B0504A}"/>
                    </a:ext>
                  </a:extLst>
                </p:cNvPr>
                <p:cNvSpPr txBox="1">
                  <a:spLocks noChangeArrowheads="1"/>
                </p:cNvSpPr>
                <p:nvPr/>
              </p:nvSpPr>
              <p:spPr bwMode="auto">
                <a:xfrm>
                  <a:off x="1984"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327" name="Oval 19">
                  <a:extLst>
                    <a:ext uri="{FF2B5EF4-FFF2-40B4-BE49-F238E27FC236}">
                      <a16:creationId xmlns:a16="http://schemas.microsoft.com/office/drawing/2014/main" id="{2F1B7E3C-1025-49D4-9BA7-26364B69076B}"/>
                    </a:ext>
                  </a:extLst>
                </p:cNvPr>
                <p:cNvSpPr>
                  <a:spLocks noChangeArrowheads="1"/>
                </p:cNvSpPr>
                <p:nvPr/>
              </p:nvSpPr>
              <p:spPr bwMode="auto">
                <a:xfrm>
                  <a:off x="220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28" name="Text Box 20">
                  <a:extLst>
                    <a:ext uri="{FF2B5EF4-FFF2-40B4-BE49-F238E27FC236}">
                      <a16:creationId xmlns:a16="http://schemas.microsoft.com/office/drawing/2014/main" id="{2EB812A0-A9F3-4D70-8C93-CB57735B43A0}"/>
                    </a:ext>
                  </a:extLst>
                </p:cNvPr>
                <p:cNvSpPr txBox="1">
                  <a:spLocks noChangeArrowheads="1"/>
                </p:cNvSpPr>
                <p:nvPr/>
              </p:nvSpPr>
              <p:spPr bwMode="auto">
                <a:xfrm>
                  <a:off x="2224" y="258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329" name="Oval 21">
                  <a:extLst>
                    <a:ext uri="{FF2B5EF4-FFF2-40B4-BE49-F238E27FC236}">
                      <a16:creationId xmlns:a16="http://schemas.microsoft.com/office/drawing/2014/main" id="{E0560047-4E27-4D90-ADFA-5435C664E3CA}"/>
                    </a:ext>
                  </a:extLst>
                </p:cNvPr>
                <p:cNvSpPr>
                  <a:spLocks noChangeArrowheads="1"/>
                </p:cNvSpPr>
                <p:nvPr/>
              </p:nvSpPr>
              <p:spPr bwMode="auto">
                <a:xfrm>
                  <a:off x="244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30" name="Text Box 22">
                  <a:extLst>
                    <a:ext uri="{FF2B5EF4-FFF2-40B4-BE49-F238E27FC236}">
                      <a16:creationId xmlns:a16="http://schemas.microsoft.com/office/drawing/2014/main" id="{1F50A971-796E-4947-9442-A468780F069C}"/>
                    </a:ext>
                  </a:extLst>
                </p:cNvPr>
                <p:cNvSpPr txBox="1">
                  <a:spLocks noChangeArrowheads="1"/>
                </p:cNvSpPr>
                <p:nvPr/>
              </p:nvSpPr>
              <p:spPr bwMode="auto">
                <a:xfrm>
                  <a:off x="2436" y="260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90</a:t>
                  </a:r>
                </a:p>
              </p:txBody>
            </p:sp>
            <p:sp>
              <p:nvSpPr>
                <p:cNvPr id="93331" name="Oval 23">
                  <a:extLst>
                    <a:ext uri="{FF2B5EF4-FFF2-40B4-BE49-F238E27FC236}">
                      <a16:creationId xmlns:a16="http://schemas.microsoft.com/office/drawing/2014/main" id="{C601A6D8-0312-4322-874A-BC11FF404631}"/>
                    </a:ext>
                  </a:extLst>
                </p:cNvPr>
                <p:cNvSpPr>
                  <a:spLocks noChangeArrowheads="1"/>
                </p:cNvSpPr>
                <p:nvPr/>
              </p:nvSpPr>
              <p:spPr bwMode="auto">
                <a:xfrm>
                  <a:off x="268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32" name="Text Box 24">
                  <a:extLst>
                    <a:ext uri="{FF2B5EF4-FFF2-40B4-BE49-F238E27FC236}">
                      <a16:creationId xmlns:a16="http://schemas.microsoft.com/office/drawing/2014/main" id="{B1CDABCF-D629-4864-8485-E46DE8AC81DC}"/>
                    </a:ext>
                  </a:extLst>
                </p:cNvPr>
                <p:cNvSpPr txBox="1">
                  <a:spLocks noChangeArrowheads="1"/>
                </p:cNvSpPr>
                <p:nvPr/>
              </p:nvSpPr>
              <p:spPr bwMode="auto">
                <a:xfrm>
                  <a:off x="2676"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3333" name="Oval 25">
                  <a:extLst>
                    <a:ext uri="{FF2B5EF4-FFF2-40B4-BE49-F238E27FC236}">
                      <a16:creationId xmlns:a16="http://schemas.microsoft.com/office/drawing/2014/main" id="{17B12626-7391-4EFA-A7A5-6F698A3E84C4}"/>
                    </a:ext>
                  </a:extLst>
                </p:cNvPr>
                <p:cNvSpPr>
                  <a:spLocks noChangeArrowheads="1"/>
                </p:cNvSpPr>
                <p:nvPr/>
              </p:nvSpPr>
              <p:spPr bwMode="auto">
                <a:xfrm>
                  <a:off x="115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34" name="Text Box 26">
                  <a:extLst>
                    <a:ext uri="{FF2B5EF4-FFF2-40B4-BE49-F238E27FC236}">
                      <a16:creationId xmlns:a16="http://schemas.microsoft.com/office/drawing/2014/main" id="{074FD5B2-823A-4F8A-A4CF-EA8DDFDD0296}"/>
                    </a:ext>
                  </a:extLst>
                </p:cNvPr>
                <p:cNvSpPr txBox="1">
                  <a:spLocks noChangeArrowheads="1"/>
                </p:cNvSpPr>
                <p:nvPr/>
              </p:nvSpPr>
              <p:spPr bwMode="auto">
                <a:xfrm>
                  <a:off x="1168" y="221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335" name="Oval 27">
                  <a:extLst>
                    <a:ext uri="{FF2B5EF4-FFF2-40B4-BE49-F238E27FC236}">
                      <a16:creationId xmlns:a16="http://schemas.microsoft.com/office/drawing/2014/main" id="{280C6A0E-FCE6-4474-A377-3E878F2E6DCB}"/>
                    </a:ext>
                  </a:extLst>
                </p:cNvPr>
                <p:cNvSpPr>
                  <a:spLocks noChangeArrowheads="1"/>
                </p:cNvSpPr>
                <p:nvPr/>
              </p:nvSpPr>
              <p:spPr bwMode="auto">
                <a:xfrm>
                  <a:off x="163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36" name="Text Box 28">
                  <a:extLst>
                    <a:ext uri="{FF2B5EF4-FFF2-40B4-BE49-F238E27FC236}">
                      <a16:creationId xmlns:a16="http://schemas.microsoft.com/office/drawing/2014/main" id="{78331A72-6E1E-415E-868B-0BF272EF3F9F}"/>
                    </a:ext>
                  </a:extLst>
                </p:cNvPr>
                <p:cNvSpPr txBox="1">
                  <a:spLocks noChangeArrowheads="1"/>
                </p:cNvSpPr>
                <p:nvPr/>
              </p:nvSpPr>
              <p:spPr bwMode="auto">
                <a:xfrm>
                  <a:off x="1620" y="220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15</a:t>
                  </a:r>
                </a:p>
              </p:txBody>
            </p:sp>
            <p:sp>
              <p:nvSpPr>
                <p:cNvPr id="93337" name="Oval 29">
                  <a:extLst>
                    <a:ext uri="{FF2B5EF4-FFF2-40B4-BE49-F238E27FC236}">
                      <a16:creationId xmlns:a16="http://schemas.microsoft.com/office/drawing/2014/main" id="{9524A4D7-D9E6-44FA-8A2A-0C73C61CEE47}"/>
                    </a:ext>
                  </a:extLst>
                </p:cNvPr>
                <p:cNvSpPr>
                  <a:spLocks noChangeArrowheads="1"/>
                </p:cNvSpPr>
                <p:nvPr/>
              </p:nvSpPr>
              <p:spPr bwMode="auto">
                <a:xfrm>
                  <a:off x="206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38" name="Text Box 30">
                  <a:extLst>
                    <a:ext uri="{FF2B5EF4-FFF2-40B4-BE49-F238E27FC236}">
                      <a16:creationId xmlns:a16="http://schemas.microsoft.com/office/drawing/2014/main" id="{8455DCD5-92B6-48F5-ABE5-14FACE3DF1EF}"/>
                    </a:ext>
                  </a:extLst>
                </p:cNvPr>
                <p:cNvSpPr txBox="1">
                  <a:spLocks noChangeArrowheads="1"/>
                </p:cNvSpPr>
                <p:nvPr/>
              </p:nvSpPr>
              <p:spPr bwMode="auto">
                <a:xfrm>
                  <a:off x="2080" y="221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339" name="Oval 31">
                  <a:extLst>
                    <a:ext uri="{FF2B5EF4-FFF2-40B4-BE49-F238E27FC236}">
                      <a16:creationId xmlns:a16="http://schemas.microsoft.com/office/drawing/2014/main" id="{38FC3D59-1874-4DA1-B5BD-9576EF369B4D}"/>
                    </a:ext>
                  </a:extLst>
                </p:cNvPr>
                <p:cNvSpPr>
                  <a:spLocks noChangeArrowheads="1"/>
                </p:cNvSpPr>
                <p:nvPr/>
              </p:nvSpPr>
              <p:spPr bwMode="auto">
                <a:xfrm>
                  <a:off x="254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40" name="Text Box 32">
                  <a:extLst>
                    <a:ext uri="{FF2B5EF4-FFF2-40B4-BE49-F238E27FC236}">
                      <a16:creationId xmlns:a16="http://schemas.microsoft.com/office/drawing/2014/main" id="{51C264B3-C209-48BD-B9B5-E84AA79779FA}"/>
                    </a:ext>
                  </a:extLst>
                </p:cNvPr>
                <p:cNvSpPr txBox="1">
                  <a:spLocks noChangeArrowheads="1"/>
                </p:cNvSpPr>
                <p:nvPr/>
              </p:nvSpPr>
              <p:spPr bwMode="auto">
                <a:xfrm>
                  <a:off x="2532" y="220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3341" name="Oval 33">
                  <a:extLst>
                    <a:ext uri="{FF2B5EF4-FFF2-40B4-BE49-F238E27FC236}">
                      <a16:creationId xmlns:a16="http://schemas.microsoft.com/office/drawing/2014/main" id="{61D8AD63-0A27-492D-ACE4-F97C00043AB6}"/>
                    </a:ext>
                  </a:extLst>
                </p:cNvPr>
                <p:cNvSpPr>
                  <a:spLocks noChangeArrowheads="1"/>
                </p:cNvSpPr>
                <p:nvPr/>
              </p:nvSpPr>
              <p:spPr bwMode="auto">
                <a:xfrm>
                  <a:off x="1392"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42" name="Text Box 34">
                  <a:extLst>
                    <a:ext uri="{FF2B5EF4-FFF2-40B4-BE49-F238E27FC236}">
                      <a16:creationId xmlns:a16="http://schemas.microsoft.com/office/drawing/2014/main" id="{72226E3A-2A24-43AE-BDF1-68D85FCE4D23}"/>
                    </a:ext>
                  </a:extLst>
                </p:cNvPr>
                <p:cNvSpPr txBox="1">
                  <a:spLocks noChangeArrowheads="1"/>
                </p:cNvSpPr>
                <p:nvPr/>
              </p:nvSpPr>
              <p:spPr bwMode="auto">
                <a:xfrm>
                  <a:off x="1408" y="1797"/>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343" name="Oval 35">
                  <a:extLst>
                    <a:ext uri="{FF2B5EF4-FFF2-40B4-BE49-F238E27FC236}">
                      <a16:creationId xmlns:a16="http://schemas.microsoft.com/office/drawing/2014/main" id="{5F5CB79A-1878-40F5-8A74-C828D22A5235}"/>
                    </a:ext>
                  </a:extLst>
                </p:cNvPr>
                <p:cNvSpPr>
                  <a:spLocks noChangeArrowheads="1"/>
                </p:cNvSpPr>
                <p:nvPr/>
              </p:nvSpPr>
              <p:spPr bwMode="auto">
                <a:xfrm>
                  <a:off x="2304"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344" name="Text Box 36">
                  <a:extLst>
                    <a:ext uri="{FF2B5EF4-FFF2-40B4-BE49-F238E27FC236}">
                      <a16:creationId xmlns:a16="http://schemas.microsoft.com/office/drawing/2014/main" id="{C54A56C7-1EF5-46F1-B6E4-B0BA0B1B037C}"/>
                    </a:ext>
                  </a:extLst>
                </p:cNvPr>
                <p:cNvSpPr txBox="1">
                  <a:spLocks noChangeArrowheads="1"/>
                </p:cNvSpPr>
                <p:nvPr/>
              </p:nvSpPr>
              <p:spPr bwMode="auto">
                <a:xfrm>
                  <a:off x="2320" y="178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345" name="Line 37">
                  <a:extLst>
                    <a:ext uri="{FF2B5EF4-FFF2-40B4-BE49-F238E27FC236}">
                      <a16:creationId xmlns:a16="http://schemas.microsoft.com/office/drawing/2014/main" id="{3342943B-DF96-49FA-B6BB-EA0A069D34C0}"/>
                    </a:ext>
                  </a:extLst>
                </p:cNvPr>
                <p:cNvSpPr>
                  <a:spLocks noChangeShapeType="1"/>
                </p:cNvSpPr>
                <p:nvPr/>
              </p:nvSpPr>
              <p:spPr bwMode="auto">
                <a:xfrm flipH="1">
                  <a:off x="1536" y="1584"/>
                  <a:ext cx="38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46" name="Line 38">
                  <a:extLst>
                    <a:ext uri="{FF2B5EF4-FFF2-40B4-BE49-F238E27FC236}">
                      <a16:creationId xmlns:a16="http://schemas.microsoft.com/office/drawing/2014/main" id="{5F1E1A1F-3492-4942-BEC5-6DEACBA28D8D}"/>
                    </a:ext>
                  </a:extLst>
                </p:cNvPr>
                <p:cNvSpPr>
                  <a:spLocks noChangeShapeType="1"/>
                </p:cNvSpPr>
                <p:nvPr/>
              </p:nvSpPr>
              <p:spPr bwMode="auto">
                <a:xfrm>
                  <a:off x="2016" y="1584"/>
                  <a:ext cx="33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47" name="Line 39">
                  <a:extLst>
                    <a:ext uri="{FF2B5EF4-FFF2-40B4-BE49-F238E27FC236}">
                      <a16:creationId xmlns:a16="http://schemas.microsoft.com/office/drawing/2014/main" id="{A7695E6F-499A-4608-85EC-1BF8D15F83CD}"/>
                    </a:ext>
                  </a:extLst>
                </p:cNvPr>
                <p:cNvSpPr>
                  <a:spLocks noChangeShapeType="1"/>
                </p:cNvSpPr>
                <p:nvPr/>
              </p:nvSpPr>
              <p:spPr bwMode="auto">
                <a:xfrm flipH="1">
                  <a:off x="1248" y="1952"/>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48" name="Line 40">
                  <a:extLst>
                    <a:ext uri="{FF2B5EF4-FFF2-40B4-BE49-F238E27FC236}">
                      <a16:creationId xmlns:a16="http://schemas.microsoft.com/office/drawing/2014/main" id="{C02B0C6D-3252-4FDD-AF01-C134B4B62D92}"/>
                    </a:ext>
                  </a:extLst>
                </p:cNvPr>
                <p:cNvSpPr>
                  <a:spLocks noChangeShapeType="1"/>
                </p:cNvSpPr>
                <p:nvPr/>
              </p:nvSpPr>
              <p:spPr bwMode="auto">
                <a:xfrm>
                  <a:off x="1488" y="19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49" name="Line 41">
                  <a:extLst>
                    <a:ext uri="{FF2B5EF4-FFF2-40B4-BE49-F238E27FC236}">
                      <a16:creationId xmlns:a16="http://schemas.microsoft.com/office/drawing/2014/main" id="{892DE279-AE4A-45A1-B642-4CD4CEF99205}"/>
                    </a:ext>
                  </a:extLst>
                </p:cNvPr>
                <p:cNvSpPr>
                  <a:spLocks noChangeShapeType="1"/>
                </p:cNvSpPr>
                <p:nvPr/>
              </p:nvSpPr>
              <p:spPr bwMode="auto">
                <a:xfrm flipH="1">
                  <a:off x="220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50" name="Line 42">
                  <a:extLst>
                    <a:ext uri="{FF2B5EF4-FFF2-40B4-BE49-F238E27FC236}">
                      <a16:creationId xmlns:a16="http://schemas.microsoft.com/office/drawing/2014/main" id="{0B825E71-A964-4CF3-BE4B-A5E2E921524A}"/>
                    </a:ext>
                  </a:extLst>
                </p:cNvPr>
                <p:cNvSpPr>
                  <a:spLocks noChangeShapeType="1"/>
                </p:cNvSpPr>
                <p:nvPr/>
              </p:nvSpPr>
              <p:spPr bwMode="auto">
                <a:xfrm>
                  <a:off x="244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51" name="Line 43">
                  <a:extLst>
                    <a:ext uri="{FF2B5EF4-FFF2-40B4-BE49-F238E27FC236}">
                      <a16:creationId xmlns:a16="http://schemas.microsoft.com/office/drawing/2014/main" id="{E1E1370D-1384-4291-8A0D-E14788D165FE}"/>
                    </a:ext>
                  </a:extLst>
                </p:cNvPr>
                <p:cNvSpPr>
                  <a:spLocks noChangeShapeType="1"/>
                </p:cNvSpPr>
                <p:nvPr/>
              </p:nvSpPr>
              <p:spPr bwMode="auto">
                <a:xfrm flipH="1">
                  <a:off x="1136"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2" name="Line 44">
                  <a:extLst>
                    <a:ext uri="{FF2B5EF4-FFF2-40B4-BE49-F238E27FC236}">
                      <a16:creationId xmlns:a16="http://schemas.microsoft.com/office/drawing/2014/main" id="{8F5D230F-4435-412C-A2F9-29C96EB480C8}"/>
                    </a:ext>
                  </a:extLst>
                </p:cNvPr>
                <p:cNvSpPr>
                  <a:spLocks noChangeShapeType="1"/>
                </p:cNvSpPr>
                <p:nvPr/>
              </p:nvSpPr>
              <p:spPr bwMode="auto">
                <a:xfrm>
                  <a:off x="1248" y="2392"/>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3" name="Line 45">
                  <a:extLst>
                    <a:ext uri="{FF2B5EF4-FFF2-40B4-BE49-F238E27FC236}">
                      <a16:creationId xmlns:a16="http://schemas.microsoft.com/office/drawing/2014/main" id="{0D6054BD-D127-4E72-9A60-149F3267D264}"/>
                    </a:ext>
                  </a:extLst>
                </p:cNvPr>
                <p:cNvSpPr>
                  <a:spLocks noChangeShapeType="1"/>
                </p:cNvSpPr>
                <p:nvPr/>
              </p:nvSpPr>
              <p:spPr bwMode="auto">
                <a:xfrm flipH="1">
                  <a:off x="1624"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4" name="Line 46">
                  <a:extLst>
                    <a:ext uri="{FF2B5EF4-FFF2-40B4-BE49-F238E27FC236}">
                      <a16:creationId xmlns:a16="http://schemas.microsoft.com/office/drawing/2014/main" id="{5AEDE5E5-E396-45C8-9EEE-A83E40458CAC}"/>
                    </a:ext>
                  </a:extLst>
                </p:cNvPr>
                <p:cNvSpPr>
                  <a:spLocks noChangeShapeType="1"/>
                </p:cNvSpPr>
                <p:nvPr/>
              </p:nvSpPr>
              <p:spPr bwMode="auto">
                <a:xfrm>
                  <a:off x="1744"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5" name="Line 47">
                  <a:extLst>
                    <a:ext uri="{FF2B5EF4-FFF2-40B4-BE49-F238E27FC236}">
                      <a16:creationId xmlns:a16="http://schemas.microsoft.com/office/drawing/2014/main" id="{04C778D1-CF44-4858-B0B3-9CA2D65D094A}"/>
                    </a:ext>
                  </a:extLst>
                </p:cNvPr>
                <p:cNvSpPr>
                  <a:spLocks noChangeShapeType="1"/>
                </p:cNvSpPr>
                <p:nvPr/>
              </p:nvSpPr>
              <p:spPr bwMode="auto">
                <a:xfrm flipH="1">
                  <a:off x="2056"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6" name="Line 48">
                  <a:extLst>
                    <a:ext uri="{FF2B5EF4-FFF2-40B4-BE49-F238E27FC236}">
                      <a16:creationId xmlns:a16="http://schemas.microsoft.com/office/drawing/2014/main" id="{263CA353-3730-4331-A9F3-097B32B36BF7}"/>
                    </a:ext>
                  </a:extLst>
                </p:cNvPr>
                <p:cNvSpPr>
                  <a:spLocks noChangeShapeType="1"/>
                </p:cNvSpPr>
                <p:nvPr/>
              </p:nvSpPr>
              <p:spPr bwMode="auto">
                <a:xfrm>
                  <a:off x="2176"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7" name="Line 49">
                  <a:extLst>
                    <a:ext uri="{FF2B5EF4-FFF2-40B4-BE49-F238E27FC236}">
                      <a16:creationId xmlns:a16="http://schemas.microsoft.com/office/drawing/2014/main" id="{FBC8AE03-2D8F-44AE-BEE3-2957901BDDE0}"/>
                    </a:ext>
                  </a:extLst>
                </p:cNvPr>
                <p:cNvSpPr>
                  <a:spLocks noChangeShapeType="1"/>
                </p:cNvSpPr>
                <p:nvPr/>
              </p:nvSpPr>
              <p:spPr bwMode="auto">
                <a:xfrm flipH="1">
                  <a:off x="2528"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358" name="Line 50">
                  <a:extLst>
                    <a:ext uri="{FF2B5EF4-FFF2-40B4-BE49-F238E27FC236}">
                      <a16:creationId xmlns:a16="http://schemas.microsoft.com/office/drawing/2014/main" id="{4621F371-6CDA-4605-911F-E7902FBAFBE1}"/>
                    </a:ext>
                  </a:extLst>
                </p:cNvPr>
                <p:cNvSpPr>
                  <a:spLocks noChangeShapeType="1"/>
                </p:cNvSpPr>
                <p:nvPr/>
              </p:nvSpPr>
              <p:spPr bwMode="auto">
                <a:xfrm>
                  <a:off x="2648" y="2400"/>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93274" name="Group 51">
                <a:extLst>
                  <a:ext uri="{FF2B5EF4-FFF2-40B4-BE49-F238E27FC236}">
                    <a16:creationId xmlns:a16="http://schemas.microsoft.com/office/drawing/2014/main" id="{45AAB579-43A6-4A03-AC41-AE79E58F67D9}"/>
                  </a:ext>
                </a:extLst>
              </p:cNvPr>
              <p:cNvGrpSpPr>
                <a:grpSpLocks/>
              </p:cNvGrpSpPr>
              <p:nvPr/>
            </p:nvGrpSpPr>
            <p:grpSpPr bwMode="auto">
              <a:xfrm>
                <a:off x="1040" y="2256"/>
                <a:ext cx="1824" cy="804"/>
                <a:chOff x="1040" y="2256"/>
                <a:chExt cx="1824" cy="804"/>
              </a:xfrm>
            </p:grpSpPr>
            <p:sp>
              <p:nvSpPr>
                <p:cNvPr id="93275" name="Text Box 52">
                  <a:extLst>
                    <a:ext uri="{FF2B5EF4-FFF2-40B4-BE49-F238E27FC236}">
                      <a16:creationId xmlns:a16="http://schemas.microsoft.com/office/drawing/2014/main" id="{27C2A30F-A0D3-4376-ADDC-CBE4A863D2EA}"/>
                    </a:ext>
                  </a:extLst>
                </p:cNvPr>
                <p:cNvSpPr txBox="1">
                  <a:spLocks noChangeArrowheads="1"/>
                </p:cNvSpPr>
                <p:nvPr/>
              </p:nvSpPr>
              <p:spPr bwMode="auto">
                <a:xfrm>
                  <a:off x="104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15</a:t>
                  </a:r>
                </a:p>
                <a:p>
                  <a:pPr algn="ctr" eaLnBrk="1" hangingPunct="1">
                    <a:spcBef>
                      <a:spcPct val="50000"/>
                    </a:spcBef>
                  </a:pPr>
                  <a:r>
                    <a:rPr lang="en-US" altLang="zh-CN" sz="1400" b="1"/>
                    <a:t>16</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276" name="Line 53">
                  <a:extLst>
                    <a:ext uri="{FF2B5EF4-FFF2-40B4-BE49-F238E27FC236}">
                      <a16:creationId xmlns:a16="http://schemas.microsoft.com/office/drawing/2014/main" id="{C063D1E3-AFAC-4D48-990C-9DE6B82C971A}"/>
                    </a:ext>
                  </a:extLst>
                </p:cNvPr>
                <p:cNvSpPr>
                  <a:spLocks noChangeShapeType="1"/>
                </p:cNvSpPr>
                <p:nvPr/>
              </p:nvSpPr>
              <p:spPr bwMode="auto">
                <a:xfrm>
                  <a:off x="104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77" name="Line 54">
                  <a:extLst>
                    <a:ext uri="{FF2B5EF4-FFF2-40B4-BE49-F238E27FC236}">
                      <a16:creationId xmlns:a16="http://schemas.microsoft.com/office/drawing/2014/main" id="{B9FFE3A4-907C-42D7-B860-5E23B215E679}"/>
                    </a:ext>
                  </a:extLst>
                </p:cNvPr>
                <p:cNvSpPr>
                  <a:spLocks noChangeShapeType="1"/>
                </p:cNvSpPr>
                <p:nvPr/>
              </p:nvSpPr>
              <p:spPr bwMode="auto">
                <a:xfrm>
                  <a:off x="104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78" name="Line 55">
                  <a:extLst>
                    <a:ext uri="{FF2B5EF4-FFF2-40B4-BE49-F238E27FC236}">
                      <a16:creationId xmlns:a16="http://schemas.microsoft.com/office/drawing/2014/main" id="{A3A7CECF-F4EB-4390-885A-A446CD0D6AD7}"/>
                    </a:ext>
                  </a:extLst>
                </p:cNvPr>
                <p:cNvSpPr>
                  <a:spLocks noChangeShapeType="1"/>
                </p:cNvSpPr>
                <p:nvPr/>
              </p:nvSpPr>
              <p:spPr bwMode="auto">
                <a:xfrm>
                  <a:off x="104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79" name="Line 56">
                  <a:extLst>
                    <a:ext uri="{FF2B5EF4-FFF2-40B4-BE49-F238E27FC236}">
                      <a16:creationId xmlns:a16="http://schemas.microsoft.com/office/drawing/2014/main" id="{293ACA50-EBA9-481C-B34C-E62B6AA21886}"/>
                    </a:ext>
                  </a:extLst>
                </p:cNvPr>
                <p:cNvSpPr>
                  <a:spLocks noChangeShapeType="1"/>
                </p:cNvSpPr>
                <p:nvPr/>
              </p:nvSpPr>
              <p:spPr bwMode="auto">
                <a:xfrm>
                  <a:off x="104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0" name="Text Box 57">
                  <a:extLst>
                    <a:ext uri="{FF2B5EF4-FFF2-40B4-BE49-F238E27FC236}">
                      <a16:creationId xmlns:a16="http://schemas.microsoft.com/office/drawing/2014/main" id="{F65483C4-3F89-454F-81A0-D22098408D88}"/>
                    </a:ext>
                  </a:extLst>
                </p:cNvPr>
                <p:cNvSpPr txBox="1">
                  <a:spLocks noChangeArrowheads="1"/>
                </p:cNvSpPr>
                <p:nvPr/>
              </p:nvSpPr>
              <p:spPr bwMode="auto">
                <a:xfrm>
                  <a:off x="128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20</a:t>
                  </a:r>
                </a:p>
                <a:p>
                  <a:pPr algn="ctr" eaLnBrk="1" hangingPunct="1">
                    <a:spcBef>
                      <a:spcPct val="50000"/>
                    </a:spcBef>
                  </a:pPr>
                  <a:r>
                    <a:rPr lang="en-US" altLang="zh-CN" sz="1400" b="1"/>
                    <a:t>38</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281" name="Line 58">
                  <a:extLst>
                    <a:ext uri="{FF2B5EF4-FFF2-40B4-BE49-F238E27FC236}">
                      <a16:creationId xmlns:a16="http://schemas.microsoft.com/office/drawing/2014/main" id="{B7DF85A6-FA80-4DC3-A6F1-45F73FB54871}"/>
                    </a:ext>
                  </a:extLst>
                </p:cNvPr>
                <p:cNvSpPr>
                  <a:spLocks noChangeShapeType="1"/>
                </p:cNvSpPr>
                <p:nvPr/>
              </p:nvSpPr>
              <p:spPr bwMode="auto">
                <a:xfrm>
                  <a:off x="128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2" name="Line 59">
                  <a:extLst>
                    <a:ext uri="{FF2B5EF4-FFF2-40B4-BE49-F238E27FC236}">
                      <a16:creationId xmlns:a16="http://schemas.microsoft.com/office/drawing/2014/main" id="{6E5DCC43-98C4-48DF-B0E4-20E36F6C1A4F}"/>
                    </a:ext>
                  </a:extLst>
                </p:cNvPr>
                <p:cNvSpPr>
                  <a:spLocks noChangeShapeType="1"/>
                </p:cNvSpPr>
                <p:nvPr/>
              </p:nvSpPr>
              <p:spPr bwMode="auto">
                <a:xfrm>
                  <a:off x="128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3" name="Line 60">
                  <a:extLst>
                    <a:ext uri="{FF2B5EF4-FFF2-40B4-BE49-F238E27FC236}">
                      <a16:creationId xmlns:a16="http://schemas.microsoft.com/office/drawing/2014/main" id="{4ED0A1F2-76BA-4121-A8D6-845628BED18D}"/>
                    </a:ext>
                  </a:extLst>
                </p:cNvPr>
                <p:cNvSpPr>
                  <a:spLocks noChangeShapeType="1"/>
                </p:cNvSpPr>
                <p:nvPr/>
              </p:nvSpPr>
              <p:spPr bwMode="auto">
                <a:xfrm>
                  <a:off x="128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4" name="Line 61">
                  <a:extLst>
                    <a:ext uri="{FF2B5EF4-FFF2-40B4-BE49-F238E27FC236}">
                      <a16:creationId xmlns:a16="http://schemas.microsoft.com/office/drawing/2014/main" id="{B4460201-041A-4AE3-AD8E-2D3A3980D652}"/>
                    </a:ext>
                  </a:extLst>
                </p:cNvPr>
                <p:cNvSpPr>
                  <a:spLocks noChangeShapeType="1"/>
                </p:cNvSpPr>
                <p:nvPr/>
              </p:nvSpPr>
              <p:spPr bwMode="auto">
                <a:xfrm>
                  <a:off x="128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5" name="Text Box 62">
                  <a:extLst>
                    <a:ext uri="{FF2B5EF4-FFF2-40B4-BE49-F238E27FC236}">
                      <a16:creationId xmlns:a16="http://schemas.microsoft.com/office/drawing/2014/main" id="{EB992A5D-BC02-4E08-AC4D-634B5FF67938}"/>
                    </a:ext>
                  </a:extLst>
                </p:cNvPr>
                <p:cNvSpPr txBox="1">
                  <a:spLocks noChangeArrowheads="1"/>
                </p:cNvSpPr>
                <p:nvPr/>
              </p:nvSpPr>
              <p:spPr bwMode="auto">
                <a:xfrm>
                  <a:off x="152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20</a:t>
                  </a:r>
                </a:p>
                <a:p>
                  <a:pPr algn="ctr" eaLnBrk="1" hangingPunct="1">
                    <a:spcBef>
                      <a:spcPct val="50000"/>
                    </a:spcBef>
                  </a:pPr>
                  <a:r>
                    <a:rPr lang="en-US" altLang="zh-CN" sz="1400" b="1"/>
                    <a:t>30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286" name="Line 63">
                  <a:extLst>
                    <a:ext uri="{FF2B5EF4-FFF2-40B4-BE49-F238E27FC236}">
                      <a16:creationId xmlns:a16="http://schemas.microsoft.com/office/drawing/2014/main" id="{3E3223BD-5C35-4E1F-927A-DC38C147F1E7}"/>
                    </a:ext>
                  </a:extLst>
                </p:cNvPr>
                <p:cNvSpPr>
                  <a:spLocks noChangeShapeType="1"/>
                </p:cNvSpPr>
                <p:nvPr/>
              </p:nvSpPr>
              <p:spPr bwMode="auto">
                <a:xfrm>
                  <a:off x="152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7" name="Line 64">
                  <a:extLst>
                    <a:ext uri="{FF2B5EF4-FFF2-40B4-BE49-F238E27FC236}">
                      <a16:creationId xmlns:a16="http://schemas.microsoft.com/office/drawing/2014/main" id="{863849BF-066A-47E8-B0F8-6F3F6D0E80F9}"/>
                    </a:ext>
                  </a:extLst>
                </p:cNvPr>
                <p:cNvSpPr>
                  <a:spLocks noChangeShapeType="1"/>
                </p:cNvSpPr>
                <p:nvPr/>
              </p:nvSpPr>
              <p:spPr bwMode="auto">
                <a:xfrm>
                  <a:off x="152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8" name="Line 65">
                  <a:extLst>
                    <a:ext uri="{FF2B5EF4-FFF2-40B4-BE49-F238E27FC236}">
                      <a16:creationId xmlns:a16="http://schemas.microsoft.com/office/drawing/2014/main" id="{FAA9E0AB-BC41-4CB1-B4F2-61C6EB1CBFAE}"/>
                    </a:ext>
                  </a:extLst>
                </p:cNvPr>
                <p:cNvSpPr>
                  <a:spLocks noChangeShapeType="1"/>
                </p:cNvSpPr>
                <p:nvPr/>
              </p:nvSpPr>
              <p:spPr bwMode="auto">
                <a:xfrm>
                  <a:off x="152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89" name="Line 66">
                  <a:extLst>
                    <a:ext uri="{FF2B5EF4-FFF2-40B4-BE49-F238E27FC236}">
                      <a16:creationId xmlns:a16="http://schemas.microsoft.com/office/drawing/2014/main" id="{3DDCDD16-B769-4C50-87FA-803B5EB93E1C}"/>
                    </a:ext>
                  </a:extLst>
                </p:cNvPr>
                <p:cNvSpPr>
                  <a:spLocks noChangeShapeType="1"/>
                </p:cNvSpPr>
                <p:nvPr/>
              </p:nvSpPr>
              <p:spPr bwMode="auto">
                <a:xfrm>
                  <a:off x="152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0" name="Text Box 67">
                  <a:extLst>
                    <a:ext uri="{FF2B5EF4-FFF2-40B4-BE49-F238E27FC236}">
                      <a16:creationId xmlns:a16="http://schemas.microsoft.com/office/drawing/2014/main" id="{837F75D7-E6EF-4D63-B188-84A8F6948992}"/>
                    </a:ext>
                  </a:extLst>
                </p:cNvPr>
                <p:cNvSpPr txBox="1">
                  <a:spLocks noChangeArrowheads="1"/>
                </p:cNvSpPr>
                <p:nvPr/>
              </p:nvSpPr>
              <p:spPr bwMode="auto">
                <a:xfrm>
                  <a:off x="176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25</a:t>
                  </a:r>
                </a:p>
                <a:p>
                  <a:pPr algn="ctr" eaLnBrk="1" hangingPunct="1">
                    <a:spcBef>
                      <a:spcPct val="50000"/>
                    </a:spcBef>
                  </a:pPr>
                  <a:r>
                    <a:rPr lang="en-US" altLang="zh-CN" sz="1400" b="1"/>
                    <a:t>25</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291" name="Line 68">
                  <a:extLst>
                    <a:ext uri="{FF2B5EF4-FFF2-40B4-BE49-F238E27FC236}">
                      <a16:creationId xmlns:a16="http://schemas.microsoft.com/office/drawing/2014/main" id="{AB64E047-1424-41A8-A579-16EC388CC40C}"/>
                    </a:ext>
                  </a:extLst>
                </p:cNvPr>
                <p:cNvSpPr>
                  <a:spLocks noChangeShapeType="1"/>
                </p:cNvSpPr>
                <p:nvPr/>
              </p:nvSpPr>
              <p:spPr bwMode="auto">
                <a:xfrm>
                  <a:off x="176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2" name="Line 69">
                  <a:extLst>
                    <a:ext uri="{FF2B5EF4-FFF2-40B4-BE49-F238E27FC236}">
                      <a16:creationId xmlns:a16="http://schemas.microsoft.com/office/drawing/2014/main" id="{680E4CB8-1FB4-4FF9-BE5A-9FF447C50ECE}"/>
                    </a:ext>
                  </a:extLst>
                </p:cNvPr>
                <p:cNvSpPr>
                  <a:spLocks noChangeShapeType="1"/>
                </p:cNvSpPr>
                <p:nvPr/>
              </p:nvSpPr>
              <p:spPr bwMode="auto">
                <a:xfrm>
                  <a:off x="176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3" name="Line 70">
                  <a:extLst>
                    <a:ext uri="{FF2B5EF4-FFF2-40B4-BE49-F238E27FC236}">
                      <a16:creationId xmlns:a16="http://schemas.microsoft.com/office/drawing/2014/main" id="{61738414-694F-4AEB-8F1A-D4ECB8C57CE1}"/>
                    </a:ext>
                  </a:extLst>
                </p:cNvPr>
                <p:cNvSpPr>
                  <a:spLocks noChangeShapeType="1"/>
                </p:cNvSpPr>
                <p:nvPr/>
              </p:nvSpPr>
              <p:spPr bwMode="auto">
                <a:xfrm>
                  <a:off x="176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4" name="Line 71">
                  <a:extLst>
                    <a:ext uri="{FF2B5EF4-FFF2-40B4-BE49-F238E27FC236}">
                      <a16:creationId xmlns:a16="http://schemas.microsoft.com/office/drawing/2014/main" id="{722FFA5A-A0EF-4540-9C44-0B7E617111A2}"/>
                    </a:ext>
                  </a:extLst>
                </p:cNvPr>
                <p:cNvSpPr>
                  <a:spLocks noChangeShapeType="1"/>
                </p:cNvSpPr>
                <p:nvPr/>
              </p:nvSpPr>
              <p:spPr bwMode="auto">
                <a:xfrm>
                  <a:off x="176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5" name="Text Box 72">
                  <a:extLst>
                    <a:ext uri="{FF2B5EF4-FFF2-40B4-BE49-F238E27FC236}">
                      <a16:creationId xmlns:a16="http://schemas.microsoft.com/office/drawing/2014/main" id="{6C18FC1E-E595-4A42-AC52-0087826859EF}"/>
                    </a:ext>
                  </a:extLst>
                </p:cNvPr>
                <p:cNvSpPr txBox="1">
                  <a:spLocks noChangeArrowheads="1"/>
                </p:cNvSpPr>
                <p:nvPr/>
              </p:nvSpPr>
              <p:spPr bwMode="auto">
                <a:xfrm>
                  <a:off x="200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15</a:t>
                  </a:r>
                </a:p>
                <a:p>
                  <a:pPr algn="ctr" eaLnBrk="1" hangingPunct="1">
                    <a:spcBef>
                      <a:spcPct val="50000"/>
                    </a:spcBef>
                  </a:pPr>
                  <a:r>
                    <a:rPr lang="en-US" altLang="zh-CN" sz="1400" b="1"/>
                    <a:t>20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296" name="Line 73">
                  <a:extLst>
                    <a:ext uri="{FF2B5EF4-FFF2-40B4-BE49-F238E27FC236}">
                      <a16:creationId xmlns:a16="http://schemas.microsoft.com/office/drawing/2014/main" id="{A8403BEB-3337-4223-B366-37E03F844C02}"/>
                    </a:ext>
                  </a:extLst>
                </p:cNvPr>
                <p:cNvSpPr>
                  <a:spLocks noChangeShapeType="1"/>
                </p:cNvSpPr>
                <p:nvPr/>
              </p:nvSpPr>
              <p:spPr bwMode="auto">
                <a:xfrm>
                  <a:off x="200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7" name="Line 74">
                  <a:extLst>
                    <a:ext uri="{FF2B5EF4-FFF2-40B4-BE49-F238E27FC236}">
                      <a16:creationId xmlns:a16="http://schemas.microsoft.com/office/drawing/2014/main" id="{D41A2844-5913-4B57-BFD4-8D6F56FA90F2}"/>
                    </a:ext>
                  </a:extLst>
                </p:cNvPr>
                <p:cNvSpPr>
                  <a:spLocks noChangeShapeType="1"/>
                </p:cNvSpPr>
                <p:nvPr/>
              </p:nvSpPr>
              <p:spPr bwMode="auto">
                <a:xfrm>
                  <a:off x="200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8" name="Line 75">
                  <a:extLst>
                    <a:ext uri="{FF2B5EF4-FFF2-40B4-BE49-F238E27FC236}">
                      <a16:creationId xmlns:a16="http://schemas.microsoft.com/office/drawing/2014/main" id="{122DFD59-AA3B-4D9D-AFCC-152CAC2E0B7B}"/>
                    </a:ext>
                  </a:extLst>
                </p:cNvPr>
                <p:cNvSpPr>
                  <a:spLocks noChangeShapeType="1"/>
                </p:cNvSpPr>
                <p:nvPr/>
              </p:nvSpPr>
              <p:spPr bwMode="auto">
                <a:xfrm>
                  <a:off x="200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99" name="Line 76">
                  <a:extLst>
                    <a:ext uri="{FF2B5EF4-FFF2-40B4-BE49-F238E27FC236}">
                      <a16:creationId xmlns:a16="http://schemas.microsoft.com/office/drawing/2014/main" id="{5AC6F726-380E-4C93-BF91-FDD3E8E2FC53}"/>
                    </a:ext>
                  </a:extLst>
                </p:cNvPr>
                <p:cNvSpPr>
                  <a:spLocks noChangeShapeType="1"/>
                </p:cNvSpPr>
                <p:nvPr/>
              </p:nvSpPr>
              <p:spPr bwMode="auto">
                <a:xfrm>
                  <a:off x="200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0" name="Text Box 77">
                  <a:extLst>
                    <a:ext uri="{FF2B5EF4-FFF2-40B4-BE49-F238E27FC236}">
                      <a16:creationId xmlns:a16="http://schemas.microsoft.com/office/drawing/2014/main" id="{2A575E4F-4539-49BA-BCB3-31176E6ED22E}"/>
                    </a:ext>
                  </a:extLst>
                </p:cNvPr>
                <p:cNvSpPr txBox="1">
                  <a:spLocks noChangeArrowheads="1"/>
                </p:cNvSpPr>
                <p:nvPr/>
              </p:nvSpPr>
              <p:spPr bwMode="auto">
                <a:xfrm>
                  <a:off x="224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11</a:t>
                  </a:r>
                </a:p>
                <a:p>
                  <a:pPr algn="ctr" eaLnBrk="1" hangingPunct="1">
                    <a:spcBef>
                      <a:spcPct val="50000"/>
                    </a:spcBef>
                  </a:pPr>
                  <a:r>
                    <a:rPr lang="en-US" altLang="zh-CN" sz="1400" b="1"/>
                    <a:t>16</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301" name="Line 78">
                  <a:extLst>
                    <a:ext uri="{FF2B5EF4-FFF2-40B4-BE49-F238E27FC236}">
                      <a16:creationId xmlns:a16="http://schemas.microsoft.com/office/drawing/2014/main" id="{84E3E9DB-D32A-4BB2-965C-C39BD974DE3C}"/>
                    </a:ext>
                  </a:extLst>
                </p:cNvPr>
                <p:cNvSpPr>
                  <a:spLocks noChangeShapeType="1"/>
                </p:cNvSpPr>
                <p:nvPr/>
              </p:nvSpPr>
              <p:spPr bwMode="auto">
                <a:xfrm>
                  <a:off x="224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2" name="Line 79">
                  <a:extLst>
                    <a:ext uri="{FF2B5EF4-FFF2-40B4-BE49-F238E27FC236}">
                      <a16:creationId xmlns:a16="http://schemas.microsoft.com/office/drawing/2014/main" id="{E54621EF-0C7D-4D47-8474-81181C0FC24E}"/>
                    </a:ext>
                  </a:extLst>
                </p:cNvPr>
                <p:cNvSpPr>
                  <a:spLocks noChangeShapeType="1"/>
                </p:cNvSpPr>
                <p:nvPr/>
              </p:nvSpPr>
              <p:spPr bwMode="auto">
                <a:xfrm>
                  <a:off x="224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3" name="Line 80">
                  <a:extLst>
                    <a:ext uri="{FF2B5EF4-FFF2-40B4-BE49-F238E27FC236}">
                      <a16:creationId xmlns:a16="http://schemas.microsoft.com/office/drawing/2014/main" id="{7E75F267-7EB8-45AE-B0C1-551B36A423A7}"/>
                    </a:ext>
                  </a:extLst>
                </p:cNvPr>
                <p:cNvSpPr>
                  <a:spLocks noChangeShapeType="1"/>
                </p:cNvSpPr>
                <p:nvPr/>
              </p:nvSpPr>
              <p:spPr bwMode="auto">
                <a:xfrm>
                  <a:off x="224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4" name="Line 81">
                  <a:extLst>
                    <a:ext uri="{FF2B5EF4-FFF2-40B4-BE49-F238E27FC236}">
                      <a16:creationId xmlns:a16="http://schemas.microsoft.com/office/drawing/2014/main" id="{8E17BF5F-4EDE-488D-82C3-5E6CC48CD731}"/>
                    </a:ext>
                  </a:extLst>
                </p:cNvPr>
                <p:cNvSpPr>
                  <a:spLocks noChangeShapeType="1"/>
                </p:cNvSpPr>
                <p:nvPr/>
              </p:nvSpPr>
              <p:spPr bwMode="auto">
                <a:xfrm>
                  <a:off x="224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5" name="Text Box 82">
                  <a:extLst>
                    <a:ext uri="{FF2B5EF4-FFF2-40B4-BE49-F238E27FC236}">
                      <a16:creationId xmlns:a16="http://schemas.microsoft.com/office/drawing/2014/main" id="{045251E5-A972-4272-906C-88D836F8522E}"/>
                    </a:ext>
                  </a:extLst>
                </p:cNvPr>
                <p:cNvSpPr txBox="1">
                  <a:spLocks noChangeArrowheads="1"/>
                </p:cNvSpPr>
                <p:nvPr/>
              </p:nvSpPr>
              <p:spPr bwMode="auto">
                <a:xfrm>
                  <a:off x="2472" y="2256"/>
                  <a:ext cx="160" cy="8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18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spcBef>
                      <a:spcPct val="50000"/>
                    </a:spcBef>
                  </a:pPr>
                  <a:r>
                    <a:rPr lang="en-US" altLang="zh-CN" sz="1000" b="1"/>
                    <a:t>100</a:t>
                  </a:r>
                </a:p>
                <a:p>
                  <a:pPr algn="ctr" eaLnBrk="1" hangingPunct="1">
                    <a:lnSpc>
                      <a:spcPct val="60000"/>
                    </a:lnSpc>
                    <a:spcBef>
                      <a:spcPct val="50000"/>
                    </a:spcBef>
                  </a:pPr>
                  <a:endParaRPr lang="en-US" altLang="zh-CN" sz="1000" b="1"/>
                </a:p>
                <a:p>
                  <a:pPr algn="ctr" eaLnBrk="1" hangingPunct="1">
                    <a:lnSpc>
                      <a:spcPct val="60000"/>
                    </a:lnSpc>
                    <a:spcBef>
                      <a:spcPct val="50000"/>
                    </a:spcBef>
                  </a:pPr>
                  <a:r>
                    <a:rPr lang="en-US" altLang="zh-CN" sz="1000" b="1"/>
                    <a:t>110</a:t>
                  </a:r>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a:p>
                  <a:pPr algn="ctr" eaLnBrk="1" hangingPunct="1">
                    <a:lnSpc>
                      <a:spcPct val="60000"/>
                    </a:lnSpc>
                    <a:spcBef>
                      <a:spcPct val="50000"/>
                    </a:spcBef>
                  </a:pPr>
                  <a:endParaRPr lang="en-US" altLang="zh-CN" sz="1000" b="1"/>
                </a:p>
              </p:txBody>
            </p:sp>
            <p:sp>
              <p:nvSpPr>
                <p:cNvPr id="93306" name="Line 83">
                  <a:extLst>
                    <a:ext uri="{FF2B5EF4-FFF2-40B4-BE49-F238E27FC236}">
                      <a16:creationId xmlns:a16="http://schemas.microsoft.com/office/drawing/2014/main" id="{FA46E92B-D55F-4FAD-82AB-D6687E2F005D}"/>
                    </a:ext>
                  </a:extLst>
                </p:cNvPr>
                <p:cNvSpPr>
                  <a:spLocks noChangeShapeType="1"/>
                </p:cNvSpPr>
                <p:nvPr/>
              </p:nvSpPr>
              <p:spPr bwMode="auto">
                <a:xfrm>
                  <a:off x="248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7" name="Line 84">
                  <a:extLst>
                    <a:ext uri="{FF2B5EF4-FFF2-40B4-BE49-F238E27FC236}">
                      <a16:creationId xmlns:a16="http://schemas.microsoft.com/office/drawing/2014/main" id="{F9B9BF93-B76A-4F9E-9918-05BF6D1A9265}"/>
                    </a:ext>
                  </a:extLst>
                </p:cNvPr>
                <p:cNvSpPr>
                  <a:spLocks noChangeShapeType="1"/>
                </p:cNvSpPr>
                <p:nvPr/>
              </p:nvSpPr>
              <p:spPr bwMode="auto">
                <a:xfrm>
                  <a:off x="248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8" name="Line 85">
                  <a:extLst>
                    <a:ext uri="{FF2B5EF4-FFF2-40B4-BE49-F238E27FC236}">
                      <a16:creationId xmlns:a16="http://schemas.microsoft.com/office/drawing/2014/main" id="{47C54E73-629D-41C8-AC55-38C8392E1BE4}"/>
                    </a:ext>
                  </a:extLst>
                </p:cNvPr>
                <p:cNvSpPr>
                  <a:spLocks noChangeShapeType="1"/>
                </p:cNvSpPr>
                <p:nvPr/>
              </p:nvSpPr>
              <p:spPr bwMode="auto">
                <a:xfrm>
                  <a:off x="248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09" name="Line 86">
                  <a:extLst>
                    <a:ext uri="{FF2B5EF4-FFF2-40B4-BE49-F238E27FC236}">
                      <a16:creationId xmlns:a16="http://schemas.microsoft.com/office/drawing/2014/main" id="{5E4070DC-25B3-49BB-94BE-371C7DB74599}"/>
                    </a:ext>
                  </a:extLst>
                </p:cNvPr>
                <p:cNvSpPr>
                  <a:spLocks noChangeShapeType="1"/>
                </p:cNvSpPr>
                <p:nvPr/>
              </p:nvSpPr>
              <p:spPr bwMode="auto">
                <a:xfrm>
                  <a:off x="248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10" name="Text Box 87">
                  <a:extLst>
                    <a:ext uri="{FF2B5EF4-FFF2-40B4-BE49-F238E27FC236}">
                      <a16:creationId xmlns:a16="http://schemas.microsoft.com/office/drawing/2014/main" id="{B23C89DD-6B57-49D8-9A6F-FA90488FD0EC}"/>
                    </a:ext>
                  </a:extLst>
                </p:cNvPr>
                <p:cNvSpPr txBox="1">
                  <a:spLocks noChangeArrowheads="1"/>
                </p:cNvSpPr>
                <p:nvPr/>
              </p:nvSpPr>
              <p:spPr bwMode="auto">
                <a:xfrm>
                  <a:off x="2720" y="2256"/>
                  <a:ext cx="144" cy="8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400" b="1"/>
                    <a:t>18</a:t>
                  </a:r>
                </a:p>
                <a:p>
                  <a:pPr algn="ctr" eaLnBrk="1" hangingPunct="1">
                    <a:spcBef>
                      <a:spcPct val="50000"/>
                    </a:spcBef>
                  </a:pPr>
                  <a:r>
                    <a:rPr lang="en-US" altLang="zh-CN" sz="1400" b="1"/>
                    <a:t>20</a:t>
                  </a:r>
                </a:p>
                <a:p>
                  <a:pPr algn="ctr" eaLnBrk="1" hangingPunct="1">
                    <a:spcBef>
                      <a:spcPct val="50000"/>
                    </a:spcBef>
                  </a:pPr>
                  <a:endParaRPr lang="en-US" altLang="zh-CN" sz="1400" b="1"/>
                </a:p>
                <a:p>
                  <a:pPr algn="ctr" eaLnBrk="1" hangingPunct="1">
                    <a:spcBef>
                      <a:spcPct val="50000"/>
                    </a:spcBef>
                  </a:pPr>
                  <a:endParaRPr lang="en-US" altLang="zh-CN" sz="1400" b="1"/>
                </a:p>
              </p:txBody>
            </p:sp>
            <p:sp>
              <p:nvSpPr>
                <p:cNvPr id="93311" name="Line 88">
                  <a:extLst>
                    <a:ext uri="{FF2B5EF4-FFF2-40B4-BE49-F238E27FC236}">
                      <a16:creationId xmlns:a16="http://schemas.microsoft.com/office/drawing/2014/main" id="{70C4402E-2135-40CB-A28C-3F4CC88621B1}"/>
                    </a:ext>
                  </a:extLst>
                </p:cNvPr>
                <p:cNvSpPr>
                  <a:spLocks noChangeShapeType="1"/>
                </p:cNvSpPr>
                <p:nvPr/>
              </p:nvSpPr>
              <p:spPr bwMode="auto">
                <a:xfrm>
                  <a:off x="2720" y="246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12" name="Line 89">
                  <a:extLst>
                    <a:ext uri="{FF2B5EF4-FFF2-40B4-BE49-F238E27FC236}">
                      <a16:creationId xmlns:a16="http://schemas.microsoft.com/office/drawing/2014/main" id="{0B89AEDC-6304-43EC-9554-C39DF7C24BAD}"/>
                    </a:ext>
                  </a:extLst>
                </p:cNvPr>
                <p:cNvSpPr>
                  <a:spLocks noChangeShapeType="1"/>
                </p:cNvSpPr>
                <p:nvPr/>
              </p:nvSpPr>
              <p:spPr bwMode="auto">
                <a:xfrm>
                  <a:off x="2720" y="26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13" name="Line 90">
                  <a:extLst>
                    <a:ext uri="{FF2B5EF4-FFF2-40B4-BE49-F238E27FC236}">
                      <a16:creationId xmlns:a16="http://schemas.microsoft.com/office/drawing/2014/main" id="{D1DE1477-376A-4309-8AA5-5B30C48968DC}"/>
                    </a:ext>
                  </a:extLst>
                </p:cNvPr>
                <p:cNvSpPr>
                  <a:spLocks noChangeShapeType="1"/>
                </p:cNvSpPr>
                <p:nvPr/>
              </p:nvSpPr>
              <p:spPr bwMode="auto">
                <a:xfrm>
                  <a:off x="2720" y="27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314" name="Line 91">
                  <a:extLst>
                    <a:ext uri="{FF2B5EF4-FFF2-40B4-BE49-F238E27FC236}">
                      <a16:creationId xmlns:a16="http://schemas.microsoft.com/office/drawing/2014/main" id="{3DC8F612-C33E-4E3A-A86F-32EF0209468F}"/>
                    </a:ext>
                  </a:extLst>
                </p:cNvPr>
                <p:cNvSpPr>
                  <a:spLocks noChangeShapeType="1"/>
                </p:cNvSpPr>
                <p:nvPr/>
              </p:nvSpPr>
              <p:spPr bwMode="auto">
                <a:xfrm>
                  <a:off x="2720" y="29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sp>
          <p:nvSpPr>
            <p:cNvPr id="93258" name="Text Box 92">
              <a:extLst>
                <a:ext uri="{FF2B5EF4-FFF2-40B4-BE49-F238E27FC236}">
                  <a16:creationId xmlns:a16="http://schemas.microsoft.com/office/drawing/2014/main" id="{15F61470-D5AC-4919-A0DC-C1FC39DE4984}"/>
                </a:ext>
              </a:extLst>
            </p:cNvPr>
            <p:cNvSpPr txBox="1">
              <a:spLocks noChangeArrowheads="1"/>
            </p:cNvSpPr>
            <p:nvPr/>
          </p:nvSpPr>
          <p:spPr bwMode="auto">
            <a:xfrm>
              <a:off x="4154" y="149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3259" name="Text Box 93">
              <a:extLst>
                <a:ext uri="{FF2B5EF4-FFF2-40B4-BE49-F238E27FC236}">
                  <a16:creationId xmlns:a16="http://schemas.microsoft.com/office/drawing/2014/main" id="{D3C24514-5878-4D30-86BE-458B10057841}"/>
                </a:ext>
              </a:extLst>
            </p:cNvPr>
            <p:cNvSpPr txBox="1">
              <a:spLocks noChangeArrowheads="1"/>
            </p:cNvSpPr>
            <p:nvPr/>
          </p:nvSpPr>
          <p:spPr bwMode="auto">
            <a:xfrm>
              <a:off x="3696" y="1888"/>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3260" name="Text Box 94">
              <a:extLst>
                <a:ext uri="{FF2B5EF4-FFF2-40B4-BE49-F238E27FC236}">
                  <a16:creationId xmlns:a16="http://schemas.microsoft.com/office/drawing/2014/main" id="{BEAED300-4E06-40AE-8DC9-E105B0617CF6}"/>
                </a:ext>
              </a:extLst>
            </p:cNvPr>
            <p:cNvSpPr txBox="1">
              <a:spLocks noChangeArrowheads="1"/>
            </p:cNvSpPr>
            <p:nvPr/>
          </p:nvSpPr>
          <p:spPr bwMode="auto">
            <a:xfrm>
              <a:off x="4876" y="1888"/>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3261" name="Text Box 95">
              <a:extLst>
                <a:ext uri="{FF2B5EF4-FFF2-40B4-BE49-F238E27FC236}">
                  <a16:creationId xmlns:a16="http://schemas.microsoft.com/office/drawing/2014/main" id="{871A18D0-ABE6-4175-8077-C0434D0679C5}"/>
                </a:ext>
              </a:extLst>
            </p:cNvPr>
            <p:cNvSpPr txBox="1">
              <a:spLocks noChangeArrowheads="1"/>
            </p:cNvSpPr>
            <p:nvPr/>
          </p:nvSpPr>
          <p:spPr bwMode="auto">
            <a:xfrm>
              <a:off x="3424" y="229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93262" name="Text Box 96">
              <a:extLst>
                <a:ext uri="{FF2B5EF4-FFF2-40B4-BE49-F238E27FC236}">
                  <a16:creationId xmlns:a16="http://schemas.microsoft.com/office/drawing/2014/main" id="{F96576E0-7393-40BA-B975-8AC78D018187}"/>
                </a:ext>
              </a:extLst>
            </p:cNvPr>
            <p:cNvSpPr txBox="1">
              <a:spLocks noChangeArrowheads="1"/>
            </p:cNvSpPr>
            <p:nvPr/>
          </p:nvSpPr>
          <p:spPr bwMode="auto">
            <a:xfrm>
              <a:off x="4150"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93263" name="Text Box 97">
              <a:extLst>
                <a:ext uri="{FF2B5EF4-FFF2-40B4-BE49-F238E27FC236}">
                  <a16:creationId xmlns:a16="http://schemas.microsoft.com/office/drawing/2014/main" id="{B11C0D87-2B0A-422A-830F-3AEE78EC0EB5}"/>
                </a:ext>
              </a:extLst>
            </p:cNvPr>
            <p:cNvSpPr txBox="1">
              <a:spLocks noChangeArrowheads="1"/>
            </p:cNvSpPr>
            <p:nvPr/>
          </p:nvSpPr>
          <p:spPr bwMode="auto">
            <a:xfrm>
              <a:off x="4422"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93264" name="Text Box 98">
              <a:extLst>
                <a:ext uri="{FF2B5EF4-FFF2-40B4-BE49-F238E27FC236}">
                  <a16:creationId xmlns:a16="http://schemas.microsoft.com/office/drawing/2014/main" id="{8D80F3C3-4B95-4763-866C-E8B19E6BEA15}"/>
                </a:ext>
              </a:extLst>
            </p:cNvPr>
            <p:cNvSpPr txBox="1">
              <a:spLocks noChangeArrowheads="1"/>
            </p:cNvSpPr>
            <p:nvPr/>
          </p:nvSpPr>
          <p:spPr bwMode="auto">
            <a:xfrm>
              <a:off x="5069" y="2286"/>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93265" name="Text Box 99">
              <a:extLst>
                <a:ext uri="{FF2B5EF4-FFF2-40B4-BE49-F238E27FC236}">
                  <a16:creationId xmlns:a16="http://schemas.microsoft.com/office/drawing/2014/main" id="{32BB68C8-67F8-4660-92DF-C12EA6A06ED3}"/>
                </a:ext>
              </a:extLst>
            </p:cNvPr>
            <p:cNvSpPr txBox="1">
              <a:spLocks noChangeArrowheads="1"/>
            </p:cNvSpPr>
            <p:nvPr/>
          </p:nvSpPr>
          <p:spPr bwMode="auto">
            <a:xfrm>
              <a:off x="3334" y="2694"/>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93266" name="Text Box 100">
              <a:extLst>
                <a:ext uri="{FF2B5EF4-FFF2-40B4-BE49-F238E27FC236}">
                  <a16:creationId xmlns:a16="http://schemas.microsoft.com/office/drawing/2014/main" id="{E8B8EFA1-B6D9-4056-BAD1-177814BB5165}"/>
                </a:ext>
              </a:extLst>
            </p:cNvPr>
            <p:cNvSpPr txBox="1">
              <a:spLocks noChangeArrowheads="1"/>
            </p:cNvSpPr>
            <p:nvPr/>
          </p:nvSpPr>
          <p:spPr bwMode="auto">
            <a:xfrm>
              <a:off x="3560" y="2704"/>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93267" name="Text Box 101">
              <a:extLst>
                <a:ext uri="{FF2B5EF4-FFF2-40B4-BE49-F238E27FC236}">
                  <a16:creationId xmlns:a16="http://schemas.microsoft.com/office/drawing/2014/main" id="{14063DDB-8F86-4ED1-9A2F-16333BA40C72}"/>
                </a:ext>
              </a:extLst>
            </p:cNvPr>
            <p:cNvSpPr txBox="1">
              <a:spLocks noChangeArrowheads="1"/>
            </p:cNvSpPr>
            <p:nvPr/>
          </p:nvSpPr>
          <p:spPr bwMode="auto">
            <a:xfrm>
              <a:off x="3816"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10</a:t>
              </a:r>
            </a:p>
          </p:txBody>
        </p:sp>
        <p:sp>
          <p:nvSpPr>
            <p:cNvPr id="93268" name="Text Box 102">
              <a:extLst>
                <a:ext uri="{FF2B5EF4-FFF2-40B4-BE49-F238E27FC236}">
                  <a16:creationId xmlns:a16="http://schemas.microsoft.com/office/drawing/2014/main" id="{CB19D6E2-7941-46D8-89FE-A192EABB8310}"/>
                </a:ext>
              </a:extLst>
            </p:cNvPr>
            <p:cNvSpPr txBox="1">
              <a:spLocks noChangeArrowheads="1"/>
            </p:cNvSpPr>
            <p:nvPr/>
          </p:nvSpPr>
          <p:spPr bwMode="auto">
            <a:xfrm>
              <a:off x="4043"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11</a:t>
              </a:r>
            </a:p>
          </p:txBody>
        </p:sp>
        <p:sp>
          <p:nvSpPr>
            <p:cNvPr id="93269" name="Text Box 103">
              <a:extLst>
                <a:ext uri="{FF2B5EF4-FFF2-40B4-BE49-F238E27FC236}">
                  <a16:creationId xmlns:a16="http://schemas.microsoft.com/office/drawing/2014/main" id="{950596D3-FDE9-413C-869A-857544D59EA8}"/>
                </a:ext>
              </a:extLst>
            </p:cNvPr>
            <p:cNvSpPr txBox="1">
              <a:spLocks noChangeArrowheads="1"/>
            </p:cNvSpPr>
            <p:nvPr/>
          </p:nvSpPr>
          <p:spPr bwMode="auto">
            <a:xfrm>
              <a:off x="4270"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12</a:t>
              </a:r>
            </a:p>
          </p:txBody>
        </p:sp>
        <p:sp>
          <p:nvSpPr>
            <p:cNvPr id="93270" name="Text Box 104">
              <a:extLst>
                <a:ext uri="{FF2B5EF4-FFF2-40B4-BE49-F238E27FC236}">
                  <a16:creationId xmlns:a16="http://schemas.microsoft.com/office/drawing/2014/main" id="{704A21C2-3AF1-42E6-8418-F67A5A857801}"/>
                </a:ext>
              </a:extLst>
            </p:cNvPr>
            <p:cNvSpPr txBox="1">
              <a:spLocks noChangeArrowheads="1"/>
            </p:cNvSpPr>
            <p:nvPr/>
          </p:nvSpPr>
          <p:spPr bwMode="auto">
            <a:xfrm>
              <a:off x="4496"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13</a:t>
              </a:r>
            </a:p>
          </p:txBody>
        </p:sp>
        <p:sp>
          <p:nvSpPr>
            <p:cNvPr id="93271" name="Text Box 105">
              <a:extLst>
                <a:ext uri="{FF2B5EF4-FFF2-40B4-BE49-F238E27FC236}">
                  <a16:creationId xmlns:a16="http://schemas.microsoft.com/office/drawing/2014/main" id="{7992BF0C-22FD-4EBA-8A1D-FDADE565BCAF}"/>
                </a:ext>
              </a:extLst>
            </p:cNvPr>
            <p:cNvSpPr txBox="1">
              <a:spLocks noChangeArrowheads="1"/>
            </p:cNvSpPr>
            <p:nvPr/>
          </p:nvSpPr>
          <p:spPr bwMode="auto">
            <a:xfrm>
              <a:off x="4769"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14</a:t>
              </a:r>
            </a:p>
          </p:txBody>
        </p:sp>
        <p:sp>
          <p:nvSpPr>
            <p:cNvPr id="93272" name="Text Box 106">
              <a:extLst>
                <a:ext uri="{FF2B5EF4-FFF2-40B4-BE49-F238E27FC236}">
                  <a16:creationId xmlns:a16="http://schemas.microsoft.com/office/drawing/2014/main" id="{CFFCF6FD-408F-4DC7-A8A4-6E3FA6840CC1}"/>
                </a:ext>
              </a:extLst>
            </p:cNvPr>
            <p:cNvSpPr txBox="1">
              <a:spLocks noChangeArrowheads="1"/>
            </p:cNvSpPr>
            <p:nvPr/>
          </p:nvSpPr>
          <p:spPr bwMode="auto">
            <a:xfrm>
              <a:off x="5177" y="2704"/>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15</a:t>
              </a:r>
            </a:p>
          </p:txBody>
        </p:sp>
      </p:grpSp>
      <p:sp>
        <p:nvSpPr>
          <p:cNvPr id="93187" name="Text Box 107">
            <a:extLst>
              <a:ext uri="{FF2B5EF4-FFF2-40B4-BE49-F238E27FC236}">
                <a16:creationId xmlns:a16="http://schemas.microsoft.com/office/drawing/2014/main" id="{09FB53BB-5FBB-43CB-AF26-4B897ACD08CD}"/>
              </a:ext>
            </a:extLst>
          </p:cNvPr>
          <p:cNvSpPr txBox="1">
            <a:spLocks noChangeArrowheads="1"/>
          </p:cNvSpPr>
          <p:nvPr/>
        </p:nvSpPr>
        <p:spPr bwMode="auto">
          <a:xfrm>
            <a:off x="2051050" y="835620"/>
            <a:ext cx="485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93188" name="Text Box 108">
            <a:extLst>
              <a:ext uri="{FF2B5EF4-FFF2-40B4-BE49-F238E27FC236}">
                <a16:creationId xmlns:a16="http://schemas.microsoft.com/office/drawing/2014/main" id="{271576E3-6C39-4CE6-834E-8F123F63A40D}"/>
              </a:ext>
            </a:extLst>
          </p:cNvPr>
          <p:cNvSpPr txBox="1">
            <a:spLocks noChangeArrowheads="1"/>
          </p:cNvSpPr>
          <p:nvPr/>
        </p:nvSpPr>
        <p:spPr bwMode="auto">
          <a:xfrm>
            <a:off x="1258888" y="1457920"/>
            <a:ext cx="485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93189" name="Text Box 109">
            <a:extLst>
              <a:ext uri="{FF2B5EF4-FFF2-40B4-BE49-F238E27FC236}">
                <a16:creationId xmlns:a16="http://schemas.microsoft.com/office/drawing/2014/main" id="{E9629A45-EC69-415E-9FF9-93E4AC423B62}"/>
              </a:ext>
            </a:extLst>
          </p:cNvPr>
          <p:cNvSpPr txBox="1">
            <a:spLocks noChangeArrowheads="1"/>
          </p:cNvSpPr>
          <p:nvPr/>
        </p:nvSpPr>
        <p:spPr bwMode="auto">
          <a:xfrm>
            <a:off x="1565275" y="2107208"/>
            <a:ext cx="485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sp>
        <p:nvSpPr>
          <p:cNvPr id="93190" name="Text Box 110">
            <a:extLst>
              <a:ext uri="{FF2B5EF4-FFF2-40B4-BE49-F238E27FC236}">
                <a16:creationId xmlns:a16="http://schemas.microsoft.com/office/drawing/2014/main" id="{80574982-FBD5-4498-976D-BA8E63576817}"/>
              </a:ext>
            </a:extLst>
          </p:cNvPr>
          <p:cNvSpPr txBox="1">
            <a:spLocks noChangeArrowheads="1"/>
          </p:cNvSpPr>
          <p:nvPr/>
        </p:nvSpPr>
        <p:spPr bwMode="auto">
          <a:xfrm>
            <a:off x="1854200" y="2754908"/>
            <a:ext cx="485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t>√</a:t>
            </a:r>
          </a:p>
        </p:txBody>
      </p:sp>
      <p:grpSp>
        <p:nvGrpSpPr>
          <p:cNvPr id="93191" name="Group 111">
            <a:extLst>
              <a:ext uri="{FF2B5EF4-FFF2-40B4-BE49-F238E27FC236}">
                <a16:creationId xmlns:a16="http://schemas.microsoft.com/office/drawing/2014/main" id="{B807530B-CF57-43DC-8D4A-0D7BCE38DAA4}"/>
              </a:ext>
            </a:extLst>
          </p:cNvPr>
          <p:cNvGrpSpPr>
            <a:grpSpLocks/>
          </p:cNvGrpSpPr>
          <p:nvPr/>
        </p:nvGrpSpPr>
        <p:grpSpPr bwMode="auto">
          <a:xfrm>
            <a:off x="4384675" y="2667596"/>
            <a:ext cx="3870325" cy="3413125"/>
            <a:chOff x="1377" y="799"/>
            <a:chExt cx="2438" cy="2150"/>
          </a:xfrm>
        </p:grpSpPr>
        <p:grpSp>
          <p:nvGrpSpPr>
            <p:cNvPr id="93193" name="Group 112">
              <a:extLst>
                <a:ext uri="{FF2B5EF4-FFF2-40B4-BE49-F238E27FC236}">
                  <a16:creationId xmlns:a16="http://schemas.microsoft.com/office/drawing/2014/main" id="{A5729BEF-EA32-4F2F-944C-789FE86CD085}"/>
                </a:ext>
              </a:extLst>
            </p:cNvPr>
            <p:cNvGrpSpPr>
              <a:grpSpLocks/>
            </p:cNvGrpSpPr>
            <p:nvPr/>
          </p:nvGrpSpPr>
          <p:grpSpPr bwMode="auto">
            <a:xfrm>
              <a:off x="1836" y="1327"/>
              <a:ext cx="1894" cy="1407"/>
              <a:chOff x="1008" y="1385"/>
              <a:chExt cx="1894" cy="1407"/>
            </a:xfrm>
          </p:grpSpPr>
          <p:sp>
            <p:nvSpPr>
              <p:cNvPr id="93213" name="Oval 113">
                <a:extLst>
                  <a:ext uri="{FF2B5EF4-FFF2-40B4-BE49-F238E27FC236}">
                    <a16:creationId xmlns:a16="http://schemas.microsoft.com/office/drawing/2014/main" id="{E84F13EB-7233-4FFB-BE4C-BD11EDFC1A72}"/>
                  </a:ext>
                </a:extLst>
              </p:cNvPr>
              <p:cNvSpPr>
                <a:spLocks noChangeArrowheads="1"/>
              </p:cNvSpPr>
              <p:nvPr/>
            </p:nvSpPr>
            <p:spPr bwMode="auto">
              <a:xfrm>
                <a:off x="1856" y="138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14" name="Text Box 114">
                <a:extLst>
                  <a:ext uri="{FF2B5EF4-FFF2-40B4-BE49-F238E27FC236}">
                    <a16:creationId xmlns:a16="http://schemas.microsoft.com/office/drawing/2014/main" id="{4BDCED23-5252-435A-9899-D15CE29D1C2F}"/>
                  </a:ext>
                </a:extLst>
              </p:cNvPr>
              <p:cNvSpPr txBox="1">
                <a:spLocks noChangeArrowheads="1"/>
              </p:cNvSpPr>
              <p:nvPr/>
            </p:nvSpPr>
            <p:spPr bwMode="auto">
              <a:xfrm>
                <a:off x="1872" y="139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215" name="Oval 115">
                <a:extLst>
                  <a:ext uri="{FF2B5EF4-FFF2-40B4-BE49-F238E27FC236}">
                    <a16:creationId xmlns:a16="http://schemas.microsoft.com/office/drawing/2014/main" id="{FD1B554E-722F-4EF4-91F1-B074A1240DB5}"/>
                  </a:ext>
                </a:extLst>
              </p:cNvPr>
              <p:cNvSpPr>
                <a:spLocks noChangeArrowheads="1"/>
              </p:cNvSpPr>
              <p:nvPr/>
            </p:nvSpPr>
            <p:spPr bwMode="auto">
              <a:xfrm>
                <a:off x="102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16" name="Text Box 116">
                <a:extLst>
                  <a:ext uri="{FF2B5EF4-FFF2-40B4-BE49-F238E27FC236}">
                    <a16:creationId xmlns:a16="http://schemas.microsoft.com/office/drawing/2014/main" id="{D5AD2075-64DE-4378-807F-588EBD86972A}"/>
                  </a:ext>
                </a:extLst>
              </p:cNvPr>
              <p:cNvSpPr txBox="1">
                <a:spLocks noChangeArrowheads="1"/>
              </p:cNvSpPr>
              <p:nvPr/>
            </p:nvSpPr>
            <p:spPr bwMode="auto">
              <a:xfrm>
                <a:off x="1008" y="259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10</a:t>
                </a:r>
              </a:p>
            </p:txBody>
          </p:sp>
          <p:sp>
            <p:nvSpPr>
              <p:cNvPr id="93217" name="Oval 117">
                <a:extLst>
                  <a:ext uri="{FF2B5EF4-FFF2-40B4-BE49-F238E27FC236}">
                    <a16:creationId xmlns:a16="http://schemas.microsoft.com/office/drawing/2014/main" id="{22B9A329-74BF-4B97-BCC4-D8E1417E0C19}"/>
                  </a:ext>
                </a:extLst>
              </p:cNvPr>
              <p:cNvSpPr>
                <a:spLocks noChangeArrowheads="1"/>
              </p:cNvSpPr>
              <p:nvPr/>
            </p:nvSpPr>
            <p:spPr bwMode="auto">
              <a:xfrm>
                <a:off x="126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18" name="Text Box 118">
                <a:extLst>
                  <a:ext uri="{FF2B5EF4-FFF2-40B4-BE49-F238E27FC236}">
                    <a16:creationId xmlns:a16="http://schemas.microsoft.com/office/drawing/2014/main" id="{9B38CCA2-9D99-4DF2-8B66-780781F39A86}"/>
                  </a:ext>
                </a:extLst>
              </p:cNvPr>
              <p:cNvSpPr txBox="1">
                <a:spLocks noChangeArrowheads="1"/>
              </p:cNvSpPr>
              <p:nvPr/>
            </p:nvSpPr>
            <p:spPr bwMode="auto">
              <a:xfrm>
                <a:off x="1276"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219" name="Oval 119">
                <a:extLst>
                  <a:ext uri="{FF2B5EF4-FFF2-40B4-BE49-F238E27FC236}">
                    <a16:creationId xmlns:a16="http://schemas.microsoft.com/office/drawing/2014/main" id="{E632FB30-CC9A-439A-8D0B-AB02BA5729F1}"/>
                  </a:ext>
                </a:extLst>
              </p:cNvPr>
              <p:cNvSpPr>
                <a:spLocks noChangeArrowheads="1"/>
              </p:cNvSpPr>
              <p:nvPr/>
            </p:nvSpPr>
            <p:spPr bwMode="auto">
              <a:xfrm>
                <a:off x="1500"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20" name="Text Box 120">
                <a:extLst>
                  <a:ext uri="{FF2B5EF4-FFF2-40B4-BE49-F238E27FC236}">
                    <a16:creationId xmlns:a16="http://schemas.microsoft.com/office/drawing/2014/main" id="{D93266E4-667F-4A77-B2AC-18A3D19486B0}"/>
                  </a:ext>
                </a:extLst>
              </p:cNvPr>
              <p:cNvSpPr txBox="1">
                <a:spLocks noChangeArrowheads="1"/>
              </p:cNvSpPr>
              <p:nvPr/>
            </p:nvSpPr>
            <p:spPr bwMode="auto">
              <a:xfrm>
                <a:off x="1488"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20</a:t>
                </a:r>
              </a:p>
            </p:txBody>
          </p:sp>
          <p:sp>
            <p:nvSpPr>
              <p:cNvPr id="93221" name="Oval 121">
                <a:extLst>
                  <a:ext uri="{FF2B5EF4-FFF2-40B4-BE49-F238E27FC236}">
                    <a16:creationId xmlns:a16="http://schemas.microsoft.com/office/drawing/2014/main" id="{0EC1838C-E769-4734-BAE1-046D21FB2891}"/>
                  </a:ext>
                </a:extLst>
              </p:cNvPr>
              <p:cNvSpPr>
                <a:spLocks noChangeArrowheads="1"/>
              </p:cNvSpPr>
              <p:nvPr/>
            </p:nvSpPr>
            <p:spPr bwMode="auto">
              <a:xfrm>
                <a:off x="172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22" name="Text Box 122">
                <a:extLst>
                  <a:ext uri="{FF2B5EF4-FFF2-40B4-BE49-F238E27FC236}">
                    <a16:creationId xmlns:a16="http://schemas.microsoft.com/office/drawing/2014/main" id="{2A6404D0-5B24-4A2D-9382-06D4A8809CD4}"/>
                  </a:ext>
                </a:extLst>
              </p:cNvPr>
              <p:cNvSpPr txBox="1">
                <a:spLocks noChangeArrowheads="1"/>
              </p:cNvSpPr>
              <p:nvPr/>
            </p:nvSpPr>
            <p:spPr bwMode="auto">
              <a:xfrm>
                <a:off x="1744" y="2593"/>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3223" name="Oval 123">
                <a:extLst>
                  <a:ext uri="{FF2B5EF4-FFF2-40B4-BE49-F238E27FC236}">
                    <a16:creationId xmlns:a16="http://schemas.microsoft.com/office/drawing/2014/main" id="{B288F0CD-30F4-4588-89F0-A94C25E871BA}"/>
                  </a:ext>
                </a:extLst>
              </p:cNvPr>
              <p:cNvSpPr>
                <a:spLocks noChangeArrowheads="1"/>
              </p:cNvSpPr>
              <p:nvPr/>
            </p:nvSpPr>
            <p:spPr bwMode="auto">
              <a:xfrm>
                <a:off x="196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24" name="Text Box 124">
                <a:extLst>
                  <a:ext uri="{FF2B5EF4-FFF2-40B4-BE49-F238E27FC236}">
                    <a16:creationId xmlns:a16="http://schemas.microsoft.com/office/drawing/2014/main" id="{7C8F2DFF-8F95-4007-B241-DDB237D47D12}"/>
                  </a:ext>
                </a:extLst>
              </p:cNvPr>
              <p:cNvSpPr txBox="1">
                <a:spLocks noChangeArrowheads="1"/>
              </p:cNvSpPr>
              <p:nvPr/>
            </p:nvSpPr>
            <p:spPr bwMode="auto">
              <a:xfrm>
                <a:off x="1984" y="260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8</a:t>
                </a:r>
              </a:p>
            </p:txBody>
          </p:sp>
          <p:sp>
            <p:nvSpPr>
              <p:cNvPr id="93225" name="Oval 125">
                <a:extLst>
                  <a:ext uri="{FF2B5EF4-FFF2-40B4-BE49-F238E27FC236}">
                    <a16:creationId xmlns:a16="http://schemas.microsoft.com/office/drawing/2014/main" id="{68723C17-899A-4298-9D66-0EC62E75F8D8}"/>
                  </a:ext>
                </a:extLst>
              </p:cNvPr>
              <p:cNvSpPr>
                <a:spLocks noChangeArrowheads="1"/>
              </p:cNvSpPr>
              <p:nvPr/>
            </p:nvSpPr>
            <p:spPr bwMode="auto">
              <a:xfrm>
                <a:off x="220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26" name="Text Box 126">
                <a:extLst>
                  <a:ext uri="{FF2B5EF4-FFF2-40B4-BE49-F238E27FC236}">
                    <a16:creationId xmlns:a16="http://schemas.microsoft.com/office/drawing/2014/main" id="{7F2EBB48-766F-4C3C-B875-B3713EA4EE47}"/>
                  </a:ext>
                </a:extLst>
              </p:cNvPr>
              <p:cNvSpPr txBox="1">
                <a:spLocks noChangeArrowheads="1"/>
              </p:cNvSpPr>
              <p:nvPr/>
            </p:nvSpPr>
            <p:spPr bwMode="auto">
              <a:xfrm>
                <a:off x="2224" y="258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227" name="Oval 127">
                <a:extLst>
                  <a:ext uri="{FF2B5EF4-FFF2-40B4-BE49-F238E27FC236}">
                    <a16:creationId xmlns:a16="http://schemas.microsoft.com/office/drawing/2014/main" id="{B1BB5879-A68D-4FA1-8A8C-FCAAADBDB30E}"/>
                  </a:ext>
                </a:extLst>
              </p:cNvPr>
              <p:cNvSpPr>
                <a:spLocks noChangeArrowheads="1"/>
              </p:cNvSpPr>
              <p:nvPr/>
            </p:nvSpPr>
            <p:spPr bwMode="auto">
              <a:xfrm>
                <a:off x="244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28" name="Text Box 128">
                <a:extLst>
                  <a:ext uri="{FF2B5EF4-FFF2-40B4-BE49-F238E27FC236}">
                    <a16:creationId xmlns:a16="http://schemas.microsoft.com/office/drawing/2014/main" id="{4E7530AB-7F7F-47F9-A26D-0C7990F1BDAB}"/>
                  </a:ext>
                </a:extLst>
              </p:cNvPr>
              <p:cNvSpPr txBox="1">
                <a:spLocks noChangeArrowheads="1"/>
              </p:cNvSpPr>
              <p:nvPr/>
            </p:nvSpPr>
            <p:spPr bwMode="auto">
              <a:xfrm>
                <a:off x="2436" y="2600"/>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90</a:t>
                </a:r>
              </a:p>
            </p:txBody>
          </p:sp>
          <p:sp>
            <p:nvSpPr>
              <p:cNvPr id="93229" name="Oval 129">
                <a:extLst>
                  <a:ext uri="{FF2B5EF4-FFF2-40B4-BE49-F238E27FC236}">
                    <a16:creationId xmlns:a16="http://schemas.microsoft.com/office/drawing/2014/main" id="{93B5DB14-5D05-4D2A-BB27-373DA7E025A5}"/>
                  </a:ext>
                </a:extLst>
              </p:cNvPr>
              <p:cNvSpPr>
                <a:spLocks noChangeArrowheads="1"/>
              </p:cNvSpPr>
              <p:nvPr/>
            </p:nvSpPr>
            <p:spPr bwMode="auto">
              <a:xfrm>
                <a:off x="2688" y="2579"/>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30" name="Text Box 130">
                <a:extLst>
                  <a:ext uri="{FF2B5EF4-FFF2-40B4-BE49-F238E27FC236}">
                    <a16:creationId xmlns:a16="http://schemas.microsoft.com/office/drawing/2014/main" id="{8AD27920-AC60-4887-BF97-BA269285124C}"/>
                  </a:ext>
                </a:extLst>
              </p:cNvPr>
              <p:cNvSpPr txBox="1">
                <a:spLocks noChangeArrowheads="1"/>
              </p:cNvSpPr>
              <p:nvPr/>
            </p:nvSpPr>
            <p:spPr bwMode="auto">
              <a:xfrm>
                <a:off x="2676" y="258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3231" name="Oval 131">
                <a:extLst>
                  <a:ext uri="{FF2B5EF4-FFF2-40B4-BE49-F238E27FC236}">
                    <a16:creationId xmlns:a16="http://schemas.microsoft.com/office/drawing/2014/main" id="{4E5578C5-C7EE-4873-8AB5-105207971D1E}"/>
                  </a:ext>
                </a:extLst>
              </p:cNvPr>
              <p:cNvSpPr>
                <a:spLocks noChangeArrowheads="1"/>
              </p:cNvSpPr>
              <p:nvPr/>
            </p:nvSpPr>
            <p:spPr bwMode="auto">
              <a:xfrm>
                <a:off x="115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32" name="Text Box 132">
                <a:extLst>
                  <a:ext uri="{FF2B5EF4-FFF2-40B4-BE49-F238E27FC236}">
                    <a16:creationId xmlns:a16="http://schemas.microsoft.com/office/drawing/2014/main" id="{2BBA4C96-BD9A-4980-9F25-96A1C5951C55}"/>
                  </a:ext>
                </a:extLst>
              </p:cNvPr>
              <p:cNvSpPr txBox="1">
                <a:spLocks noChangeArrowheads="1"/>
              </p:cNvSpPr>
              <p:nvPr/>
            </p:nvSpPr>
            <p:spPr bwMode="auto">
              <a:xfrm>
                <a:off x="1140" y="221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10</a:t>
                </a:r>
              </a:p>
            </p:txBody>
          </p:sp>
          <p:sp>
            <p:nvSpPr>
              <p:cNvPr id="93233" name="Oval 133">
                <a:extLst>
                  <a:ext uri="{FF2B5EF4-FFF2-40B4-BE49-F238E27FC236}">
                    <a16:creationId xmlns:a16="http://schemas.microsoft.com/office/drawing/2014/main" id="{85EE1B91-1FF2-4455-8587-2EB3C7DCAC37}"/>
                  </a:ext>
                </a:extLst>
              </p:cNvPr>
              <p:cNvSpPr>
                <a:spLocks noChangeArrowheads="1"/>
              </p:cNvSpPr>
              <p:nvPr/>
            </p:nvSpPr>
            <p:spPr bwMode="auto">
              <a:xfrm>
                <a:off x="1632"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34" name="Text Box 134">
                <a:extLst>
                  <a:ext uri="{FF2B5EF4-FFF2-40B4-BE49-F238E27FC236}">
                    <a16:creationId xmlns:a16="http://schemas.microsoft.com/office/drawing/2014/main" id="{025774DB-703A-4AF8-ABD3-C842011C2332}"/>
                  </a:ext>
                </a:extLst>
              </p:cNvPr>
              <p:cNvSpPr txBox="1">
                <a:spLocks noChangeArrowheads="1"/>
              </p:cNvSpPr>
              <p:nvPr/>
            </p:nvSpPr>
            <p:spPr bwMode="auto">
              <a:xfrm>
                <a:off x="1620" y="220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20</a:t>
                </a:r>
              </a:p>
            </p:txBody>
          </p:sp>
          <p:sp>
            <p:nvSpPr>
              <p:cNvPr id="93235" name="Oval 135">
                <a:extLst>
                  <a:ext uri="{FF2B5EF4-FFF2-40B4-BE49-F238E27FC236}">
                    <a16:creationId xmlns:a16="http://schemas.microsoft.com/office/drawing/2014/main" id="{3E0B3325-5C1F-428D-9324-56AA197D4378}"/>
                  </a:ext>
                </a:extLst>
              </p:cNvPr>
              <p:cNvSpPr>
                <a:spLocks noChangeArrowheads="1"/>
              </p:cNvSpPr>
              <p:nvPr/>
            </p:nvSpPr>
            <p:spPr bwMode="auto">
              <a:xfrm>
                <a:off x="206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36" name="Text Box 136">
                <a:extLst>
                  <a:ext uri="{FF2B5EF4-FFF2-40B4-BE49-F238E27FC236}">
                    <a16:creationId xmlns:a16="http://schemas.microsoft.com/office/drawing/2014/main" id="{83314442-2E30-463E-ACEC-116773029456}"/>
                  </a:ext>
                </a:extLst>
              </p:cNvPr>
              <p:cNvSpPr txBox="1">
                <a:spLocks noChangeArrowheads="1"/>
              </p:cNvSpPr>
              <p:nvPr/>
            </p:nvSpPr>
            <p:spPr bwMode="auto">
              <a:xfrm>
                <a:off x="2080" y="221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237" name="Oval 137">
                <a:extLst>
                  <a:ext uri="{FF2B5EF4-FFF2-40B4-BE49-F238E27FC236}">
                    <a16:creationId xmlns:a16="http://schemas.microsoft.com/office/drawing/2014/main" id="{3B4DEEA3-144A-4082-8EDB-23CD902CB7B4}"/>
                  </a:ext>
                </a:extLst>
              </p:cNvPr>
              <p:cNvSpPr>
                <a:spLocks noChangeArrowheads="1"/>
              </p:cNvSpPr>
              <p:nvPr/>
            </p:nvSpPr>
            <p:spPr bwMode="auto">
              <a:xfrm>
                <a:off x="2544" y="2195"/>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38" name="Text Box 138">
                <a:extLst>
                  <a:ext uri="{FF2B5EF4-FFF2-40B4-BE49-F238E27FC236}">
                    <a16:creationId xmlns:a16="http://schemas.microsoft.com/office/drawing/2014/main" id="{94324F13-9DBF-4BD8-AFF8-3E711718CF21}"/>
                  </a:ext>
                </a:extLst>
              </p:cNvPr>
              <p:cNvSpPr txBox="1">
                <a:spLocks noChangeArrowheads="1"/>
              </p:cNvSpPr>
              <p:nvPr/>
            </p:nvSpPr>
            <p:spPr bwMode="auto">
              <a:xfrm>
                <a:off x="2532" y="220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90</a:t>
                </a:r>
              </a:p>
            </p:txBody>
          </p:sp>
          <p:sp>
            <p:nvSpPr>
              <p:cNvPr id="93239" name="Oval 139">
                <a:extLst>
                  <a:ext uri="{FF2B5EF4-FFF2-40B4-BE49-F238E27FC236}">
                    <a16:creationId xmlns:a16="http://schemas.microsoft.com/office/drawing/2014/main" id="{34028A24-21B2-4E41-98CF-3CA8E1D78DD0}"/>
                  </a:ext>
                </a:extLst>
              </p:cNvPr>
              <p:cNvSpPr>
                <a:spLocks noChangeArrowheads="1"/>
              </p:cNvSpPr>
              <p:nvPr/>
            </p:nvSpPr>
            <p:spPr bwMode="auto">
              <a:xfrm>
                <a:off x="1392"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40" name="Text Box 140">
                <a:extLst>
                  <a:ext uri="{FF2B5EF4-FFF2-40B4-BE49-F238E27FC236}">
                    <a16:creationId xmlns:a16="http://schemas.microsoft.com/office/drawing/2014/main" id="{3C645FD1-69A0-4630-96E5-340B6B9DA9E1}"/>
                  </a:ext>
                </a:extLst>
              </p:cNvPr>
              <p:cNvSpPr txBox="1">
                <a:spLocks noChangeArrowheads="1"/>
              </p:cNvSpPr>
              <p:nvPr/>
            </p:nvSpPr>
            <p:spPr bwMode="auto">
              <a:xfrm>
                <a:off x="1408" y="1797"/>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9</a:t>
                </a:r>
              </a:p>
            </p:txBody>
          </p:sp>
          <p:sp>
            <p:nvSpPr>
              <p:cNvPr id="93241" name="Oval 141">
                <a:extLst>
                  <a:ext uri="{FF2B5EF4-FFF2-40B4-BE49-F238E27FC236}">
                    <a16:creationId xmlns:a16="http://schemas.microsoft.com/office/drawing/2014/main" id="{FB89576B-4143-4F95-A5B0-1D4E0A8AC069}"/>
                  </a:ext>
                </a:extLst>
              </p:cNvPr>
              <p:cNvSpPr>
                <a:spLocks noChangeArrowheads="1"/>
              </p:cNvSpPr>
              <p:nvPr/>
            </p:nvSpPr>
            <p:spPr bwMode="auto">
              <a:xfrm>
                <a:off x="2304" y="1776"/>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3242" name="Text Box 142">
                <a:extLst>
                  <a:ext uri="{FF2B5EF4-FFF2-40B4-BE49-F238E27FC236}">
                    <a16:creationId xmlns:a16="http://schemas.microsoft.com/office/drawing/2014/main" id="{BA490413-2705-4596-A717-61199F5E6382}"/>
                  </a:ext>
                </a:extLst>
              </p:cNvPr>
              <p:cNvSpPr txBox="1">
                <a:spLocks noChangeArrowheads="1"/>
              </p:cNvSpPr>
              <p:nvPr/>
            </p:nvSpPr>
            <p:spPr bwMode="auto">
              <a:xfrm>
                <a:off x="2292" y="1783"/>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17</a:t>
                </a:r>
              </a:p>
            </p:txBody>
          </p:sp>
          <p:sp>
            <p:nvSpPr>
              <p:cNvPr id="93243" name="Line 143">
                <a:extLst>
                  <a:ext uri="{FF2B5EF4-FFF2-40B4-BE49-F238E27FC236}">
                    <a16:creationId xmlns:a16="http://schemas.microsoft.com/office/drawing/2014/main" id="{E9D939DA-E7E6-4C77-8836-B40E2E791B60}"/>
                  </a:ext>
                </a:extLst>
              </p:cNvPr>
              <p:cNvSpPr>
                <a:spLocks noChangeShapeType="1"/>
              </p:cNvSpPr>
              <p:nvPr/>
            </p:nvSpPr>
            <p:spPr bwMode="auto">
              <a:xfrm flipH="1">
                <a:off x="1536" y="1584"/>
                <a:ext cx="38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44" name="Line 144">
                <a:extLst>
                  <a:ext uri="{FF2B5EF4-FFF2-40B4-BE49-F238E27FC236}">
                    <a16:creationId xmlns:a16="http://schemas.microsoft.com/office/drawing/2014/main" id="{BD91844F-F8A0-4B3A-A742-E0167CFEA52B}"/>
                  </a:ext>
                </a:extLst>
              </p:cNvPr>
              <p:cNvSpPr>
                <a:spLocks noChangeShapeType="1"/>
              </p:cNvSpPr>
              <p:nvPr/>
            </p:nvSpPr>
            <p:spPr bwMode="auto">
              <a:xfrm>
                <a:off x="2016" y="1584"/>
                <a:ext cx="33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45" name="Line 145">
                <a:extLst>
                  <a:ext uri="{FF2B5EF4-FFF2-40B4-BE49-F238E27FC236}">
                    <a16:creationId xmlns:a16="http://schemas.microsoft.com/office/drawing/2014/main" id="{CB49FD89-4BC3-4B4E-84A5-464F7E62D806}"/>
                  </a:ext>
                </a:extLst>
              </p:cNvPr>
              <p:cNvSpPr>
                <a:spLocks noChangeShapeType="1"/>
              </p:cNvSpPr>
              <p:nvPr/>
            </p:nvSpPr>
            <p:spPr bwMode="auto">
              <a:xfrm flipH="1">
                <a:off x="1248" y="1952"/>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46" name="Line 146">
                <a:extLst>
                  <a:ext uri="{FF2B5EF4-FFF2-40B4-BE49-F238E27FC236}">
                    <a16:creationId xmlns:a16="http://schemas.microsoft.com/office/drawing/2014/main" id="{69274003-A992-4A66-8D07-CB558A3E65A8}"/>
                  </a:ext>
                </a:extLst>
              </p:cNvPr>
              <p:cNvSpPr>
                <a:spLocks noChangeShapeType="1"/>
              </p:cNvSpPr>
              <p:nvPr/>
            </p:nvSpPr>
            <p:spPr bwMode="auto">
              <a:xfrm>
                <a:off x="1488" y="19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47" name="Line 147">
                <a:extLst>
                  <a:ext uri="{FF2B5EF4-FFF2-40B4-BE49-F238E27FC236}">
                    <a16:creationId xmlns:a16="http://schemas.microsoft.com/office/drawing/2014/main" id="{51AA7A0F-7BDB-4D04-BD03-DF461E7CE071}"/>
                  </a:ext>
                </a:extLst>
              </p:cNvPr>
              <p:cNvSpPr>
                <a:spLocks noChangeShapeType="1"/>
              </p:cNvSpPr>
              <p:nvPr/>
            </p:nvSpPr>
            <p:spPr bwMode="auto">
              <a:xfrm flipH="1">
                <a:off x="220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48" name="Line 148">
                <a:extLst>
                  <a:ext uri="{FF2B5EF4-FFF2-40B4-BE49-F238E27FC236}">
                    <a16:creationId xmlns:a16="http://schemas.microsoft.com/office/drawing/2014/main" id="{1C12E465-DBD4-45A3-9424-ABFE7F65171D}"/>
                  </a:ext>
                </a:extLst>
              </p:cNvPr>
              <p:cNvSpPr>
                <a:spLocks noChangeShapeType="1"/>
              </p:cNvSpPr>
              <p:nvPr/>
            </p:nvSpPr>
            <p:spPr bwMode="auto">
              <a:xfrm>
                <a:off x="2448" y="1968"/>
                <a:ext cx="1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49" name="Line 149">
                <a:extLst>
                  <a:ext uri="{FF2B5EF4-FFF2-40B4-BE49-F238E27FC236}">
                    <a16:creationId xmlns:a16="http://schemas.microsoft.com/office/drawing/2014/main" id="{02BEE71E-B01D-42D4-90BB-0DAB5B72C22A}"/>
                  </a:ext>
                </a:extLst>
              </p:cNvPr>
              <p:cNvSpPr>
                <a:spLocks noChangeShapeType="1"/>
              </p:cNvSpPr>
              <p:nvPr/>
            </p:nvSpPr>
            <p:spPr bwMode="auto">
              <a:xfrm flipH="1">
                <a:off x="1136"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0" name="Line 150">
                <a:extLst>
                  <a:ext uri="{FF2B5EF4-FFF2-40B4-BE49-F238E27FC236}">
                    <a16:creationId xmlns:a16="http://schemas.microsoft.com/office/drawing/2014/main" id="{6ADB7476-0DF4-496B-949D-0525A9596811}"/>
                  </a:ext>
                </a:extLst>
              </p:cNvPr>
              <p:cNvSpPr>
                <a:spLocks noChangeShapeType="1"/>
              </p:cNvSpPr>
              <p:nvPr/>
            </p:nvSpPr>
            <p:spPr bwMode="auto">
              <a:xfrm>
                <a:off x="1248" y="2392"/>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1" name="Line 151">
                <a:extLst>
                  <a:ext uri="{FF2B5EF4-FFF2-40B4-BE49-F238E27FC236}">
                    <a16:creationId xmlns:a16="http://schemas.microsoft.com/office/drawing/2014/main" id="{9FFB3449-BDE5-473C-883F-3524E6B971B5}"/>
                  </a:ext>
                </a:extLst>
              </p:cNvPr>
              <p:cNvSpPr>
                <a:spLocks noChangeShapeType="1"/>
              </p:cNvSpPr>
              <p:nvPr/>
            </p:nvSpPr>
            <p:spPr bwMode="auto">
              <a:xfrm flipH="1">
                <a:off x="1624"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2" name="Line 152">
                <a:extLst>
                  <a:ext uri="{FF2B5EF4-FFF2-40B4-BE49-F238E27FC236}">
                    <a16:creationId xmlns:a16="http://schemas.microsoft.com/office/drawing/2014/main" id="{835DD8F0-6892-4CBD-92BD-58C9952D6B55}"/>
                  </a:ext>
                </a:extLst>
              </p:cNvPr>
              <p:cNvSpPr>
                <a:spLocks noChangeShapeType="1"/>
              </p:cNvSpPr>
              <p:nvPr/>
            </p:nvSpPr>
            <p:spPr bwMode="auto">
              <a:xfrm>
                <a:off x="1744"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3" name="Line 153">
                <a:extLst>
                  <a:ext uri="{FF2B5EF4-FFF2-40B4-BE49-F238E27FC236}">
                    <a16:creationId xmlns:a16="http://schemas.microsoft.com/office/drawing/2014/main" id="{2D24BD8C-289E-44FF-A771-96A33FD7DDD6}"/>
                  </a:ext>
                </a:extLst>
              </p:cNvPr>
              <p:cNvSpPr>
                <a:spLocks noChangeShapeType="1"/>
              </p:cNvSpPr>
              <p:nvPr/>
            </p:nvSpPr>
            <p:spPr bwMode="auto">
              <a:xfrm flipH="1">
                <a:off x="2056" y="23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4" name="Line 154">
                <a:extLst>
                  <a:ext uri="{FF2B5EF4-FFF2-40B4-BE49-F238E27FC236}">
                    <a16:creationId xmlns:a16="http://schemas.microsoft.com/office/drawing/2014/main" id="{38F5705F-DF6D-4C64-A111-D9FB90A2C853}"/>
                  </a:ext>
                </a:extLst>
              </p:cNvPr>
              <p:cNvSpPr>
                <a:spLocks noChangeShapeType="1"/>
              </p:cNvSpPr>
              <p:nvPr/>
            </p:nvSpPr>
            <p:spPr bwMode="auto">
              <a:xfrm>
                <a:off x="2176" y="2384"/>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5" name="Line 155">
                <a:extLst>
                  <a:ext uri="{FF2B5EF4-FFF2-40B4-BE49-F238E27FC236}">
                    <a16:creationId xmlns:a16="http://schemas.microsoft.com/office/drawing/2014/main" id="{C4C0E84A-EE69-4FDB-B5F0-460430D86994}"/>
                  </a:ext>
                </a:extLst>
              </p:cNvPr>
              <p:cNvSpPr>
                <a:spLocks noChangeShapeType="1"/>
              </p:cNvSpPr>
              <p:nvPr/>
            </p:nvSpPr>
            <p:spPr bwMode="auto">
              <a:xfrm flipH="1">
                <a:off x="2528" y="239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3256" name="Line 156">
                <a:extLst>
                  <a:ext uri="{FF2B5EF4-FFF2-40B4-BE49-F238E27FC236}">
                    <a16:creationId xmlns:a16="http://schemas.microsoft.com/office/drawing/2014/main" id="{C5F72093-CAF9-4567-B4F8-FF09BE0808BB}"/>
                  </a:ext>
                </a:extLst>
              </p:cNvPr>
              <p:cNvSpPr>
                <a:spLocks noChangeShapeType="1"/>
              </p:cNvSpPr>
              <p:nvPr/>
            </p:nvSpPr>
            <p:spPr bwMode="auto">
              <a:xfrm>
                <a:off x="2648" y="2400"/>
                <a:ext cx="96" cy="1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93194" name="Text Box 157">
              <a:extLst>
                <a:ext uri="{FF2B5EF4-FFF2-40B4-BE49-F238E27FC236}">
                  <a16:creationId xmlns:a16="http://schemas.microsoft.com/office/drawing/2014/main" id="{6E16061F-FA51-4E16-8439-90C88AB88682}"/>
                </a:ext>
              </a:extLst>
            </p:cNvPr>
            <p:cNvSpPr txBox="1">
              <a:spLocks noChangeArrowheads="1"/>
            </p:cNvSpPr>
            <p:nvPr/>
          </p:nvSpPr>
          <p:spPr bwMode="auto">
            <a:xfrm>
              <a:off x="2566" y="1207"/>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3195" name="Text Box 158">
              <a:extLst>
                <a:ext uri="{FF2B5EF4-FFF2-40B4-BE49-F238E27FC236}">
                  <a16:creationId xmlns:a16="http://schemas.microsoft.com/office/drawing/2014/main" id="{DC3065BF-9CCD-49BF-8966-A946D53C860F}"/>
                </a:ext>
              </a:extLst>
            </p:cNvPr>
            <p:cNvSpPr txBox="1">
              <a:spLocks noChangeArrowheads="1"/>
            </p:cNvSpPr>
            <p:nvPr/>
          </p:nvSpPr>
          <p:spPr bwMode="auto">
            <a:xfrm>
              <a:off x="2108" y="1599"/>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3196" name="Text Box 159">
              <a:extLst>
                <a:ext uri="{FF2B5EF4-FFF2-40B4-BE49-F238E27FC236}">
                  <a16:creationId xmlns:a16="http://schemas.microsoft.com/office/drawing/2014/main" id="{5005A2C6-7920-4B05-804B-746E036D32E0}"/>
                </a:ext>
              </a:extLst>
            </p:cNvPr>
            <p:cNvSpPr txBox="1">
              <a:spLocks noChangeArrowheads="1"/>
            </p:cNvSpPr>
            <p:nvPr/>
          </p:nvSpPr>
          <p:spPr bwMode="auto">
            <a:xfrm>
              <a:off x="3288" y="1599"/>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3197" name="Text Box 160">
              <a:extLst>
                <a:ext uri="{FF2B5EF4-FFF2-40B4-BE49-F238E27FC236}">
                  <a16:creationId xmlns:a16="http://schemas.microsoft.com/office/drawing/2014/main" id="{A4931DB1-6A2E-48EE-A60B-9E790C9B044F}"/>
                </a:ext>
              </a:extLst>
            </p:cNvPr>
            <p:cNvSpPr txBox="1">
              <a:spLocks noChangeArrowheads="1"/>
            </p:cNvSpPr>
            <p:nvPr/>
          </p:nvSpPr>
          <p:spPr bwMode="auto">
            <a:xfrm>
              <a:off x="1836" y="2007"/>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93198" name="Text Box 161">
              <a:extLst>
                <a:ext uri="{FF2B5EF4-FFF2-40B4-BE49-F238E27FC236}">
                  <a16:creationId xmlns:a16="http://schemas.microsoft.com/office/drawing/2014/main" id="{0A8933CA-1D86-4A6B-9003-B3BD79B50D0F}"/>
                </a:ext>
              </a:extLst>
            </p:cNvPr>
            <p:cNvSpPr txBox="1">
              <a:spLocks noChangeArrowheads="1"/>
            </p:cNvSpPr>
            <p:nvPr/>
          </p:nvSpPr>
          <p:spPr bwMode="auto">
            <a:xfrm>
              <a:off x="2562" y="1997"/>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93199" name="Text Box 162">
              <a:extLst>
                <a:ext uri="{FF2B5EF4-FFF2-40B4-BE49-F238E27FC236}">
                  <a16:creationId xmlns:a16="http://schemas.microsoft.com/office/drawing/2014/main" id="{06549EFE-CB5B-48F5-A0EC-D5C808CE7EE0}"/>
                </a:ext>
              </a:extLst>
            </p:cNvPr>
            <p:cNvSpPr txBox="1">
              <a:spLocks noChangeArrowheads="1"/>
            </p:cNvSpPr>
            <p:nvPr/>
          </p:nvSpPr>
          <p:spPr bwMode="auto">
            <a:xfrm>
              <a:off x="2834" y="1997"/>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93200" name="Text Box 163">
              <a:extLst>
                <a:ext uri="{FF2B5EF4-FFF2-40B4-BE49-F238E27FC236}">
                  <a16:creationId xmlns:a16="http://schemas.microsoft.com/office/drawing/2014/main" id="{1F26A10D-9D95-43A6-A554-F6CE1532888B}"/>
                </a:ext>
              </a:extLst>
            </p:cNvPr>
            <p:cNvSpPr txBox="1">
              <a:spLocks noChangeArrowheads="1"/>
            </p:cNvSpPr>
            <p:nvPr/>
          </p:nvSpPr>
          <p:spPr bwMode="auto">
            <a:xfrm>
              <a:off x="3481" y="1997"/>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93201" name="Text Box 164">
              <a:extLst>
                <a:ext uri="{FF2B5EF4-FFF2-40B4-BE49-F238E27FC236}">
                  <a16:creationId xmlns:a16="http://schemas.microsoft.com/office/drawing/2014/main" id="{6D3DF472-4EFA-4C0E-BB6C-F6FEAA4D5219}"/>
                </a:ext>
              </a:extLst>
            </p:cNvPr>
            <p:cNvSpPr txBox="1">
              <a:spLocks noChangeArrowheads="1"/>
            </p:cNvSpPr>
            <p:nvPr/>
          </p:nvSpPr>
          <p:spPr bwMode="auto">
            <a:xfrm>
              <a:off x="1746" y="2405"/>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93202" name="Text Box 165">
              <a:extLst>
                <a:ext uri="{FF2B5EF4-FFF2-40B4-BE49-F238E27FC236}">
                  <a16:creationId xmlns:a16="http://schemas.microsoft.com/office/drawing/2014/main" id="{F815E091-660B-4A9A-A567-9D4E6D1DF2D1}"/>
                </a:ext>
              </a:extLst>
            </p:cNvPr>
            <p:cNvSpPr txBox="1">
              <a:spLocks noChangeArrowheads="1"/>
            </p:cNvSpPr>
            <p:nvPr/>
          </p:nvSpPr>
          <p:spPr bwMode="auto">
            <a:xfrm>
              <a:off x="1972" y="2415"/>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93203" name="Text Box 166">
              <a:extLst>
                <a:ext uri="{FF2B5EF4-FFF2-40B4-BE49-F238E27FC236}">
                  <a16:creationId xmlns:a16="http://schemas.microsoft.com/office/drawing/2014/main" id="{9D34A03C-1E36-4BC4-B150-DD21744CDB3A}"/>
                </a:ext>
              </a:extLst>
            </p:cNvPr>
            <p:cNvSpPr txBox="1">
              <a:spLocks noChangeArrowheads="1"/>
            </p:cNvSpPr>
            <p:nvPr/>
          </p:nvSpPr>
          <p:spPr bwMode="auto">
            <a:xfrm>
              <a:off x="2228"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10</a:t>
              </a:r>
            </a:p>
          </p:txBody>
        </p:sp>
        <p:sp>
          <p:nvSpPr>
            <p:cNvPr id="93204" name="Text Box 167">
              <a:extLst>
                <a:ext uri="{FF2B5EF4-FFF2-40B4-BE49-F238E27FC236}">
                  <a16:creationId xmlns:a16="http://schemas.microsoft.com/office/drawing/2014/main" id="{AF8A566A-92C8-44B7-B6C4-B20B3A9CA9AF}"/>
                </a:ext>
              </a:extLst>
            </p:cNvPr>
            <p:cNvSpPr txBox="1">
              <a:spLocks noChangeArrowheads="1"/>
            </p:cNvSpPr>
            <p:nvPr/>
          </p:nvSpPr>
          <p:spPr bwMode="auto">
            <a:xfrm>
              <a:off x="2455"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11</a:t>
              </a:r>
            </a:p>
          </p:txBody>
        </p:sp>
        <p:sp>
          <p:nvSpPr>
            <p:cNvPr id="93205" name="Text Box 168">
              <a:extLst>
                <a:ext uri="{FF2B5EF4-FFF2-40B4-BE49-F238E27FC236}">
                  <a16:creationId xmlns:a16="http://schemas.microsoft.com/office/drawing/2014/main" id="{48BC3B12-011E-4148-AFA2-370B607F7317}"/>
                </a:ext>
              </a:extLst>
            </p:cNvPr>
            <p:cNvSpPr txBox="1">
              <a:spLocks noChangeArrowheads="1"/>
            </p:cNvSpPr>
            <p:nvPr/>
          </p:nvSpPr>
          <p:spPr bwMode="auto">
            <a:xfrm>
              <a:off x="2682"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12</a:t>
              </a:r>
            </a:p>
          </p:txBody>
        </p:sp>
        <p:sp>
          <p:nvSpPr>
            <p:cNvPr id="93206" name="Text Box 169">
              <a:extLst>
                <a:ext uri="{FF2B5EF4-FFF2-40B4-BE49-F238E27FC236}">
                  <a16:creationId xmlns:a16="http://schemas.microsoft.com/office/drawing/2014/main" id="{82C6C438-A8A9-4227-A8D5-4A8A7E017C6E}"/>
                </a:ext>
              </a:extLst>
            </p:cNvPr>
            <p:cNvSpPr txBox="1">
              <a:spLocks noChangeArrowheads="1"/>
            </p:cNvSpPr>
            <p:nvPr/>
          </p:nvSpPr>
          <p:spPr bwMode="auto">
            <a:xfrm>
              <a:off x="2908"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13</a:t>
              </a:r>
            </a:p>
          </p:txBody>
        </p:sp>
        <p:sp>
          <p:nvSpPr>
            <p:cNvPr id="93207" name="Text Box 170">
              <a:extLst>
                <a:ext uri="{FF2B5EF4-FFF2-40B4-BE49-F238E27FC236}">
                  <a16:creationId xmlns:a16="http://schemas.microsoft.com/office/drawing/2014/main" id="{8FEE6B8A-80BF-47BB-AB6E-97E45F908740}"/>
                </a:ext>
              </a:extLst>
            </p:cNvPr>
            <p:cNvSpPr txBox="1">
              <a:spLocks noChangeArrowheads="1"/>
            </p:cNvSpPr>
            <p:nvPr/>
          </p:nvSpPr>
          <p:spPr bwMode="auto">
            <a:xfrm>
              <a:off x="3181"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14</a:t>
              </a:r>
            </a:p>
          </p:txBody>
        </p:sp>
        <p:sp>
          <p:nvSpPr>
            <p:cNvPr id="93208" name="Text Box 171">
              <a:extLst>
                <a:ext uri="{FF2B5EF4-FFF2-40B4-BE49-F238E27FC236}">
                  <a16:creationId xmlns:a16="http://schemas.microsoft.com/office/drawing/2014/main" id="{ABDAF664-F7CA-47ED-A912-2E9C7F57C312}"/>
                </a:ext>
              </a:extLst>
            </p:cNvPr>
            <p:cNvSpPr txBox="1">
              <a:spLocks noChangeArrowheads="1"/>
            </p:cNvSpPr>
            <p:nvPr/>
          </p:nvSpPr>
          <p:spPr bwMode="auto">
            <a:xfrm>
              <a:off x="3589" y="2415"/>
              <a:ext cx="22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15</a:t>
              </a:r>
            </a:p>
          </p:txBody>
        </p:sp>
        <p:sp>
          <p:nvSpPr>
            <p:cNvPr id="93209" name="Oval 172">
              <a:extLst>
                <a:ext uri="{FF2B5EF4-FFF2-40B4-BE49-F238E27FC236}">
                  <a16:creationId xmlns:a16="http://schemas.microsoft.com/office/drawing/2014/main" id="{B8D09DBA-713B-4C09-9643-7EF42A983CD3}"/>
                </a:ext>
              </a:extLst>
            </p:cNvPr>
            <p:cNvSpPr>
              <a:spLocks noChangeArrowheads="1"/>
            </p:cNvSpPr>
            <p:nvPr/>
          </p:nvSpPr>
          <p:spPr bwMode="auto">
            <a:xfrm>
              <a:off x="2678" y="906"/>
              <a:ext cx="220" cy="195"/>
            </a:xfrm>
            <a:prstGeom prst="ellipse">
              <a:avLst/>
            </a:prstGeom>
            <a:solidFill>
              <a:srgbClr val="FF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6</a:t>
              </a:r>
            </a:p>
          </p:txBody>
        </p:sp>
        <p:sp>
          <p:nvSpPr>
            <p:cNvPr id="93210" name="Line 173">
              <a:extLst>
                <a:ext uri="{FF2B5EF4-FFF2-40B4-BE49-F238E27FC236}">
                  <a16:creationId xmlns:a16="http://schemas.microsoft.com/office/drawing/2014/main" id="{DF61345F-ECB0-41B4-8677-8358525E8A12}"/>
                </a:ext>
              </a:extLst>
            </p:cNvPr>
            <p:cNvSpPr>
              <a:spLocks noChangeShapeType="1"/>
            </p:cNvSpPr>
            <p:nvPr/>
          </p:nvSpPr>
          <p:spPr bwMode="auto">
            <a:xfrm>
              <a:off x="2780" y="1108"/>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3211" name="Text Box 174">
              <a:extLst>
                <a:ext uri="{FF2B5EF4-FFF2-40B4-BE49-F238E27FC236}">
                  <a16:creationId xmlns:a16="http://schemas.microsoft.com/office/drawing/2014/main" id="{FB8961B3-E667-41D5-A3E8-8F57A4F73DA0}"/>
                </a:ext>
              </a:extLst>
            </p:cNvPr>
            <p:cNvSpPr txBox="1">
              <a:spLocks noChangeArrowheads="1"/>
            </p:cNvSpPr>
            <p:nvPr/>
          </p:nvSpPr>
          <p:spPr bwMode="auto">
            <a:xfrm>
              <a:off x="1377" y="2718"/>
              <a:ext cx="231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 </a:t>
              </a:r>
              <a:r>
                <a:rPr lang="zh-CN" altLang="en-US" sz="1800"/>
                <a:t>顺串    </a:t>
              </a:r>
              <a:r>
                <a:rPr lang="en-US" altLang="zh-CN" sz="1800"/>
                <a:t>1    2     3    4     5     6    7     8</a:t>
              </a:r>
            </a:p>
          </p:txBody>
        </p:sp>
        <p:sp>
          <p:nvSpPr>
            <p:cNvPr id="93212" name="Text Box 175">
              <a:extLst>
                <a:ext uri="{FF2B5EF4-FFF2-40B4-BE49-F238E27FC236}">
                  <a16:creationId xmlns:a16="http://schemas.microsoft.com/office/drawing/2014/main" id="{72791719-23E9-4AA7-AC37-52CB227F6AFB}"/>
                </a:ext>
              </a:extLst>
            </p:cNvPr>
            <p:cNvSpPr txBox="1">
              <a:spLocks noChangeArrowheads="1"/>
            </p:cNvSpPr>
            <p:nvPr/>
          </p:nvSpPr>
          <p:spPr bwMode="auto">
            <a:xfrm>
              <a:off x="2971" y="799"/>
              <a:ext cx="83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dirty="0"/>
                <a:t>最终获胜者</a:t>
              </a:r>
            </a:p>
          </p:txBody>
        </p:sp>
      </p:grpSp>
      <p:sp>
        <p:nvSpPr>
          <p:cNvPr id="93192" name="Text Box 176">
            <a:extLst>
              <a:ext uri="{FF2B5EF4-FFF2-40B4-BE49-F238E27FC236}">
                <a16:creationId xmlns:a16="http://schemas.microsoft.com/office/drawing/2014/main" id="{AEDB2626-F739-4B3D-AAE8-3723EC97CB7F}"/>
              </a:ext>
            </a:extLst>
          </p:cNvPr>
          <p:cNvSpPr txBox="1">
            <a:spLocks noChangeArrowheads="1"/>
          </p:cNvSpPr>
          <p:nvPr/>
        </p:nvSpPr>
        <p:spPr bwMode="auto">
          <a:xfrm>
            <a:off x="4859338" y="1051520"/>
            <a:ext cx="3567300"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竞赛在兄弟结点之间进行</a:t>
            </a:r>
          </a:p>
          <a:p>
            <a:pPr eaLnBrk="1" hangingPunct="1"/>
            <a:r>
              <a:rPr lang="zh-CN" altLang="en-US" b="1" dirty="0"/>
              <a:t>结果放在父结点中。</a:t>
            </a:r>
          </a:p>
        </p:txBody>
      </p:sp>
    </p:spTree>
    <p:extLst>
      <p:ext uri="{BB962C8B-B14F-4D97-AF65-F5344CB8AC3E}">
        <p14:creationId xmlns:p14="http://schemas.microsoft.com/office/powerpoint/2010/main" val="561713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28F42FB4-F1E1-4616-9A5A-B20CD19E9379}"/>
              </a:ext>
            </a:extLst>
          </p:cNvPr>
          <p:cNvSpPr txBox="1">
            <a:spLocks noChangeArrowheads="1"/>
          </p:cNvSpPr>
          <p:nvPr/>
        </p:nvSpPr>
        <p:spPr bwMode="auto">
          <a:xfrm>
            <a:off x="304800" y="588386"/>
            <a:ext cx="354647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solidFill>
                  <a:srgbClr val="C00000"/>
                </a:solidFill>
              </a:rPr>
              <a:t>3.5   </a:t>
            </a:r>
            <a:r>
              <a:rPr lang="zh-CN" altLang="en-US" sz="2800" b="1" dirty="0">
                <a:solidFill>
                  <a:srgbClr val="C00000"/>
                </a:solidFill>
              </a:rPr>
              <a:t>树</a:t>
            </a:r>
          </a:p>
        </p:txBody>
      </p:sp>
      <p:sp>
        <p:nvSpPr>
          <p:cNvPr id="94211" name="Text Box 3">
            <a:extLst>
              <a:ext uri="{FF2B5EF4-FFF2-40B4-BE49-F238E27FC236}">
                <a16:creationId xmlns:a16="http://schemas.microsoft.com/office/drawing/2014/main" id="{CCDEBB27-8758-4251-8D1B-B32BB2D17320}"/>
              </a:ext>
            </a:extLst>
          </p:cNvPr>
          <p:cNvSpPr txBox="1">
            <a:spLocks noChangeArrowheads="1"/>
          </p:cNvSpPr>
          <p:nvPr/>
        </p:nvSpPr>
        <p:spPr bwMode="auto">
          <a:xfrm>
            <a:off x="304800" y="1274186"/>
            <a:ext cx="288442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3.5.1   </a:t>
            </a:r>
            <a:r>
              <a:rPr lang="zh-CN" altLang="en-US" b="1" dirty="0">
                <a:solidFill>
                  <a:srgbClr val="C00000"/>
                </a:solidFill>
              </a:rPr>
              <a:t>抽象数据型树</a:t>
            </a:r>
          </a:p>
        </p:txBody>
      </p:sp>
      <p:sp>
        <p:nvSpPr>
          <p:cNvPr id="94212" name="Text Box 4">
            <a:extLst>
              <a:ext uri="{FF2B5EF4-FFF2-40B4-BE49-F238E27FC236}">
                <a16:creationId xmlns:a16="http://schemas.microsoft.com/office/drawing/2014/main" id="{511AD94D-FD14-43F1-B582-0C6F8AF5A7CA}"/>
              </a:ext>
            </a:extLst>
          </p:cNvPr>
          <p:cNvSpPr txBox="1">
            <a:spLocks noChangeArrowheads="1"/>
          </p:cNvSpPr>
          <p:nvPr/>
        </p:nvSpPr>
        <p:spPr bwMode="auto">
          <a:xfrm>
            <a:off x="1143000" y="1631374"/>
            <a:ext cx="7546851" cy="474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buClr>
                <a:srgbClr val="0000CC"/>
              </a:buClr>
              <a:buFont typeface="Wingdings" panose="05000000000000000000" pitchFamily="2" charset="2"/>
              <a:buChar char="Ø"/>
            </a:pPr>
            <a:r>
              <a:rPr lang="en-US" altLang="zh-CN" b="1" dirty="0"/>
              <a:t>Parent( n , T )      </a:t>
            </a:r>
            <a:r>
              <a:rPr lang="zh-CN" altLang="en-US" b="1" dirty="0"/>
              <a:t>求结点 </a:t>
            </a:r>
            <a:r>
              <a:rPr lang="en-US" altLang="zh-CN" b="1" dirty="0"/>
              <a:t>n  </a:t>
            </a:r>
            <a:r>
              <a:rPr lang="zh-CN" altLang="en-US" b="1" dirty="0"/>
              <a:t>的双亲；</a:t>
            </a:r>
          </a:p>
          <a:p>
            <a:pPr eaLnBrk="1" hangingPunct="1">
              <a:lnSpc>
                <a:spcPct val="160000"/>
              </a:lnSpc>
              <a:buClr>
                <a:srgbClr val="0000CC"/>
              </a:buClr>
              <a:buFont typeface="Wingdings" panose="05000000000000000000" pitchFamily="2" charset="2"/>
              <a:buChar char="Ø"/>
            </a:pPr>
            <a:r>
              <a:rPr lang="en-US" altLang="zh-CN" b="1" dirty="0" err="1"/>
              <a:t>LeftMost</a:t>
            </a:r>
            <a:r>
              <a:rPr lang="en-US" altLang="zh-CN" b="1" dirty="0"/>
              <a:t>-Child( n  ,  T )  </a:t>
            </a:r>
            <a:r>
              <a:rPr lang="zh-CN" altLang="en-US" b="1" dirty="0"/>
              <a:t>返回结点 </a:t>
            </a:r>
            <a:r>
              <a:rPr lang="en-US" altLang="zh-CN" b="1" dirty="0"/>
              <a:t>n </a:t>
            </a:r>
            <a:r>
              <a:rPr lang="zh-CN" altLang="en-US" b="1" dirty="0"/>
              <a:t>的最左儿子；</a:t>
            </a:r>
          </a:p>
          <a:p>
            <a:pPr eaLnBrk="1" hangingPunct="1">
              <a:lnSpc>
                <a:spcPct val="160000"/>
              </a:lnSpc>
              <a:buClr>
                <a:srgbClr val="0000CC"/>
              </a:buClr>
              <a:buFont typeface="Wingdings" panose="05000000000000000000" pitchFamily="2" charset="2"/>
              <a:buChar char="Ø"/>
            </a:pPr>
            <a:r>
              <a:rPr lang="en-US" altLang="zh-CN" b="1" dirty="0"/>
              <a:t>Right-Sibling( n , T )  </a:t>
            </a:r>
            <a:r>
              <a:rPr lang="zh-CN" altLang="en-US" b="1" dirty="0"/>
              <a:t>返回结点 </a:t>
            </a:r>
            <a:r>
              <a:rPr lang="en-US" altLang="zh-CN" b="1" dirty="0"/>
              <a:t>n </a:t>
            </a:r>
            <a:r>
              <a:rPr lang="zh-CN" altLang="en-US" b="1" dirty="0"/>
              <a:t>的右兄弟；</a:t>
            </a:r>
          </a:p>
          <a:p>
            <a:pPr eaLnBrk="1" hangingPunct="1">
              <a:lnSpc>
                <a:spcPct val="160000"/>
              </a:lnSpc>
              <a:buClr>
                <a:srgbClr val="0000CC"/>
              </a:buClr>
              <a:buFont typeface="Wingdings" panose="05000000000000000000" pitchFamily="2" charset="2"/>
              <a:buChar char="Ø"/>
            </a:pPr>
            <a:r>
              <a:rPr lang="en-US" altLang="zh-CN" b="1" dirty="0"/>
              <a:t>Data( n , T )   </a:t>
            </a:r>
            <a:r>
              <a:rPr lang="zh-CN" altLang="en-US" b="1" dirty="0"/>
              <a:t>返回结点 </a:t>
            </a:r>
            <a:r>
              <a:rPr lang="en-US" altLang="zh-CN" b="1" dirty="0"/>
              <a:t>n  </a:t>
            </a:r>
            <a:r>
              <a:rPr lang="zh-CN" altLang="en-US" b="1" dirty="0"/>
              <a:t>的信息；</a:t>
            </a:r>
          </a:p>
          <a:p>
            <a:pPr eaLnBrk="1" hangingPunct="1">
              <a:lnSpc>
                <a:spcPct val="160000"/>
              </a:lnSpc>
              <a:buClr>
                <a:srgbClr val="0000CC"/>
              </a:buClr>
              <a:buFont typeface="Wingdings" panose="05000000000000000000" pitchFamily="2" charset="2"/>
              <a:buChar char="Ø"/>
            </a:pPr>
            <a:r>
              <a:rPr lang="en-US" altLang="zh-CN" b="1" dirty="0"/>
              <a:t>Create </a:t>
            </a:r>
            <a:r>
              <a:rPr lang="en-US" altLang="zh-CN" b="1" baseline="-25000" dirty="0"/>
              <a:t>k  </a:t>
            </a:r>
            <a:r>
              <a:rPr lang="en-US" altLang="zh-CN" b="1" dirty="0"/>
              <a:t>(v , T</a:t>
            </a:r>
            <a:r>
              <a:rPr lang="en-US" altLang="zh-CN" b="1" baseline="-25000" dirty="0"/>
              <a:t>1</a:t>
            </a:r>
            <a:r>
              <a:rPr lang="en-US" altLang="zh-CN" b="1" dirty="0"/>
              <a:t> , T</a:t>
            </a:r>
            <a:r>
              <a:rPr lang="en-US" altLang="zh-CN" b="1" baseline="-25000" dirty="0"/>
              <a:t>2</a:t>
            </a:r>
            <a:r>
              <a:rPr lang="en-US" altLang="zh-CN" b="1" dirty="0"/>
              <a:t> , …… , </a:t>
            </a:r>
            <a:r>
              <a:rPr lang="en-US" altLang="zh-CN" b="1" dirty="0" err="1"/>
              <a:t>T</a:t>
            </a:r>
            <a:r>
              <a:rPr lang="en-US" altLang="zh-CN" b="1" baseline="-25000" dirty="0" err="1"/>
              <a:t>k</a:t>
            </a:r>
            <a:r>
              <a:rPr lang="en-US" altLang="zh-CN" b="1" dirty="0"/>
              <a:t> ) , k = 1 , 2 , ……</a:t>
            </a:r>
          </a:p>
          <a:p>
            <a:pPr eaLnBrk="1" hangingPunct="1">
              <a:lnSpc>
                <a:spcPct val="160000"/>
              </a:lnSpc>
              <a:buClr>
                <a:srgbClr val="0000CC"/>
              </a:buClr>
              <a:buFont typeface="Wingdings" panose="05000000000000000000" pitchFamily="2" charset="2"/>
              <a:buNone/>
            </a:pPr>
            <a:r>
              <a:rPr lang="en-US" altLang="zh-CN" b="1" dirty="0"/>
              <a:t>      </a:t>
            </a:r>
            <a:r>
              <a:rPr lang="zh-CN" altLang="en-US" b="1" dirty="0"/>
              <a:t>建立</a:t>
            </a:r>
            <a:r>
              <a:rPr lang="en-US" altLang="zh-CN" b="1" dirty="0"/>
              <a:t>data</a:t>
            </a:r>
            <a:r>
              <a:rPr lang="zh-CN" altLang="en-US" b="1" dirty="0"/>
              <a:t>域</a:t>
            </a:r>
            <a:r>
              <a:rPr lang="en-US" altLang="zh-CN" b="1" dirty="0"/>
              <a:t>v</a:t>
            </a:r>
            <a:r>
              <a:rPr lang="zh-CN" altLang="en-US" b="1" dirty="0"/>
              <a:t>的根结点</a:t>
            </a:r>
            <a:r>
              <a:rPr lang="en-US" altLang="zh-CN" b="1" dirty="0"/>
              <a:t>r , </a:t>
            </a:r>
            <a:r>
              <a:rPr lang="zh-CN" altLang="en-US" b="1" dirty="0"/>
              <a:t>有</a:t>
            </a:r>
            <a:r>
              <a:rPr lang="en-US" altLang="zh-CN" b="1" dirty="0"/>
              <a:t>k</a:t>
            </a:r>
            <a:r>
              <a:rPr lang="zh-CN" altLang="en-US" b="1" dirty="0"/>
              <a:t>棵子树</a:t>
            </a:r>
            <a:r>
              <a:rPr lang="en-US" altLang="zh-CN" b="1" dirty="0"/>
              <a:t>T</a:t>
            </a:r>
            <a:r>
              <a:rPr lang="en-US" altLang="zh-CN" b="1" baseline="-25000" dirty="0"/>
              <a:t>1</a:t>
            </a:r>
            <a:r>
              <a:rPr lang="en-US" altLang="zh-CN" b="1" dirty="0"/>
              <a:t> , T</a:t>
            </a:r>
            <a:r>
              <a:rPr lang="en-US" altLang="zh-CN" b="1" baseline="-25000" dirty="0"/>
              <a:t>2</a:t>
            </a:r>
            <a:r>
              <a:rPr lang="en-US" altLang="zh-CN" b="1" dirty="0"/>
              <a:t> , …… , </a:t>
            </a:r>
            <a:r>
              <a:rPr lang="en-US" altLang="zh-CN" b="1" dirty="0" err="1"/>
              <a:t>T</a:t>
            </a:r>
            <a:r>
              <a:rPr lang="en-US" altLang="zh-CN" b="1" baseline="-25000" dirty="0" err="1"/>
              <a:t>k</a:t>
            </a:r>
            <a:endParaRPr lang="en-US" altLang="zh-CN" b="1" baseline="-25000" dirty="0"/>
          </a:p>
          <a:p>
            <a:pPr eaLnBrk="1" hangingPunct="1">
              <a:lnSpc>
                <a:spcPct val="160000"/>
              </a:lnSpc>
              <a:buClr>
                <a:srgbClr val="0000CC"/>
              </a:buClr>
              <a:buFont typeface="Wingdings" panose="05000000000000000000" pitchFamily="2" charset="2"/>
              <a:buNone/>
            </a:pPr>
            <a:r>
              <a:rPr lang="en-US" altLang="zh-CN" b="1" dirty="0"/>
              <a:t>      </a:t>
            </a:r>
            <a:r>
              <a:rPr lang="zh-CN" altLang="en-US" b="1" dirty="0"/>
              <a:t>且自左至右排列；返回</a:t>
            </a:r>
            <a:r>
              <a:rPr lang="en-US" altLang="zh-CN" b="1" dirty="0"/>
              <a:t>r</a:t>
            </a:r>
            <a:r>
              <a:rPr lang="zh-CN" altLang="en-US" b="1" dirty="0"/>
              <a:t>；</a:t>
            </a:r>
          </a:p>
          <a:p>
            <a:pPr eaLnBrk="1" hangingPunct="1">
              <a:lnSpc>
                <a:spcPct val="160000"/>
              </a:lnSpc>
              <a:buClr>
                <a:srgbClr val="0000CC"/>
              </a:buClr>
              <a:buFont typeface="Wingdings" panose="05000000000000000000" pitchFamily="2" charset="2"/>
              <a:buChar char="Ø"/>
            </a:pPr>
            <a:r>
              <a:rPr lang="en-US" altLang="zh-CN" b="1" dirty="0"/>
              <a:t>Root( T )   </a:t>
            </a:r>
            <a:r>
              <a:rPr lang="zh-CN" altLang="en-US" b="1" dirty="0"/>
              <a:t>返回树</a:t>
            </a:r>
            <a:r>
              <a:rPr lang="en-US" altLang="zh-CN" b="1" dirty="0"/>
              <a:t>T</a:t>
            </a:r>
            <a:r>
              <a:rPr lang="zh-CN" altLang="en-US" b="1" dirty="0"/>
              <a:t>的根结点。</a:t>
            </a:r>
          </a:p>
        </p:txBody>
      </p:sp>
    </p:spTree>
    <p:extLst>
      <p:ext uri="{BB962C8B-B14F-4D97-AF65-F5344CB8AC3E}">
        <p14:creationId xmlns:p14="http://schemas.microsoft.com/office/powerpoint/2010/main" val="1116401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a:extLst>
              <a:ext uri="{FF2B5EF4-FFF2-40B4-BE49-F238E27FC236}">
                <a16:creationId xmlns:a16="http://schemas.microsoft.com/office/drawing/2014/main" id="{0C47B6B0-D2B6-4907-A3CD-FA44A5C095FC}"/>
              </a:ext>
            </a:extLst>
          </p:cNvPr>
          <p:cNvSpPr txBox="1">
            <a:spLocks noChangeArrowheads="1"/>
          </p:cNvSpPr>
          <p:nvPr/>
        </p:nvSpPr>
        <p:spPr bwMode="auto">
          <a:xfrm>
            <a:off x="304800" y="674836"/>
            <a:ext cx="203803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00000"/>
                </a:solidFill>
              </a:rPr>
              <a:t>树的三种遍历</a:t>
            </a:r>
          </a:p>
        </p:txBody>
      </p:sp>
      <p:sp>
        <p:nvSpPr>
          <p:cNvPr id="96259" name="Text Box 17">
            <a:extLst>
              <a:ext uri="{FF2B5EF4-FFF2-40B4-BE49-F238E27FC236}">
                <a16:creationId xmlns:a16="http://schemas.microsoft.com/office/drawing/2014/main" id="{7D97E889-7D4A-474E-A337-CEAEA351F11E}"/>
              </a:ext>
            </a:extLst>
          </p:cNvPr>
          <p:cNvSpPr txBox="1">
            <a:spLocks noChangeArrowheads="1"/>
          </p:cNvSpPr>
          <p:nvPr/>
        </p:nvSpPr>
        <p:spPr bwMode="auto">
          <a:xfrm>
            <a:off x="1109663" y="1132036"/>
            <a:ext cx="2921290" cy="249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Clr>
                <a:srgbClr val="0000CC"/>
              </a:buClr>
              <a:buFont typeface="Wingdings" panose="05000000000000000000" pitchFamily="2" charset="2"/>
              <a:buChar char="Ø"/>
            </a:pPr>
            <a:r>
              <a:rPr lang="zh-CN" altLang="en-US" b="1" dirty="0">
                <a:solidFill>
                  <a:srgbClr val="0000CC"/>
                </a:solidFill>
              </a:rPr>
              <a:t>先</a:t>
            </a:r>
            <a:r>
              <a:rPr lang="en-US" altLang="zh-CN" b="1" dirty="0">
                <a:solidFill>
                  <a:srgbClr val="0000CC"/>
                </a:solidFill>
              </a:rPr>
              <a:t>(</a:t>
            </a:r>
            <a:r>
              <a:rPr lang="zh-CN" altLang="en-US" b="1" dirty="0">
                <a:solidFill>
                  <a:srgbClr val="0000CC"/>
                </a:solidFill>
              </a:rPr>
              <a:t>根</a:t>
            </a:r>
            <a:r>
              <a:rPr lang="en-US" altLang="zh-CN" b="1" dirty="0">
                <a:solidFill>
                  <a:srgbClr val="0000CC"/>
                </a:solidFill>
              </a:rPr>
              <a:t>)</a:t>
            </a:r>
            <a:r>
              <a:rPr lang="zh-CN" altLang="en-US" b="1" dirty="0">
                <a:solidFill>
                  <a:srgbClr val="0000CC"/>
                </a:solidFill>
              </a:rPr>
              <a:t>序</a:t>
            </a:r>
          </a:p>
          <a:p>
            <a:pPr eaLnBrk="1" hangingPunct="1">
              <a:lnSpc>
                <a:spcPct val="110000"/>
              </a:lnSpc>
            </a:pPr>
            <a:r>
              <a:rPr lang="zh-CN" altLang="en-US" b="1" dirty="0"/>
              <a:t> </a:t>
            </a:r>
            <a:r>
              <a:rPr lang="zh-CN" altLang="en-US" b="1" dirty="0">
                <a:solidFill>
                  <a:srgbClr val="FF3300"/>
                </a:solidFill>
              </a:rPr>
              <a:t>◇</a:t>
            </a:r>
            <a:r>
              <a:rPr lang="zh-CN" altLang="en-US" b="1" dirty="0"/>
              <a:t>访问根结点 ；</a:t>
            </a:r>
          </a:p>
          <a:p>
            <a:pPr eaLnBrk="1" hangingPunct="1">
              <a:lnSpc>
                <a:spcPct val="110000"/>
              </a:lnSpc>
            </a:pPr>
            <a:r>
              <a:rPr lang="zh-CN" altLang="en-US" b="1" dirty="0"/>
              <a:t>     先根顺序遍历</a:t>
            </a:r>
            <a:r>
              <a:rPr lang="en-US" altLang="zh-CN" b="1" dirty="0"/>
              <a:t>T</a:t>
            </a:r>
            <a:r>
              <a:rPr lang="en-US" altLang="zh-CN" b="1" baseline="-25000" dirty="0"/>
              <a:t>1</a:t>
            </a:r>
            <a:r>
              <a:rPr lang="en-US" altLang="zh-CN" b="1" dirty="0"/>
              <a:t> ;</a:t>
            </a:r>
          </a:p>
          <a:p>
            <a:pPr eaLnBrk="1" hangingPunct="1">
              <a:lnSpc>
                <a:spcPct val="110000"/>
              </a:lnSpc>
            </a:pPr>
            <a:r>
              <a:rPr lang="en-US" altLang="zh-CN" b="1" dirty="0"/>
              <a:t>     </a:t>
            </a:r>
            <a:r>
              <a:rPr lang="zh-CN" altLang="en-US" b="1" dirty="0"/>
              <a:t>先根顺序遍历</a:t>
            </a:r>
            <a:r>
              <a:rPr lang="en-US" altLang="zh-CN" b="1" dirty="0"/>
              <a:t>T</a:t>
            </a:r>
            <a:r>
              <a:rPr lang="en-US" altLang="zh-CN" b="1" baseline="-25000" dirty="0"/>
              <a:t>2</a:t>
            </a:r>
            <a:r>
              <a:rPr lang="en-US" altLang="zh-CN" b="1" dirty="0"/>
              <a:t> ;</a:t>
            </a:r>
          </a:p>
          <a:p>
            <a:pPr eaLnBrk="1" hangingPunct="1">
              <a:lnSpc>
                <a:spcPct val="110000"/>
              </a:lnSpc>
            </a:pPr>
            <a:r>
              <a:rPr lang="en-US" altLang="zh-CN" b="1" dirty="0"/>
              <a:t>     …</a:t>
            </a:r>
          </a:p>
          <a:p>
            <a:pPr eaLnBrk="1" hangingPunct="1">
              <a:lnSpc>
                <a:spcPct val="110000"/>
              </a:lnSpc>
            </a:pPr>
            <a:r>
              <a:rPr lang="en-US" altLang="zh-CN" b="1" dirty="0"/>
              <a:t>     </a:t>
            </a:r>
            <a:r>
              <a:rPr lang="zh-CN" altLang="en-US" b="1" dirty="0"/>
              <a:t>先根顺序遍历</a:t>
            </a:r>
            <a:r>
              <a:rPr lang="en-US" altLang="zh-CN" b="1" dirty="0" err="1"/>
              <a:t>T</a:t>
            </a:r>
            <a:r>
              <a:rPr lang="en-US" altLang="zh-CN" b="1" baseline="-25000" dirty="0" err="1"/>
              <a:t>k</a:t>
            </a:r>
            <a:r>
              <a:rPr lang="en-US" altLang="zh-CN" b="1" dirty="0"/>
              <a:t> ;</a:t>
            </a:r>
          </a:p>
        </p:txBody>
      </p:sp>
      <p:grpSp>
        <p:nvGrpSpPr>
          <p:cNvPr id="96260" name="Group 19">
            <a:extLst>
              <a:ext uri="{FF2B5EF4-FFF2-40B4-BE49-F238E27FC236}">
                <a16:creationId xmlns:a16="http://schemas.microsoft.com/office/drawing/2014/main" id="{D2C49F5D-C648-4E1B-B6A9-E8D04FBB8C05}"/>
              </a:ext>
            </a:extLst>
          </p:cNvPr>
          <p:cNvGrpSpPr>
            <a:grpSpLocks/>
          </p:cNvGrpSpPr>
          <p:nvPr/>
        </p:nvGrpSpPr>
        <p:grpSpPr bwMode="auto">
          <a:xfrm>
            <a:off x="5562602" y="801836"/>
            <a:ext cx="2324101" cy="2320925"/>
            <a:chOff x="3952" y="410"/>
            <a:chExt cx="1464" cy="1462"/>
          </a:xfrm>
        </p:grpSpPr>
        <p:grpSp>
          <p:nvGrpSpPr>
            <p:cNvPr id="96263" name="Group 16">
              <a:extLst>
                <a:ext uri="{FF2B5EF4-FFF2-40B4-BE49-F238E27FC236}">
                  <a16:creationId xmlns:a16="http://schemas.microsoft.com/office/drawing/2014/main" id="{F5EC5C5C-98CA-4014-B959-58F94B5B2DE5}"/>
                </a:ext>
              </a:extLst>
            </p:cNvPr>
            <p:cNvGrpSpPr>
              <a:grpSpLocks/>
            </p:cNvGrpSpPr>
            <p:nvPr/>
          </p:nvGrpSpPr>
          <p:grpSpPr bwMode="auto">
            <a:xfrm>
              <a:off x="3952" y="410"/>
              <a:ext cx="1464" cy="1462"/>
              <a:chOff x="3952" y="410"/>
              <a:chExt cx="1464" cy="1462"/>
            </a:xfrm>
          </p:grpSpPr>
          <p:sp>
            <p:nvSpPr>
              <p:cNvPr id="96265" name="Oval 3">
                <a:extLst>
                  <a:ext uri="{FF2B5EF4-FFF2-40B4-BE49-F238E27FC236}">
                    <a16:creationId xmlns:a16="http://schemas.microsoft.com/office/drawing/2014/main" id="{8D4D6BEF-3E23-448D-B827-C8895883941B}"/>
                  </a:ext>
                </a:extLst>
              </p:cNvPr>
              <p:cNvSpPr>
                <a:spLocks noChangeArrowheads="1"/>
              </p:cNvSpPr>
              <p:nvPr/>
            </p:nvSpPr>
            <p:spPr bwMode="auto">
              <a:xfrm>
                <a:off x="4464" y="576"/>
                <a:ext cx="384" cy="3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6266" name="AutoShape 4">
                <a:extLst>
                  <a:ext uri="{FF2B5EF4-FFF2-40B4-BE49-F238E27FC236}">
                    <a16:creationId xmlns:a16="http://schemas.microsoft.com/office/drawing/2014/main" id="{DB9E7E21-F264-4710-92E6-D004F516D2DB}"/>
                  </a:ext>
                </a:extLst>
              </p:cNvPr>
              <p:cNvSpPr>
                <a:spLocks noChangeArrowheads="1"/>
              </p:cNvSpPr>
              <p:nvPr/>
            </p:nvSpPr>
            <p:spPr bwMode="auto">
              <a:xfrm>
                <a:off x="3952" y="1440"/>
                <a:ext cx="432" cy="384"/>
              </a:xfrm>
              <a:prstGeom prst="flowChartExtra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6267" name="Text Box 6">
                <a:extLst>
                  <a:ext uri="{FF2B5EF4-FFF2-40B4-BE49-F238E27FC236}">
                    <a16:creationId xmlns:a16="http://schemas.microsoft.com/office/drawing/2014/main" id="{22ED52A4-3AF9-4D1F-9F3A-254DEF7F6884}"/>
                  </a:ext>
                </a:extLst>
              </p:cNvPr>
              <p:cNvSpPr txBox="1">
                <a:spLocks noChangeArrowheads="1"/>
              </p:cNvSpPr>
              <p:nvPr/>
            </p:nvSpPr>
            <p:spPr bwMode="auto">
              <a:xfrm>
                <a:off x="4032" y="1584"/>
                <a:ext cx="3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T1</a:t>
                </a:r>
              </a:p>
            </p:txBody>
          </p:sp>
          <p:sp>
            <p:nvSpPr>
              <p:cNvPr id="96268" name="AutoShape 7">
                <a:extLst>
                  <a:ext uri="{FF2B5EF4-FFF2-40B4-BE49-F238E27FC236}">
                    <a16:creationId xmlns:a16="http://schemas.microsoft.com/office/drawing/2014/main" id="{4DFB6EE3-0B7B-48B1-B550-2496B672EDBA}"/>
                  </a:ext>
                </a:extLst>
              </p:cNvPr>
              <p:cNvSpPr>
                <a:spLocks noChangeArrowheads="1"/>
              </p:cNvSpPr>
              <p:nvPr/>
            </p:nvSpPr>
            <p:spPr bwMode="auto">
              <a:xfrm>
                <a:off x="4448" y="1440"/>
                <a:ext cx="432" cy="384"/>
              </a:xfrm>
              <a:prstGeom prst="flowChartExtra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6269" name="Text Box 8">
                <a:extLst>
                  <a:ext uri="{FF2B5EF4-FFF2-40B4-BE49-F238E27FC236}">
                    <a16:creationId xmlns:a16="http://schemas.microsoft.com/office/drawing/2014/main" id="{51C948FA-4799-4A49-9115-62F6BF5BBDD7}"/>
                  </a:ext>
                </a:extLst>
              </p:cNvPr>
              <p:cNvSpPr txBox="1">
                <a:spLocks noChangeArrowheads="1"/>
              </p:cNvSpPr>
              <p:nvPr/>
            </p:nvSpPr>
            <p:spPr bwMode="auto">
              <a:xfrm>
                <a:off x="4528" y="1576"/>
                <a:ext cx="3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T2</a:t>
                </a:r>
              </a:p>
            </p:txBody>
          </p:sp>
          <p:sp>
            <p:nvSpPr>
              <p:cNvPr id="96270" name="AutoShape 9">
                <a:extLst>
                  <a:ext uri="{FF2B5EF4-FFF2-40B4-BE49-F238E27FC236}">
                    <a16:creationId xmlns:a16="http://schemas.microsoft.com/office/drawing/2014/main" id="{567FE74A-E737-4ABE-82E8-EF29BECF0D7E}"/>
                  </a:ext>
                </a:extLst>
              </p:cNvPr>
              <p:cNvSpPr>
                <a:spLocks noChangeArrowheads="1"/>
              </p:cNvSpPr>
              <p:nvPr/>
            </p:nvSpPr>
            <p:spPr bwMode="auto">
              <a:xfrm>
                <a:off x="4984" y="1440"/>
                <a:ext cx="432" cy="384"/>
              </a:xfrm>
              <a:prstGeom prst="flowChartExtra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96271" name="Text Box 10">
                <a:extLst>
                  <a:ext uri="{FF2B5EF4-FFF2-40B4-BE49-F238E27FC236}">
                    <a16:creationId xmlns:a16="http://schemas.microsoft.com/office/drawing/2014/main" id="{5964972B-7A45-4E64-8359-6367ED5FDF34}"/>
                  </a:ext>
                </a:extLst>
              </p:cNvPr>
              <p:cNvSpPr txBox="1">
                <a:spLocks noChangeArrowheads="1"/>
              </p:cNvSpPr>
              <p:nvPr/>
            </p:nvSpPr>
            <p:spPr bwMode="auto">
              <a:xfrm>
                <a:off x="5056" y="1584"/>
                <a:ext cx="3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Tk</a:t>
                </a:r>
              </a:p>
            </p:txBody>
          </p:sp>
          <p:sp>
            <p:nvSpPr>
              <p:cNvPr id="96272" name="Text Box 11">
                <a:extLst>
                  <a:ext uri="{FF2B5EF4-FFF2-40B4-BE49-F238E27FC236}">
                    <a16:creationId xmlns:a16="http://schemas.microsoft.com/office/drawing/2014/main" id="{B0E52FD6-E47F-4364-A8B0-72F737408291}"/>
                  </a:ext>
                </a:extLst>
              </p:cNvPr>
              <p:cNvSpPr txBox="1">
                <a:spLocks noChangeArrowheads="1"/>
              </p:cNvSpPr>
              <p:nvPr/>
            </p:nvSpPr>
            <p:spPr bwMode="auto">
              <a:xfrm>
                <a:off x="4551" y="602"/>
                <a:ext cx="2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n</a:t>
                </a:r>
              </a:p>
            </p:txBody>
          </p:sp>
          <p:sp>
            <p:nvSpPr>
              <p:cNvPr id="96273" name="Line 12">
                <a:extLst>
                  <a:ext uri="{FF2B5EF4-FFF2-40B4-BE49-F238E27FC236}">
                    <a16:creationId xmlns:a16="http://schemas.microsoft.com/office/drawing/2014/main" id="{1572E418-13B8-4054-BBE7-1A54595028D9}"/>
                  </a:ext>
                </a:extLst>
              </p:cNvPr>
              <p:cNvSpPr>
                <a:spLocks noChangeShapeType="1"/>
              </p:cNvSpPr>
              <p:nvPr/>
            </p:nvSpPr>
            <p:spPr bwMode="auto">
              <a:xfrm>
                <a:off x="4656" y="912"/>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6274" name="Line 13">
                <a:extLst>
                  <a:ext uri="{FF2B5EF4-FFF2-40B4-BE49-F238E27FC236}">
                    <a16:creationId xmlns:a16="http://schemas.microsoft.com/office/drawing/2014/main" id="{10653D41-B940-4C15-ADDF-B3A911786456}"/>
                  </a:ext>
                </a:extLst>
              </p:cNvPr>
              <p:cNvSpPr>
                <a:spLocks noChangeShapeType="1"/>
              </p:cNvSpPr>
              <p:nvPr/>
            </p:nvSpPr>
            <p:spPr bwMode="auto">
              <a:xfrm flipH="1">
                <a:off x="4176" y="912"/>
                <a:ext cx="48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96275" name="Line 14">
                <a:extLst>
                  <a:ext uri="{FF2B5EF4-FFF2-40B4-BE49-F238E27FC236}">
                    <a16:creationId xmlns:a16="http://schemas.microsoft.com/office/drawing/2014/main" id="{7AD1BEFD-5A42-4F36-867E-0CE416DC9ED7}"/>
                  </a:ext>
                </a:extLst>
              </p:cNvPr>
              <p:cNvSpPr>
                <a:spLocks noChangeShapeType="1"/>
              </p:cNvSpPr>
              <p:nvPr/>
            </p:nvSpPr>
            <p:spPr bwMode="auto">
              <a:xfrm>
                <a:off x="4656" y="912"/>
                <a:ext cx="52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6276" name="Text Box 15">
                <a:extLst>
                  <a:ext uri="{FF2B5EF4-FFF2-40B4-BE49-F238E27FC236}">
                    <a16:creationId xmlns:a16="http://schemas.microsoft.com/office/drawing/2014/main" id="{FA36F607-A958-4E19-8D1C-685463D20B67}"/>
                  </a:ext>
                </a:extLst>
              </p:cNvPr>
              <p:cNvSpPr txBox="1">
                <a:spLocks noChangeArrowheads="1"/>
              </p:cNvSpPr>
              <p:nvPr/>
            </p:nvSpPr>
            <p:spPr bwMode="auto">
              <a:xfrm>
                <a:off x="4887" y="410"/>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T</a:t>
                </a:r>
              </a:p>
            </p:txBody>
          </p:sp>
        </p:grpSp>
        <p:sp>
          <p:nvSpPr>
            <p:cNvPr id="96264" name="Text Box 18">
              <a:extLst>
                <a:ext uri="{FF2B5EF4-FFF2-40B4-BE49-F238E27FC236}">
                  <a16:creationId xmlns:a16="http://schemas.microsoft.com/office/drawing/2014/main" id="{147939A5-11FD-44AB-B15D-E69F54C55727}"/>
                </a:ext>
              </a:extLst>
            </p:cNvPr>
            <p:cNvSpPr txBox="1">
              <a:spLocks noChangeArrowheads="1"/>
            </p:cNvSpPr>
            <p:nvPr/>
          </p:nvSpPr>
          <p:spPr bwMode="auto">
            <a:xfrm>
              <a:off x="4791" y="1418"/>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p>
          </p:txBody>
        </p:sp>
      </p:grpSp>
      <p:sp>
        <p:nvSpPr>
          <p:cNvPr id="96261" name="Text Box 20">
            <a:extLst>
              <a:ext uri="{FF2B5EF4-FFF2-40B4-BE49-F238E27FC236}">
                <a16:creationId xmlns:a16="http://schemas.microsoft.com/office/drawing/2014/main" id="{FCD51097-716C-40AF-8649-1E9F02C255EA}"/>
              </a:ext>
            </a:extLst>
          </p:cNvPr>
          <p:cNvSpPr txBox="1">
            <a:spLocks noChangeArrowheads="1"/>
          </p:cNvSpPr>
          <p:nvPr/>
        </p:nvSpPr>
        <p:spPr bwMode="auto">
          <a:xfrm>
            <a:off x="1123950" y="3951436"/>
            <a:ext cx="2921290" cy="249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Clr>
                <a:srgbClr val="0000CC"/>
              </a:buClr>
              <a:buFont typeface="Wingdings" panose="05000000000000000000" pitchFamily="2" charset="2"/>
              <a:buChar char="Ø"/>
            </a:pPr>
            <a:r>
              <a:rPr lang="zh-CN" altLang="en-US" b="1" dirty="0">
                <a:solidFill>
                  <a:srgbClr val="0000CC"/>
                </a:solidFill>
              </a:rPr>
              <a:t>中</a:t>
            </a:r>
            <a:r>
              <a:rPr lang="en-US" altLang="zh-CN" b="1" dirty="0">
                <a:solidFill>
                  <a:srgbClr val="0000CC"/>
                </a:solidFill>
              </a:rPr>
              <a:t>(</a:t>
            </a:r>
            <a:r>
              <a:rPr lang="zh-CN" altLang="en-US" b="1" dirty="0">
                <a:solidFill>
                  <a:srgbClr val="0000CC"/>
                </a:solidFill>
              </a:rPr>
              <a:t>根</a:t>
            </a:r>
            <a:r>
              <a:rPr lang="en-US" altLang="zh-CN" b="1" dirty="0">
                <a:solidFill>
                  <a:srgbClr val="0000CC"/>
                </a:solidFill>
              </a:rPr>
              <a:t>)</a:t>
            </a:r>
            <a:r>
              <a:rPr lang="zh-CN" altLang="en-US" b="1" dirty="0">
                <a:solidFill>
                  <a:srgbClr val="0000CC"/>
                </a:solidFill>
              </a:rPr>
              <a:t>序</a:t>
            </a:r>
          </a:p>
          <a:p>
            <a:pPr eaLnBrk="1" hangingPunct="1">
              <a:lnSpc>
                <a:spcPct val="110000"/>
              </a:lnSpc>
            </a:pPr>
            <a:r>
              <a:rPr lang="zh-CN" altLang="en-US" b="1" dirty="0"/>
              <a:t>     中根顺序遍历</a:t>
            </a:r>
            <a:r>
              <a:rPr lang="en-US" altLang="zh-CN" b="1" dirty="0"/>
              <a:t>T</a:t>
            </a:r>
            <a:r>
              <a:rPr lang="en-US" altLang="zh-CN" b="1" baseline="-25000" dirty="0"/>
              <a:t>1</a:t>
            </a:r>
            <a:r>
              <a:rPr lang="en-US" altLang="zh-CN" b="1" dirty="0"/>
              <a:t> ;</a:t>
            </a:r>
          </a:p>
          <a:p>
            <a:pPr eaLnBrk="1" hangingPunct="1">
              <a:lnSpc>
                <a:spcPct val="110000"/>
              </a:lnSpc>
            </a:pPr>
            <a:r>
              <a:rPr lang="en-US" altLang="zh-CN" b="1" dirty="0"/>
              <a:t> </a:t>
            </a:r>
            <a:r>
              <a:rPr lang="en-US" altLang="zh-CN" b="1" dirty="0">
                <a:solidFill>
                  <a:srgbClr val="FF3300"/>
                </a:solidFill>
              </a:rPr>
              <a:t>◇</a:t>
            </a:r>
            <a:r>
              <a:rPr lang="zh-CN" altLang="en-US" b="1" dirty="0"/>
              <a:t>访问根结点 ；</a:t>
            </a:r>
          </a:p>
          <a:p>
            <a:pPr eaLnBrk="1" hangingPunct="1">
              <a:lnSpc>
                <a:spcPct val="110000"/>
              </a:lnSpc>
            </a:pPr>
            <a:r>
              <a:rPr lang="zh-CN" altLang="en-US" b="1" dirty="0"/>
              <a:t>     中根顺序遍历</a:t>
            </a:r>
            <a:r>
              <a:rPr lang="en-US" altLang="zh-CN" b="1" dirty="0"/>
              <a:t>T</a:t>
            </a:r>
            <a:r>
              <a:rPr lang="en-US" altLang="zh-CN" b="1" baseline="-25000" dirty="0"/>
              <a:t>2</a:t>
            </a:r>
            <a:r>
              <a:rPr lang="en-US" altLang="zh-CN" b="1" dirty="0"/>
              <a:t> ;</a:t>
            </a:r>
          </a:p>
          <a:p>
            <a:pPr eaLnBrk="1" hangingPunct="1">
              <a:lnSpc>
                <a:spcPct val="110000"/>
              </a:lnSpc>
            </a:pPr>
            <a:r>
              <a:rPr lang="en-US" altLang="zh-CN" b="1" dirty="0"/>
              <a:t>     …</a:t>
            </a:r>
          </a:p>
          <a:p>
            <a:pPr eaLnBrk="1" hangingPunct="1">
              <a:lnSpc>
                <a:spcPct val="110000"/>
              </a:lnSpc>
            </a:pPr>
            <a:r>
              <a:rPr lang="en-US" altLang="zh-CN" b="1" dirty="0"/>
              <a:t>     </a:t>
            </a:r>
            <a:r>
              <a:rPr lang="zh-CN" altLang="en-US" b="1" dirty="0"/>
              <a:t>中根顺序遍历</a:t>
            </a:r>
            <a:r>
              <a:rPr lang="en-US" altLang="zh-CN" b="1" dirty="0" err="1"/>
              <a:t>T</a:t>
            </a:r>
            <a:r>
              <a:rPr lang="en-US" altLang="zh-CN" b="1" baseline="-25000" dirty="0" err="1"/>
              <a:t>k</a:t>
            </a:r>
            <a:r>
              <a:rPr lang="en-US" altLang="zh-CN" b="1" dirty="0"/>
              <a:t> ;</a:t>
            </a:r>
          </a:p>
        </p:txBody>
      </p:sp>
      <p:sp>
        <p:nvSpPr>
          <p:cNvPr id="96262" name="Text Box 21">
            <a:extLst>
              <a:ext uri="{FF2B5EF4-FFF2-40B4-BE49-F238E27FC236}">
                <a16:creationId xmlns:a16="http://schemas.microsoft.com/office/drawing/2014/main" id="{3BA4036D-CE50-46E4-97DB-3CE032BDDD9E}"/>
              </a:ext>
            </a:extLst>
          </p:cNvPr>
          <p:cNvSpPr txBox="1">
            <a:spLocks noChangeArrowheads="1"/>
          </p:cNvSpPr>
          <p:nvPr/>
        </p:nvSpPr>
        <p:spPr bwMode="auto">
          <a:xfrm>
            <a:off x="5238750" y="3951436"/>
            <a:ext cx="2921290" cy="249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Clr>
                <a:srgbClr val="0000CC"/>
              </a:buClr>
              <a:buFont typeface="Wingdings" panose="05000000000000000000" pitchFamily="2" charset="2"/>
              <a:buChar char="Ø"/>
            </a:pPr>
            <a:r>
              <a:rPr lang="zh-CN" altLang="en-US" b="1" dirty="0">
                <a:solidFill>
                  <a:srgbClr val="0000CC"/>
                </a:solidFill>
              </a:rPr>
              <a:t>后</a:t>
            </a:r>
            <a:r>
              <a:rPr lang="en-US" altLang="zh-CN" b="1" dirty="0">
                <a:solidFill>
                  <a:srgbClr val="0000CC"/>
                </a:solidFill>
              </a:rPr>
              <a:t>(</a:t>
            </a:r>
            <a:r>
              <a:rPr lang="zh-CN" altLang="en-US" b="1" dirty="0">
                <a:solidFill>
                  <a:srgbClr val="0000CC"/>
                </a:solidFill>
              </a:rPr>
              <a:t>根</a:t>
            </a:r>
            <a:r>
              <a:rPr lang="en-US" altLang="zh-CN" b="1" dirty="0">
                <a:solidFill>
                  <a:srgbClr val="0000CC"/>
                </a:solidFill>
              </a:rPr>
              <a:t>)</a:t>
            </a:r>
            <a:r>
              <a:rPr lang="zh-CN" altLang="en-US" b="1" dirty="0">
                <a:solidFill>
                  <a:srgbClr val="0000CC"/>
                </a:solidFill>
              </a:rPr>
              <a:t>序</a:t>
            </a:r>
          </a:p>
          <a:p>
            <a:pPr eaLnBrk="1" hangingPunct="1">
              <a:lnSpc>
                <a:spcPct val="110000"/>
              </a:lnSpc>
            </a:pPr>
            <a:r>
              <a:rPr lang="zh-CN" altLang="en-US" b="1" dirty="0"/>
              <a:t>     后根顺序遍历</a:t>
            </a:r>
            <a:r>
              <a:rPr lang="en-US" altLang="zh-CN" b="1" dirty="0"/>
              <a:t>T</a:t>
            </a:r>
            <a:r>
              <a:rPr lang="en-US" altLang="zh-CN" b="1" baseline="-25000" dirty="0"/>
              <a:t>1</a:t>
            </a:r>
            <a:r>
              <a:rPr lang="en-US" altLang="zh-CN" b="1" dirty="0"/>
              <a:t> ;</a:t>
            </a:r>
          </a:p>
          <a:p>
            <a:pPr eaLnBrk="1" hangingPunct="1">
              <a:lnSpc>
                <a:spcPct val="110000"/>
              </a:lnSpc>
            </a:pPr>
            <a:r>
              <a:rPr lang="en-US" altLang="zh-CN" b="1" dirty="0"/>
              <a:t>     </a:t>
            </a:r>
            <a:r>
              <a:rPr lang="zh-CN" altLang="en-US" b="1" dirty="0"/>
              <a:t>后根顺序遍历</a:t>
            </a:r>
            <a:r>
              <a:rPr lang="en-US" altLang="zh-CN" b="1" dirty="0"/>
              <a:t>T</a:t>
            </a:r>
            <a:r>
              <a:rPr lang="en-US" altLang="zh-CN" b="1" baseline="-25000" dirty="0"/>
              <a:t>2</a:t>
            </a:r>
            <a:r>
              <a:rPr lang="en-US" altLang="zh-CN" b="1" dirty="0"/>
              <a:t> ;</a:t>
            </a:r>
          </a:p>
          <a:p>
            <a:pPr eaLnBrk="1" hangingPunct="1">
              <a:lnSpc>
                <a:spcPct val="110000"/>
              </a:lnSpc>
            </a:pPr>
            <a:r>
              <a:rPr lang="en-US" altLang="zh-CN" b="1" dirty="0"/>
              <a:t>     …</a:t>
            </a:r>
          </a:p>
          <a:p>
            <a:pPr eaLnBrk="1" hangingPunct="1">
              <a:lnSpc>
                <a:spcPct val="110000"/>
              </a:lnSpc>
            </a:pPr>
            <a:r>
              <a:rPr lang="en-US" altLang="zh-CN" b="1" dirty="0">
                <a:solidFill>
                  <a:srgbClr val="FF3300"/>
                </a:solidFill>
              </a:rPr>
              <a:t>     </a:t>
            </a:r>
            <a:r>
              <a:rPr lang="zh-CN" altLang="en-US" b="1" dirty="0"/>
              <a:t>后根顺序遍历</a:t>
            </a:r>
            <a:r>
              <a:rPr lang="en-US" altLang="zh-CN" b="1" dirty="0" err="1"/>
              <a:t>T</a:t>
            </a:r>
            <a:r>
              <a:rPr lang="en-US" altLang="zh-CN" b="1" baseline="-25000" dirty="0" err="1"/>
              <a:t>k</a:t>
            </a:r>
            <a:r>
              <a:rPr lang="en-US" altLang="zh-CN" b="1" dirty="0"/>
              <a:t> ;</a:t>
            </a:r>
          </a:p>
          <a:p>
            <a:pPr eaLnBrk="1" hangingPunct="1">
              <a:lnSpc>
                <a:spcPct val="110000"/>
              </a:lnSpc>
            </a:pPr>
            <a:r>
              <a:rPr lang="en-US" altLang="zh-CN" b="1" dirty="0">
                <a:solidFill>
                  <a:srgbClr val="FF3300"/>
                </a:solidFill>
              </a:rPr>
              <a:t> ◇</a:t>
            </a:r>
            <a:r>
              <a:rPr lang="zh-CN" altLang="en-US" b="1" dirty="0"/>
              <a:t>访问根结点 ；</a:t>
            </a:r>
          </a:p>
        </p:txBody>
      </p:sp>
      <p:sp>
        <p:nvSpPr>
          <p:cNvPr id="3" name="任意多边形: 形状 2">
            <a:extLst>
              <a:ext uri="{FF2B5EF4-FFF2-40B4-BE49-F238E27FC236}">
                <a16:creationId xmlns:a16="http://schemas.microsoft.com/office/drawing/2014/main" id="{591A782E-63FF-4248-AEC0-82A71BFE8F5C}"/>
              </a:ext>
            </a:extLst>
          </p:cNvPr>
          <p:cNvSpPr/>
          <p:nvPr/>
        </p:nvSpPr>
        <p:spPr bwMode="auto">
          <a:xfrm>
            <a:off x="5275385" y="867508"/>
            <a:ext cx="2661138" cy="1031675"/>
          </a:xfrm>
          <a:custGeom>
            <a:avLst/>
            <a:gdLst>
              <a:gd name="connsiteX0" fmla="*/ 0 w 2661138"/>
              <a:gd name="connsiteY0" fmla="*/ 0 h 1031675"/>
              <a:gd name="connsiteX1" fmla="*/ 1524000 w 2661138"/>
              <a:gd name="connsiteY1" fmla="*/ 1031630 h 1031675"/>
              <a:gd name="connsiteX2" fmla="*/ 2661138 w 2661138"/>
              <a:gd name="connsiteY2" fmla="*/ 46892 h 1031675"/>
              <a:gd name="connsiteX3" fmla="*/ 2661138 w 2661138"/>
              <a:gd name="connsiteY3" fmla="*/ 46892 h 1031675"/>
            </a:gdLst>
            <a:ahLst/>
            <a:cxnLst>
              <a:cxn ang="0">
                <a:pos x="connsiteX0" y="connsiteY0"/>
              </a:cxn>
              <a:cxn ang="0">
                <a:pos x="connsiteX1" y="connsiteY1"/>
              </a:cxn>
              <a:cxn ang="0">
                <a:pos x="connsiteX2" y="connsiteY2"/>
              </a:cxn>
              <a:cxn ang="0">
                <a:pos x="connsiteX3" y="connsiteY3"/>
              </a:cxn>
            </a:cxnLst>
            <a:rect l="l" t="t" r="r" b="b"/>
            <a:pathLst>
              <a:path w="2661138" h="1031675">
                <a:moveTo>
                  <a:pt x="0" y="0"/>
                </a:moveTo>
                <a:cubicBezTo>
                  <a:pt x="540238" y="511907"/>
                  <a:pt x="1080477" y="1023815"/>
                  <a:pt x="1524000" y="1031630"/>
                </a:cubicBezTo>
                <a:cubicBezTo>
                  <a:pt x="1967523" y="1039445"/>
                  <a:pt x="2661138" y="46892"/>
                  <a:pt x="2661138" y="46892"/>
                </a:cubicBezTo>
                <a:lnTo>
                  <a:pt x="2661138" y="46892"/>
                </a:ln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i="0" u="none" strike="noStrike" cap="none" normalizeH="0" baseline="0">
              <a:ln>
                <a:noFill/>
              </a:ln>
              <a:solidFill>
                <a:schemeClr val="tx1"/>
              </a:solidFill>
              <a:effectLst/>
              <a:latin typeface="Times New Roman" pitchFamily="18" charset="0"/>
              <a:ea typeface="宋体" pitchFamily="2" charset="-122"/>
            </a:endParaRPr>
          </a:p>
        </p:txBody>
      </p:sp>
      <p:sp>
        <p:nvSpPr>
          <p:cNvPr id="5" name="任意多边形: 形状 4">
            <a:extLst>
              <a:ext uri="{FF2B5EF4-FFF2-40B4-BE49-F238E27FC236}">
                <a16:creationId xmlns:a16="http://schemas.microsoft.com/office/drawing/2014/main" id="{204EAF5B-46F3-4B99-A613-8E7A14978434}"/>
              </a:ext>
            </a:extLst>
          </p:cNvPr>
          <p:cNvSpPr/>
          <p:nvPr/>
        </p:nvSpPr>
        <p:spPr bwMode="auto">
          <a:xfrm>
            <a:off x="5603631" y="1641231"/>
            <a:ext cx="715111" cy="2098431"/>
          </a:xfrm>
          <a:custGeom>
            <a:avLst/>
            <a:gdLst>
              <a:gd name="connsiteX0" fmla="*/ 0 w 715111"/>
              <a:gd name="connsiteY0" fmla="*/ 0 h 2098431"/>
              <a:gd name="connsiteX1" fmla="*/ 715107 w 715111"/>
              <a:gd name="connsiteY1" fmla="*/ 1266092 h 2098431"/>
              <a:gd name="connsiteX2" fmla="*/ 11723 w 715111"/>
              <a:gd name="connsiteY2" fmla="*/ 2098431 h 2098431"/>
              <a:gd name="connsiteX3" fmla="*/ 11723 w 715111"/>
              <a:gd name="connsiteY3" fmla="*/ 2098431 h 2098431"/>
            </a:gdLst>
            <a:ahLst/>
            <a:cxnLst>
              <a:cxn ang="0">
                <a:pos x="connsiteX0" y="connsiteY0"/>
              </a:cxn>
              <a:cxn ang="0">
                <a:pos x="connsiteX1" y="connsiteY1"/>
              </a:cxn>
              <a:cxn ang="0">
                <a:pos x="connsiteX2" y="connsiteY2"/>
              </a:cxn>
              <a:cxn ang="0">
                <a:pos x="connsiteX3" y="connsiteY3"/>
              </a:cxn>
            </a:cxnLst>
            <a:rect l="l" t="t" r="r" b="b"/>
            <a:pathLst>
              <a:path w="715111" h="2098431">
                <a:moveTo>
                  <a:pt x="0" y="0"/>
                </a:moveTo>
                <a:cubicBezTo>
                  <a:pt x="356576" y="458177"/>
                  <a:pt x="713153" y="916354"/>
                  <a:pt x="715107" y="1266092"/>
                </a:cubicBezTo>
                <a:cubicBezTo>
                  <a:pt x="717061" y="1615830"/>
                  <a:pt x="11723" y="2098431"/>
                  <a:pt x="11723" y="2098431"/>
                </a:cubicBezTo>
                <a:lnTo>
                  <a:pt x="11723" y="2098431"/>
                </a:ln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i="0" u="none" strike="noStrike" cap="none" normalizeH="0" baseline="0" dirty="0">
              <a:ln>
                <a:noFill/>
              </a:ln>
              <a:solidFill>
                <a:schemeClr val="tx1"/>
              </a:solidFill>
              <a:effectLst/>
              <a:latin typeface="Times New Roman" pitchFamily="18" charset="0"/>
              <a:ea typeface="宋体" pitchFamily="2" charset="-122"/>
            </a:endParaRPr>
          </a:p>
        </p:txBody>
      </p:sp>
      <p:sp>
        <p:nvSpPr>
          <p:cNvPr id="8" name="任意多边形: 形状 7">
            <a:extLst>
              <a:ext uri="{FF2B5EF4-FFF2-40B4-BE49-F238E27FC236}">
                <a16:creationId xmlns:a16="http://schemas.microsoft.com/office/drawing/2014/main" id="{C1025B30-7249-46D5-B823-433DF755A91B}"/>
              </a:ext>
            </a:extLst>
          </p:cNvPr>
          <p:cNvSpPr/>
          <p:nvPr/>
        </p:nvSpPr>
        <p:spPr bwMode="auto">
          <a:xfrm>
            <a:off x="6363761" y="1594338"/>
            <a:ext cx="1522939" cy="2042620"/>
          </a:xfrm>
          <a:custGeom>
            <a:avLst/>
            <a:gdLst>
              <a:gd name="connsiteX0" fmla="*/ 1522939 w 1522939"/>
              <a:gd name="connsiteY0" fmla="*/ 0 h 2042620"/>
              <a:gd name="connsiteX1" fmla="*/ 995401 w 1522939"/>
              <a:gd name="connsiteY1" fmla="*/ 269631 h 2042620"/>
              <a:gd name="connsiteX2" fmla="*/ 104447 w 1522939"/>
              <a:gd name="connsiteY2" fmla="*/ 1066800 h 2042620"/>
              <a:gd name="connsiteX3" fmla="*/ 163062 w 1522939"/>
              <a:gd name="connsiteY3" fmla="*/ 1910862 h 2042620"/>
              <a:gd name="connsiteX4" fmla="*/ 1405709 w 1522939"/>
              <a:gd name="connsiteY4" fmla="*/ 2039816 h 2042620"/>
              <a:gd name="connsiteX5" fmla="*/ 1405709 w 1522939"/>
              <a:gd name="connsiteY5" fmla="*/ 2039816 h 20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939" h="2042620">
                <a:moveTo>
                  <a:pt x="1522939" y="0"/>
                </a:moveTo>
                <a:cubicBezTo>
                  <a:pt x="1377377" y="45915"/>
                  <a:pt x="1231816" y="91831"/>
                  <a:pt x="995401" y="269631"/>
                </a:cubicBezTo>
                <a:cubicBezTo>
                  <a:pt x="758986" y="447431"/>
                  <a:pt x="243170" y="793262"/>
                  <a:pt x="104447" y="1066800"/>
                </a:cubicBezTo>
                <a:cubicBezTo>
                  <a:pt x="-34276" y="1340338"/>
                  <a:pt x="-53815" y="1748693"/>
                  <a:pt x="163062" y="1910862"/>
                </a:cubicBezTo>
                <a:cubicBezTo>
                  <a:pt x="379939" y="2073031"/>
                  <a:pt x="1405709" y="2039816"/>
                  <a:pt x="1405709" y="2039816"/>
                </a:cubicBezTo>
                <a:lnTo>
                  <a:pt x="1405709" y="2039816"/>
                </a:lnTo>
              </a:path>
            </a:pathLst>
          </a:cu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605570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761DA4C0-57C4-4894-8628-DB955CDF3144}"/>
              </a:ext>
            </a:extLst>
          </p:cNvPr>
          <p:cNvSpPr txBox="1">
            <a:spLocks noChangeArrowheads="1"/>
          </p:cNvSpPr>
          <p:nvPr/>
        </p:nvSpPr>
        <p:spPr bwMode="auto">
          <a:xfrm>
            <a:off x="442913" y="564032"/>
            <a:ext cx="8521575" cy="1003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dirty="0">
                <a:solidFill>
                  <a:srgbClr val="0000CC"/>
                </a:solidFill>
              </a:rPr>
              <a:t>【</a:t>
            </a:r>
            <a:r>
              <a:rPr lang="zh-CN" altLang="en-US" b="1" dirty="0">
                <a:solidFill>
                  <a:srgbClr val="0000CC"/>
                </a:solidFill>
              </a:rPr>
              <a:t>例</a:t>
            </a:r>
            <a:r>
              <a:rPr lang="en-US" altLang="zh-CN" b="1" dirty="0">
                <a:solidFill>
                  <a:srgbClr val="0000CC"/>
                </a:solidFill>
              </a:rPr>
              <a:t>3-22】</a:t>
            </a:r>
            <a:r>
              <a:rPr lang="zh-CN" altLang="en-US" b="1" dirty="0"/>
              <a:t>假设树的类型为</a:t>
            </a:r>
            <a:r>
              <a:rPr lang="en-US" altLang="zh-CN" b="1" dirty="0"/>
              <a:t>TREE</a:t>
            </a:r>
            <a:r>
              <a:rPr lang="zh-CN" altLang="en-US" b="1" dirty="0"/>
              <a:t>，结点的类型为</a:t>
            </a:r>
            <a:r>
              <a:rPr lang="en-US" altLang="zh-CN" b="1" dirty="0"/>
              <a:t>Node </a:t>
            </a:r>
            <a:r>
              <a:rPr lang="zh-CN" altLang="en-US" b="1" dirty="0"/>
              <a:t>，数据项的类型为</a:t>
            </a:r>
            <a:r>
              <a:rPr lang="en-US" altLang="zh-CN" b="1" dirty="0" err="1"/>
              <a:t>elementtype</a:t>
            </a:r>
            <a:r>
              <a:rPr lang="zh-CN" altLang="en-US" b="1" dirty="0"/>
              <a:t>，用递归方法给出树的先根遍历如下：</a:t>
            </a:r>
          </a:p>
        </p:txBody>
      </p:sp>
      <p:sp>
        <p:nvSpPr>
          <p:cNvPr id="98307" name="Text Box 3">
            <a:extLst>
              <a:ext uri="{FF2B5EF4-FFF2-40B4-BE49-F238E27FC236}">
                <a16:creationId xmlns:a16="http://schemas.microsoft.com/office/drawing/2014/main" id="{D9DB11DB-9E87-4F34-BBA8-0987B37CCAC8}"/>
              </a:ext>
            </a:extLst>
          </p:cNvPr>
          <p:cNvSpPr txBox="1">
            <a:spLocks noChangeArrowheads="1"/>
          </p:cNvSpPr>
          <p:nvPr/>
        </p:nvSpPr>
        <p:spPr bwMode="auto">
          <a:xfrm>
            <a:off x="1907704" y="1628800"/>
            <a:ext cx="4662215" cy="494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t>Void    </a:t>
            </a:r>
            <a:r>
              <a:rPr lang="en-US" altLang="zh-CN" b="1" dirty="0" err="1"/>
              <a:t>PreOrder</a:t>
            </a:r>
            <a:r>
              <a:rPr lang="en-US" altLang="zh-CN" b="1" dirty="0"/>
              <a:t>( n , T )</a:t>
            </a:r>
          </a:p>
          <a:p>
            <a:pPr eaLnBrk="1" hangingPunct="1">
              <a:lnSpc>
                <a:spcPct val="110000"/>
              </a:lnSpc>
            </a:pPr>
            <a:r>
              <a:rPr lang="en-US" altLang="zh-CN" b="1" dirty="0"/>
              <a:t>Node  n ; TREE  T ;</a:t>
            </a:r>
          </a:p>
          <a:p>
            <a:pPr eaLnBrk="1" hangingPunct="1">
              <a:lnSpc>
                <a:spcPct val="110000"/>
              </a:lnSpc>
            </a:pPr>
            <a:r>
              <a:rPr lang="en-US" altLang="zh-CN" b="1" dirty="0"/>
              <a:t>{   </a:t>
            </a:r>
          </a:p>
          <a:p>
            <a:pPr eaLnBrk="1" hangingPunct="1">
              <a:lnSpc>
                <a:spcPct val="110000"/>
              </a:lnSpc>
            </a:pPr>
            <a:r>
              <a:rPr lang="en-US" altLang="zh-CN" b="1" dirty="0"/>
              <a:t>     Node  c ;</a:t>
            </a:r>
          </a:p>
          <a:p>
            <a:pPr eaLnBrk="1" hangingPunct="1">
              <a:lnSpc>
                <a:spcPct val="110000"/>
              </a:lnSpc>
            </a:pPr>
            <a:r>
              <a:rPr lang="en-US" altLang="zh-CN" b="1" dirty="0"/>
              <a:t>     visit( Data( T ) ) ;</a:t>
            </a:r>
          </a:p>
          <a:p>
            <a:pPr eaLnBrk="1" hangingPunct="1">
              <a:lnSpc>
                <a:spcPct val="110000"/>
              </a:lnSpc>
            </a:pPr>
            <a:r>
              <a:rPr lang="en-US" altLang="zh-CN" b="1" dirty="0"/>
              <a:t>     c = </a:t>
            </a:r>
            <a:r>
              <a:rPr lang="en-US" altLang="zh-CN" b="1" dirty="0" err="1"/>
              <a:t>LeftMost</a:t>
            </a:r>
            <a:r>
              <a:rPr lang="en-US" altLang="zh-CN" b="1" dirty="0"/>
              <a:t>-Child( n , T ) ;</a:t>
            </a:r>
          </a:p>
          <a:p>
            <a:pPr eaLnBrk="1" hangingPunct="1">
              <a:lnSpc>
                <a:spcPct val="110000"/>
              </a:lnSpc>
            </a:pPr>
            <a:r>
              <a:rPr lang="en-US" altLang="zh-CN" b="1" dirty="0"/>
              <a:t>     while ( c != Null )</a:t>
            </a:r>
          </a:p>
          <a:p>
            <a:pPr eaLnBrk="1" hangingPunct="1">
              <a:lnSpc>
                <a:spcPct val="110000"/>
              </a:lnSpc>
            </a:pPr>
            <a:r>
              <a:rPr lang="en-US" altLang="zh-CN" b="1" dirty="0"/>
              <a:t>          { </a:t>
            </a:r>
          </a:p>
          <a:p>
            <a:pPr eaLnBrk="1" hangingPunct="1">
              <a:lnSpc>
                <a:spcPct val="110000"/>
              </a:lnSpc>
            </a:pPr>
            <a:r>
              <a:rPr lang="en-US" altLang="zh-CN" b="1" dirty="0"/>
              <a:t>               </a:t>
            </a:r>
            <a:r>
              <a:rPr lang="en-US" altLang="zh-CN" b="1" dirty="0" err="1"/>
              <a:t>PreOrder</a:t>
            </a:r>
            <a:r>
              <a:rPr lang="en-US" altLang="zh-CN" b="1" dirty="0"/>
              <a:t>( c , T ) ;</a:t>
            </a:r>
          </a:p>
          <a:p>
            <a:pPr eaLnBrk="1" hangingPunct="1">
              <a:lnSpc>
                <a:spcPct val="110000"/>
              </a:lnSpc>
            </a:pPr>
            <a:r>
              <a:rPr lang="en-US" altLang="zh-CN" b="1" dirty="0"/>
              <a:t>               c = Right-Sibling( c , T ) ;</a:t>
            </a:r>
          </a:p>
          <a:p>
            <a:pPr eaLnBrk="1" hangingPunct="1">
              <a:lnSpc>
                <a:spcPct val="110000"/>
              </a:lnSpc>
            </a:pPr>
            <a:r>
              <a:rPr lang="en-US" altLang="zh-CN" b="1" dirty="0"/>
              <a:t>           }</a:t>
            </a:r>
          </a:p>
          <a:p>
            <a:pPr eaLnBrk="1" hangingPunct="1">
              <a:lnSpc>
                <a:spcPct val="110000"/>
              </a:lnSpc>
            </a:pPr>
            <a:r>
              <a:rPr lang="en-US" altLang="zh-CN" b="1" dirty="0"/>
              <a:t>}</a:t>
            </a:r>
          </a:p>
        </p:txBody>
      </p:sp>
    </p:spTree>
    <p:extLst>
      <p:ext uri="{BB962C8B-B14F-4D97-AF65-F5344CB8AC3E}">
        <p14:creationId xmlns:p14="http://schemas.microsoft.com/office/powerpoint/2010/main" val="3467663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a:extLst>
              <a:ext uri="{FF2B5EF4-FFF2-40B4-BE49-F238E27FC236}">
                <a16:creationId xmlns:a16="http://schemas.microsoft.com/office/drawing/2014/main" id="{664700E1-4BAC-4D1D-9573-3B37D9254A9D}"/>
              </a:ext>
            </a:extLst>
          </p:cNvPr>
          <p:cNvSpPr txBox="1">
            <a:spLocks noChangeArrowheads="1"/>
          </p:cNvSpPr>
          <p:nvPr/>
        </p:nvSpPr>
        <p:spPr bwMode="auto">
          <a:xfrm>
            <a:off x="304800" y="562507"/>
            <a:ext cx="288442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3.5.2   </a:t>
            </a:r>
            <a:r>
              <a:rPr lang="zh-CN" altLang="en-US" b="1" dirty="0">
                <a:solidFill>
                  <a:srgbClr val="C00000"/>
                </a:solidFill>
              </a:rPr>
              <a:t>树的存储结构</a:t>
            </a:r>
          </a:p>
        </p:txBody>
      </p:sp>
      <p:sp>
        <p:nvSpPr>
          <p:cNvPr id="100355" name="Text Box 3">
            <a:extLst>
              <a:ext uri="{FF2B5EF4-FFF2-40B4-BE49-F238E27FC236}">
                <a16:creationId xmlns:a16="http://schemas.microsoft.com/office/drawing/2014/main" id="{4A07DE8B-7E36-4B3F-8B3E-96FC6B3BECAA}"/>
              </a:ext>
            </a:extLst>
          </p:cNvPr>
          <p:cNvSpPr txBox="1">
            <a:spLocks noChangeArrowheads="1"/>
          </p:cNvSpPr>
          <p:nvPr/>
        </p:nvSpPr>
        <p:spPr bwMode="auto">
          <a:xfrm>
            <a:off x="366713" y="1137182"/>
            <a:ext cx="521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CC"/>
                </a:solidFill>
              </a:rPr>
              <a:t>1</a:t>
            </a:r>
            <a:r>
              <a:rPr lang="zh-CN" altLang="en-US" b="1" dirty="0">
                <a:solidFill>
                  <a:srgbClr val="0000CC"/>
                </a:solidFill>
              </a:rPr>
              <a:t>、树的双亲表示法（数组实现方法）</a:t>
            </a:r>
          </a:p>
        </p:txBody>
      </p:sp>
      <p:sp>
        <p:nvSpPr>
          <p:cNvPr id="100356" name="Text Box 4">
            <a:extLst>
              <a:ext uri="{FF2B5EF4-FFF2-40B4-BE49-F238E27FC236}">
                <a16:creationId xmlns:a16="http://schemas.microsoft.com/office/drawing/2014/main" id="{B26265CF-8949-453F-9EA5-AA79149EBD03}"/>
              </a:ext>
            </a:extLst>
          </p:cNvPr>
          <p:cNvSpPr txBox="1">
            <a:spLocks noChangeArrowheads="1"/>
          </p:cNvSpPr>
          <p:nvPr/>
        </p:nvSpPr>
        <p:spPr bwMode="auto">
          <a:xfrm>
            <a:off x="823913" y="1629307"/>
            <a:ext cx="6878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树的结点依次编号为</a:t>
            </a:r>
            <a:r>
              <a:rPr lang="en-US" altLang="zh-CN" b="1"/>
              <a:t>1</a:t>
            </a:r>
            <a:r>
              <a:rPr lang="zh-CN" altLang="en-US" b="1"/>
              <a:t>，</a:t>
            </a:r>
            <a:r>
              <a:rPr lang="en-US" altLang="zh-CN" b="1"/>
              <a:t>2</a:t>
            </a:r>
            <a:r>
              <a:rPr lang="zh-CN" altLang="en-US" b="1"/>
              <a:t>，</a:t>
            </a:r>
            <a:r>
              <a:rPr lang="en-US" altLang="zh-CN" b="1"/>
              <a:t>3</a:t>
            </a:r>
            <a:r>
              <a:rPr lang="zh-CN" altLang="en-US" b="1"/>
              <a:t>，</a:t>
            </a:r>
            <a:r>
              <a:rPr lang="en-US" altLang="zh-CN" b="1"/>
              <a:t>… </a:t>
            </a:r>
            <a:r>
              <a:rPr lang="zh-CN" altLang="en-US" b="1"/>
              <a:t>，</a:t>
            </a:r>
            <a:r>
              <a:rPr lang="en-US" altLang="zh-CN" b="1"/>
              <a:t>n</a:t>
            </a:r>
            <a:r>
              <a:rPr lang="zh-CN" altLang="en-US" b="1"/>
              <a:t>；设数组</a:t>
            </a:r>
            <a:r>
              <a:rPr lang="en-US" altLang="zh-CN" b="1"/>
              <a:t>A[i]</a:t>
            </a:r>
          </a:p>
        </p:txBody>
      </p:sp>
      <p:grpSp>
        <p:nvGrpSpPr>
          <p:cNvPr id="100357" name="Group 8">
            <a:extLst>
              <a:ext uri="{FF2B5EF4-FFF2-40B4-BE49-F238E27FC236}">
                <a16:creationId xmlns:a16="http://schemas.microsoft.com/office/drawing/2014/main" id="{DA9D576F-42F8-4E5E-B28F-F7B7032ECB42}"/>
              </a:ext>
            </a:extLst>
          </p:cNvPr>
          <p:cNvGrpSpPr>
            <a:grpSpLocks/>
          </p:cNvGrpSpPr>
          <p:nvPr/>
        </p:nvGrpSpPr>
        <p:grpSpPr bwMode="auto">
          <a:xfrm>
            <a:off x="1776413" y="1997607"/>
            <a:ext cx="4524375" cy="1041400"/>
            <a:chOff x="1119" y="1362"/>
            <a:chExt cx="2671" cy="656"/>
          </a:xfrm>
        </p:grpSpPr>
        <p:sp>
          <p:nvSpPr>
            <p:cNvPr id="100411" name="Text Box 5">
              <a:extLst>
                <a:ext uri="{FF2B5EF4-FFF2-40B4-BE49-F238E27FC236}">
                  <a16:creationId xmlns:a16="http://schemas.microsoft.com/office/drawing/2014/main" id="{5B39B4F6-B658-4229-A349-82B72DA7151F}"/>
                </a:ext>
              </a:extLst>
            </p:cNvPr>
            <p:cNvSpPr txBox="1">
              <a:spLocks noChangeArrowheads="1"/>
            </p:cNvSpPr>
            <p:nvPr/>
          </p:nvSpPr>
          <p:spPr bwMode="auto">
            <a:xfrm>
              <a:off x="1119" y="1560"/>
              <a:ext cx="5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A[i] =</a:t>
              </a:r>
            </a:p>
          </p:txBody>
        </p:sp>
        <p:sp>
          <p:nvSpPr>
            <p:cNvPr id="100412" name="Text Box 6">
              <a:extLst>
                <a:ext uri="{FF2B5EF4-FFF2-40B4-BE49-F238E27FC236}">
                  <a16:creationId xmlns:a16="http://schemas.microsoft.com/office/drawing/2014/main" id="{3159DB55-6601-4B36-974B-F6CF4F2DF353}"/>
                </a:ext>
              </a:extLst>
            </p:cNvPr>
            <p:cNvSpPr txBox="1">
              <a:spLocks noChangeArrowheads="1"/>
            </p:cNvSpPr>
            <p:nvPr/>
          </p:nvSpPr>
          <p:spPr bwMode="auto">
            <a:xfrm>
              <a:off x="1815" y="1362"/>
              <a:ext cx="1975"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j    </a:t>
              </a:r>
              <a:r>
                <a:rPr lang="zh-CN" altLang="en-US" b="1"/>
                <a:t>若结点 </a:t>
              </a:r>
              <a:r>
                <a:rPr lang="en-US" altLang="zh-CN" b="1"/>
                <a:t>i </a:t>
              </a:r>
              <a:r>
                <a:rPr lang="zh-CN" altLang="en-US" b="1"/>
                <a:t>的父亲是 </a:t>
              </a:r>
              <a:r>
                <a:rPr lang="en-US" altLang="zh-CN" b="1"/>
                <a:t>j</a:t>
              </a:r>
            </a:p>
            <a:p>
              <a:pPr eaLnBrk="1" hangingPunct="1">
                <a:lnSpc>
                  <a:spcPct val="130000"/>
                </a:lnSpc>
              </a:pPr>
              <a:r>
                <a:rPr lang="en-US" altLang="zh-CN" b="1"/>
                <a:t>0    </a:t>
              </a:r>
              <a:r>
                <a:rPr lang="zh-CN" altLang="en-US" b="1"/>
                <a:t>若结点 </a:t>
              </a:r>
              <a:r>
                <a:rPr lang="en-US" altLang="zh-CN" b="1"/>
                <a:t>i </a:t>
              </a:r>
              <a:r>
                <a:rPr lang="zh-CN" altLang="en-US" b="1"/>
                <a:t>是根</a:t>
              </a:r>
            </a:p>
          </p:txBody>
        </p:sp>
        <p:sp>
          <p:nvSpPr>
            <p:cNvPr id="100413" name="AutoShape 7">
              <a:extLst>
                <a:ext uri="{FF2B5EF4-FFF2-40B4-BE49-F238E27FC236}">
                  <a16:creationId xmlns:a16="http://schemas.microsoft.com/office/drawing/2014/main" id="{29679E1A-756F-4572-BD2A-9AF9F584982F}"/>
                </a:ext>
              </a:extLst>
            </p:cNvPr>
            <p:cNvSpPr>
              <a:spLocks/>
            </p:cNvSpPr>
            <p:nvPr/>
          </p:nvSpPr>
          <p:spPr bwMode="auto">
            <a:xfrm>
              <a:off x="1728" y="1536"/>
              <a:ext cx="96" cy="336"/>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grpSp>
        <p:nvGrpSpPr>
          <p:cNvPr id="100358" name="Group 50">
            <a:extLst>
              <a:ext uri="{FF2B5EF4-FFF2-40B4-BE49-F238E27FC236}">
                <a16:creationId xmlns:a16="http://schemas.microsoft.com/office/drawing/2014/main" id="{99BE61AF-730E-4221-AC8A-00765DD8CC79}"/>
              </a:ext>
            </a:extLst>
          </p:cNvPr>
          <p:cNvGrpSpPr>
            <a:grpSpLocks/>
          </p:cNvGrpSpPr>
          <p:nvPr/>
        </p:nvGrpSpPr>
        <p:grpSpPr bwMode="auto">
          <a:xfrm>
            <a:off x="1017588" y="3610507"/>
            <a:ext cx="1879600" cy="1358900"/>
            <a:chOff x="641" y="2256"/>
            <a:chExt cx="1184" cy="856"/>
          </a:xfrm>
        </p:grpSpPr>
        <p:sp>
          <p:nvSpPr>
            <p:cNvPr id="100394" name="Oval 12">
              <a:extLst>
                <a:ext uri="{FF2B5EF4-FFF2-40B4-BE49-F238E27FC236}">
                  <a16:creationId xmlns:a16="http://schemas.microsoft.com/office/drawing/2014/main" id="{8438BF4C-4111-4A91-8989-B421C6A75387}"/>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00395" name="Oval 13">
              <a:extLst>
                <a:ext uri="{FF2B5EF4-FFF2-40B4-BE49-F238E27FC236}">
                  <a16:creationId xmlns:a16="http://schemas.microsoft.com/office/drawing/2014/main" id="{449BDDDF-4A14-4E70-85F3-5C1253ABEE0B}"/>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00396" name="Oval 14">
              <a:extLst>
                <a:ext uri="{FF2B5EF4-FFF2-40B4-BE49-F238E27FC236}">
                  <a16:creationId xmlns:a16="http://schemas.microsoft.com/office/drawing/2014/main" id="{A1DFB029-879E-4ED9-8122-EB5F22BA2E78}"/>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00397" name="Oval 15">
              <a:extLst>
                <a:ext uri="{FF2B5EF4-FFF2-40B4-BE49-F238E27FC236}">
                  <a16:creationId xmlns:a16="http://schemas.microsoft.com/office/drawing/2014/main" id="{1B704297-9EA7-4C0A-92BC-991D04C7EB4D}"/>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0398" name="Oval 16">
              <a:extLst>
                <a:ext uri="{FF2B5EF4-FFF2-40B4-BE49-F238E27FC236}">
                  <a16:creationId xmlns:a16="http://schemas.microsoft.com/office/drawing/2014/main" id="{CFEDAC0C-3169-427C-82B0-96B6181F46D5}"/>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0399" name="Oval 17">
              <a:extLst>
                <a:ext uri="{FF2B5EF4-FFF2-40B4-BE49-F238E27FC236}">
                  <a16:creationId xmlns:a16="http://schemas.microsoft.com/office/drawing/2014/main" id="{C699F0EC-498E-438A-A8B0-9FA663E7004E}"/>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0400" name="Oval 18">
              <a:extLst>
                <a:ext uri="{FF2B5EF4-FFF2-40B4-BE49-F238E27FC236}">
                  <a16:creationId xmlns:a16="http://schemas.microsoft.com/office/drawing/2014/main" id="{59E986FC-8EF9-4E0A-ADF7-137C75CC012F}"/>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0401" name="Oval 19">
              <a:extLst>
                <a:ext uri="{FF2B5EF4-FFF2-40B4-BE49-F238E27FC236}">
                  <a16:creationId xmlns:a16="http://schemas.microsoft.com/office/drawing/2014/main" id="{61C6FDA3-8786-405E-A887-AAF781EB0139}"/>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0402" name="Oval 20">
              <a:extLst>
                <a:ext uri="{FF2B5EF4-FFF2-40B4-BE49-F238E27FC236}">
                  <a16:creationId xmlns:a16="http://schemas.microsoft.com/office/drawing/2014/main" id="{E6F1F5AB-7ABC-40CA-B149-EC374BE46932}"/>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0403" name="Line 25">
              <a:extLst>
                <a:ext uri="{FF2B5EF4-FFF2-40B4-BE49-F238E27FC236}">
                  <a16:creationId xmlns:a16="http://schemas.microsoft.com/office/drawing/2014/main" id="{EE801EEA-5615-481F-8C29-16AC93FD5F88}"/>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4" name="Line 26">
              <a:extLst>
                <a:ext uri="{FF2B5EF4-FFF2-40B4-BE49-F238E27FC236}">
                  <a16:creationId xmlns:a16="http://schemas.microsoft.com/office/drawing/2014/main" id="{B7C06B9B-C8E5-405D-8E40-CD4C0A06C395}"/>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5" name="Line 27">
              <a:extLst>
                <a:ext uri="{FF2B5EF4-FFF2-40B4-BE49-F238E27FC236}">
                  <a16:creationId xmlns:a16="http://schemas.microsoft.com/office/drawing/2014/main" id="{FB1D71C7-4B77-448F-8065-4FEF49D7FD72}"/>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6" name="Line 28">
              <a:extLst>
                <a:ext uri="{FF2B5EF4-FFF2-40B4-BE49-F238E27FC236}">
                  <a16:creationId xmlns:a16="http://schemas.microsoft.com/office/drawing/2014/main" id="{DDC44025-6280-48B2-9580-C8153CDC4B43}"/>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7" name="Line 29">
              <a:extLst>
                <a:ext uri="{FF2B5EF4-FFF2-40B4-BE49-F238E27FC236}">
                  <a16:creationId xmlns:a16="http://schemas.microsoft.com/office/drawing/2014/main" id="{EBC5AD1F-AE06-4A42-A25A-6D6FE150FE1D}"/>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8" name="Line 30">
              <a:extLst>
                <a:ext uri="{FF2B5EF4-FFF2-40B4-BE49-F238E27FC236}">
                  <a16:creationId xmlns:a16="http://schemas.microsoft.com/office/drawing/2014/main" id="{202BFA07-2026-4DE3-966A-D429256C8466}"/>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09" name="Line 31">
              <a:extLst>
                <a:ext uri="{FF2B5EF4-FFF2-40B4-BE49-F238E27FC236}">
                  <a16:creationId xmlns:a16="http://schemas.microsoft.com/office/drawing/2014/main" id="{67208E23-5286-49FB-83A1-78CC2C5F9AEA}"/>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410" name="Line 32">
              <a:extLst>
                <a:ext uri="{FF2B5EF4-FFF2-40B4-BE49-F238E27FC236}">
                  <a16:creationId xmlns:a16="http://schemas.microsoft.com/office/drawing/2014/main" id="{D4896B5C-30E8-4C3D-B1E4-5399542B7000}"/>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00359" name="Group 91">
            <a:extLst>
              <a:ext uri="{FF2B5EF4-FFF2-40B4-BE49-F238E27FC236}">
                <a16:creationId xmlns:a16="http://schemas.microsoft.com/office/drawing/2014/main" id="{ACE856FB-3A4B-452D-8235-30FF97F22DAD}"/>
              </a:ext>
            </a:extLst>
          </p:cNvPr>
          <p:cNvGrpSpPr>
            <a:grpSpLocks/>
          </p:cNvGrpSpPr>
          <p:nvPr/>
        </p:nvGrpSpPr>
        <p:grpSpPr bwMode="auto">
          <a:xfrm>
            <a:off x="3429000" y="3229507"/>
            <a:ext cx="4251325" cy="685800"/>
            <a:chOff x="2160" y="2016"/>
            <a:chExt cx="2678" cy="432"/>
          </a:xfrm>
        </p:grpSpPr>
        <p:sp>
          <p:nvSpPr>
            <p:cNvPr id="100382" name="Text Box 52">
              <a:extLst>
                <a:ext uri="{FF2B5EF4-FFF2-40B4-BE49-F238E27FC236}">
                  <a16:creationId xmlns:a16="http://schemas.microsoft.com/office/drawing/2014/main" id="{04ABEA07-A06E-40BA-906D-7321A76B17D8}"/>
                </a:ext>
              </a:extLst>
            </p:cNvPr>
            <p:cNvSpPr txBox="1">
              <a:spLocks noChangeArrowheads="1"/>
            </p:cNvSpPr>
            <p:nvPr/>
          </p:nvSpPr>
          <p:spPr bwMode="auto">
            <a:xfrm>
              <a:off x="26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100383" name="Text Box 53">
              <a:extLst>
                <a:ext uri="{FF2B5EF4-FFF2-40B4-BE49-F238E27FC236}">
                  <a16:creationId xmlns:a16="http://schemas.microsoft.com/office/drawing/2014/main" id="{65A327AF-76BD-47F0-AC51-DA4ED247B9CE}"/>
                </a:ext>
              </a:extLst>
            </p:cNvPr>
            <p:cNvSpPr txBox="1">
              <a:spLocks noChangeArrowheads="1"/>
            </p:cNvSpPr>
            <p:nvPr/>
          </p:nvSpPr>
          <p:spPr bwMode="auto">
            <a:xfrm>
              <a:off x="28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0384" name="Text Box 54">
              <a:extLst>
                <a:ext uri="{FF2B5EF4-FFF2-40B4-BE49-F238E27FC236}">
                  <a16:creationId xmlns:a16="http://schemas.microsoft.com/office/drawing/2014/main" id="{C2432F05-39B0-4113-920F-66941B228130}"/>
                </a:ext>
              </a:extLst>
            </p:cNvPr>
            <p:cNvSpPr txBox="1">
              <a:spLocks noChangeArrowheads="1"/>
            </p:cNvSpPr>
            <p:nvPr/>
          </p:nvSpPr>
          <p:spPr bwMode="auto">
            <a:xfrm>
              <a:off x="309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0385" name="Text Box 55">
              <a:extLst>
                <a:ext uri="{FF2B5EF4-FFF2-40B4-BE49-F238E27FC236}">
                  <a16:creationId xmlns:a16="http://schemas.microsoft.com/office/drawing/2014/main" id="{CCC666C7-542B-4496-993B-5C228ABCA9F9}"/>
                </a:ext>
              </a:extLst>
            </p:cNvPr>
            <p:cNvSpPr txBox="1">
              <a:spLocks noChangeArrowheads="1"/>
            </p:cNvSpPr>
            <p:nvPr/>
          </p:nvSpPr>
          <p:spPr bwMode="auto">
            <a:xfrm>
              <a:off x="333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0386" name="Text Box 56">
              <a:extLst>
                <a:ext uri="{FF2B5EF4-FFF2-40B4-BE49-F238E27FC236}">
                  <a16:creationId xmlns:a16="http://schemas.microsoft.com/office/drawing/2014/main" id="{AB7F9C56-8DC5-44C0-B8E2-4906FE99663E}"/>
                </a:ext>
              </a:extLst>
            </p:cNvPr>
            <p:cNvSpPr txBox="1">
              <a:spLocks noChangeArrowheads="1"/>
            </p:cNvSpPr>
            <p:nvPr/>
          </p:nvSpPr>
          <p:spPr bwMode="auto">
            <a:xfrm>
              <a:off x="357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100387" name="Text Box 57">
              <a:extLst>
                <a:ext uri="{FF2B5EF4-FFF2-40B4-BE49-F238E27FC236}">
                  <a16:creationId xmlns:a16="http://schemas.microsoft.com/office/drawing/2014/main" id="{DE62B0DD-60F8-45BC-9F9A-1B3E52B00871}"/>
                </a:ext>
              </a:extLst>
            </p:cNvPr>
            <p:cNvSpPr txBox="1">
              <a:spLocks noChangeArrowheads="1"/>
            </p:cNvSpPr>
            <p:nvPr/>
          </p:nvSpPr>
          <p:spPr bwMode="auto">
            <a:xfrm>
              <a:off x="38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100388" name="Text Box 58">
              <a:extLst>
                <a:ext uri="{FF2B5EF4-FFF2-40B4-BE49-F238E27FC236}">
                  <a16:creationId xmlns:a16="http://schemas.microsoft.com/office/drawing/2014/main" id="{04917318-75DD-49BB-AA1F-481200AAAC3D}"/>
                </a:ext>
              </a:extLst>
            </p:cNvPr>
            <p:cNvSpPr txBox="1">
              <a:spLocks noChangeArrowheads="1"/>
            </p:cNvSpPr>
            <p:nvPr/>
          </p:nvSpPr>
          <p:spPr bwMode="auto">
            <a:xfrm>
              <a:off x="40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100389" name="Text Box 59">
              <a:extLst>
                <a:ext uri="{FF2B5EF4-FFF2-40B4-BE49-F238E27FC236}">
                  <a16:creationId xmlns:a16="http://schemas.microsoft.com/office/drawing/2014/main" id="{DFE86676-27B9-4FF5-82C4-A4C845622D29}"/>
                </a:ext>
              </a:extLst>
            </p:cNvPr>
            <p:cNvSpPr txBox="1">
              <a:spLocks noChangeArrowheads="1"/>
            </p:cNvSpPr>
            <p:nvPr/>
          </p:nvSpPr>
          <p:spPr bwMode="auto">
            <a:xfrm>
              <a:off x="2400" y="2256"/>
              <a:ext cx="24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   </a:t>
              </a:r>
            </a:p>
          </p:txBody>
        </p:sp>
        <p:sp>
          <p:nvSpPr>
            <p:cNvPr id="100390" name="Text Box 60">
              <a:extLst>
                <a:ext uri="{FF2B5EF4-FFF2-40B4-BE49-F238E27FC236}">
                  <a16:creationId xmlns:a16="http://schemas.microsoft.com/office/drawing/2014/main" id="{919EC171-23CC-459B-85F8-0D72268E31F5}"/>
                </a:ext>
              </a:extLst>
            </p:cNvPr>
            <p:cNvSpPr txBox="1">
              <a:spLocks noChangeArrowheads="1"/>
            </p:cNvSpPr>
            <p:nvPr/>
          </p:nvSpPr>
          <p:spPr bwMode="auto">
            <a:xfrm>
              <a:off x="429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100391" name="Text Box 61">
              <a:extLst>
                <a:ext uri="{FF2B5EF4-FFF2-40B4-BE49-F238E27FC236}">
                  <a16:creationId xmlns:a16="http://schemas.microsoft.com/office/drawing/2014/main" id="{A4C7E13C-9A94-4E85-BA29-B4CC863FAC1D}"/>
                </a:ext>
              </a:extLst>
            </p:cNvPr>
            <p:cNvSpPr txBox="1">
              <a:spLocks noChangeArrowheads="1"/>
            </p:cNvSpPr>
            <p:nvPr/>
          </p:nvSpPr>
          <p:spPr bwMode="auto">
            <a:xfrm>
              <a:off x="453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100392" name="Text Box 63">
              <a:extLst>
                <a:ext uri="{FF2B5EF4-FFF2-40B4-BE49-F238E27FC236}">
                  <a16:creationId xmlns:a16="http://schemas.microsoft.com/office/drawing/2014/main" id="{777680E8-2D8C-4537-897B-E4A40D9B09BB}"/>
                </a:ext>
              </a:extLst>
            </p:cNvPr>
            <p:cNvSpPr txBox="1">
              <a:spLocks noChangeArrowheads="1"/>
            </p:cNvSpPr>
            <p:nvPr/>
          </p:nvSpPr>
          <p:spPr bwMode="auto">
            <a:xfrm>
              <a:off x="2368"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1800"/>
            </a:p>
          </p:txBody>
        </p:sp>
        <p:sp>
          <p:nvSpPr>
            <p:cNvPr id="100393" name="Text Box 64">
              <a:extLst>
                <a:ext uri="{FF2B5EF4-FFF2-40B4-BE49-F238E27FC236}">
                  <a16:creationId xmlns:a16="http://schemas.microsoft.com/office/drawing/2014/main" id="{D0B7D8EC-C0FA-4F0F-8306-9EDDE0FA3CE5}"/>
                </a:ext>
              </a:extLst>
            </p:cNvPr>
            <p:cNvSpPr txBox="1">
              <a:spLocks noChangeArrowheads="1"/>
            </p:cNvSpPr>
            <p:nvPr/>
          </p:nvSpPr>
          <p:spPr bwMode="auto">
            <a:xfrm>
              <a:off x="2160" y="2025"/>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A</a:t>
              </a:r>
            </a:p>
          </p:txBody>
        </p:sp>
      </p:grpSp>
      <p:grpSp>
        <p:nvGrpSpPr>
          <p:cNvPr id="100360" name="Group 84">
            <a:extLst>
              <a:ext uri="{FF2B5EF4-FFF2-40B4-BE49-F238E27FC236}">
                <a16:creationId xmlns:a16="http://schemas.microsoft.com/office/drawing/2014/main" id="{5E5BE94A-B499-4112-B513-E39777BEFCA7}"/>
              </a:ext>
            </a:extLst>
          </p:cNvPr>
          <p:cNvGrpSpPr>
            <a:grpSpLocks/>
          </p:cNvGrpSpPr>
          <p:nvPr/>
        </p:nvGrpSpPr>
        <p:grpSpPr bwMode="auto">
          <a:xfrm>
            <a:off x="1016000" y="5071007"/>
            <a:ext cx="1879600" cy="1358900"/>
            <a:chOff x="640" y="3176"/>
            <a:chExt cx="1184" cy="856"/>
          </a:xfrm>
        </p:grpSpPr>
        <p:sp>
          <p:nvSpPr>
            <p:cNvPr id="100365" name="Oval 67">
              <a:extLst>
                <a:ext uri="{FF2B5EF4-FFF2-40B4-BE49-F238E27FC236}">
                  <a16:creationId xmlns:a16="http://schemas.microsoft.com/office/drawing/2014/main" id="{DEBE29E6-1383-430D-A729-A69632C8F479}"/>
                </a:ext>
              </a:extLst>
            </p:cNvPr>
            <p:cNvSpPr>
              <a:spLocks noChangeArrowheads="1"/>
            </p:cNvSpPr>
            <p:nvPr/>
          </p:nvSpPr>
          <p:spPr bwMode="auto">
            <a:xfrm>
              <a:off x="1168" y="31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00366" name="Oval 68">
              <a:extLst>
                <a:ext uri="{FF2B5EF4-FFF2-40B4-BE49-F238E27FC236}">
                  <a16:creationId xmlns:a16="http://schemas.microsoft.com/office/drawing/2014/main" id="{2159A53F-CA8D-4267-AF3B-26EF979FD07E}"/>
                </a:ext>
              </a:extLst>
            </p:cNvPr>
            <p:cNvSpPr>
              <a:spLocks noChangeArrowheads="1"/>
            </p:cNvSpPr>
            <p:nvPr/>
          </p:nvSpPr>
          <p:spPr bwMode="auto">
            <a:xfrm>
              <a:off x="824" y="35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00367" name="Oval 69">
              <a:extLst>
                <a:ext uri="{FF2B5EF4-FFF2-40B4-BE49-F238E27FC236}">
                  <a16:creationId xmlns:a16="http://schemas.microsoft.com/office/drawing/2014/main" id="{C4FC6A0F-86D7-4551-A411-CA2907B4FE3C}"/>
                </a:ext>
              </a:extLst>
            </p:cNvPr>
            <p:cNvSpPr>
              <a:spLocks noChangeArrowheads="1"/>
            </p:cNvSpPr>
            <p:nvPr/>
          </p:nvSpPr>
          <p:spPr bwMode="auto">
            <a:xfrm>
              <a:off x="1168" y="35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00368" name="Oval 70">
              <a:extLst>
                <a:ext uri="{FF2B5EF4-FFF2-40B4-BE49-F238E27FC236}">
                  <a16:creationId xmlns:a16="http://schemas.microsoft.com/office/drawing/2014/main" id="{24CC09A6-AA8B-421D-A7CD-58D4CC4A7FEC}"/>
                </a:ext>
              </a:extLst>
            </p:cNvPr>
            <p:cNvSpPr>
              <a:spLocks noChangeArrowheads="1"/>
            </p:cNvSpPr>
            <p:nvPr/>
          </p:nvSpPr>
          <p:spPr bwMode="auto">
            <a:xfrm>
              <a:off x="1504" y="35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0369" name="Oval 71">
              <a:extLst>
                <a:ext uri="{FF2B5EF4-FFF2-40B4-BE49-F238E27FC236}">
                  <a16:creationId xmlns:a16="http://schemas.microsoft.com/office/drawing/2014/main" id="{EBC8EBE4-0361-41F0-81AD-8B61C906E745}"/>
                </a:ext>
              </a:extLst>
            </p:cNvPr>
            <p:cNvSpPr>
              <a:spLocks noChangeArrowheads="1"/>
            </p:cNvSpPr>
            <p:nvPr/>
          </p:nvSpPr>
          <p:spPr bwMode="auto">
            <a:xfrm>
              <a:off x="640" y="38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0370" name="Oval 72">
              <a:extLst>
                <a:ext uri="{FF2B5EF4-FFF2-40B4-BE49-F238E27FC236}">
                  <a16:creationId xmlns:a16="http://schemas.microsoft.com/office/drawing/2014/main" id="{7E2EC6DE-F0DE-47C3-ABB0-97654C812322}"/>
                </a:ext>
              </a:extLst>
            </p:cNvPr>
            <p:cNvSpPr>
              <a:spLocks noChangeArrowheads="1"/>
            </p:cNvSpPr>
            <p:nvPr/>
          </p:nvSpPr>
          <p:spPr bwMode="auto">
            <a:xfrm>
              <a:off x="976" y="38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0371" name="Oval 73">
              <a:extLst>
                <a:ext uri="{FF2B5EF4-FFF2-40B4-BE49-F238E27FC236}">
                  <a16:creationId xmlns:a16="http://schemas.microsoft.com/office/drawing/2014/main" id="{F38386EE-FC5B-4625-ADCB-68BAF29CF528}"/>
                </a:ext>
              </a:extLst>
            </p:cNvPr>
            <p:cNvSpPr>
              <a:spLocks noChangeArrowheads="1"/>
            </p:cNvSpPr>
            <p:nvPr/>
          </p:nvSpPr>
          <p:spPr bwMode="auto">
            <a:xfrm>
              <a:off x="1160" y="38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0372" name="Oval 74">
              <a:extLst>
                <a:ext uri="{FF2B5EF4-FFF2-40B4-BE49-F238E27FC236}">
                  <a16:creationId xmlns:a16="http://schemas.microsoft.com/office/drawing/2014/main" id="{1D1D806B-F5B1-42B0-8C04-82CABCFB9D16}"/>
                </a:ext>
              </a:extLst>
            </p:cNvPr>
            <p:cNvSpPr>
              <a:spLocks noChangeArrowheads="1"/>
            </p:cNvSpPr>
            <p:nvPr/>
          </p:nvSpPr>
          <p:spPr bwMode="auto">
            <a:xfrm>
              <a:off x="1352" y="38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0373" name="Oval 75">
              <a:extLst>
                <a:ext uri="{FF2B5EF4-FFF2-40B4-BE49-F238E27FC236}">
                  <a16:creationId xmlns:a16="http://schemas.microsoft.com/office/drawing/2014/main" id="{1AB2660B-5B58-4F5E-80B2-6AD609351E99}"/>
                </a:ext>
              </a:extLst>
            </p:cNvPr>
            <p:cNvSpPr>
              <a:spLocks noChangeArrowheads="1"/>
            </p:cNvSpPr>
            <p:nvPr/>
          </p:nvSpPr>
          <p:spPr bwMode="auto">
            <a:xfrm>
              <a:off x="1688" y="389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0374" name="Line 76">
              <a:extLst>
                <a:ext uri="{FF2B5EF4-FFF2-40B4-BE49-F238E27FC236}">
                  <a16:creationId xmlns:a16="http://schemas.microsoft.com/office/drawing/2014/main" id="{6A895977-D426-42F4-8AB5-533478091E0D}"/>
                </a:ext>
              </a:extLst>
            </p:cNvPr>
            <p:cNvSpPr>
              <a:spLocks noChangeShapeType="1"/>
            </p:cNvSpPr>
            <p:nvPr/>
          </p:nvSpPr>
          <p:spPr bwMode="auto">
            <a:xfrm flipH="1">
              <a:off x="919" y="3320"/>
              <a:ext cx="288" cy="19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75" name="Line 77">
              <a:extLst>
                <a:ext uri="{FF2B5EF4-FFF2-40B4-BE49-F238E27FC236}">
                  <a16:creationId xmlns:a16="http://schemas.microsoft.com/office/drawing/2014/main" id="{10B7D84E-504C-467F-9E22-7DB5A05B5C0C}"/>
                </a:ext>
              </a:extLst>
            </p:cNvPr>
            <p:cNvSpPr>
              <a:spLocks noChangeShapeType="1"/>
            </p:cNvSpPr>
            <p:nvPr/>
          </p:nvSpPr>
          <p:spPr bwMode="auto">
            <a:xfrm>
              <a:off x="1232" y="3320"/>
              <a:ext cx="0" cy="19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76" name="Line 78">
              <a:extLst>
                <a:ext uri="{FF2B5EF4-FFF2-40B4-BE49-F238E27FC236}">
                  <a16:creationId xmlns:a16="http://schemas.microsoft.com/office/drawing/2014/main" id="{9759E545-A1F2-415A-9EB1-A3E65EDF54F3}"/>
                </a:ext>
              </a:extLst>
            </p:cNvPr>
            <p:cNvSpPr>
              <a:spLocks noChangeShapeType="1"/>
            </p:cNvSpPr>
            <p:nvPr/>
          </p:nvSpPr>
          <p:spPr bwMode="auto">
            <a:xfrm>
              <a:off x="1256" y="3320"/>
              <a:ext cx="288" cy="19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77" name="Line 79">
              <a:extLst>
                <a:ext uri="{FF2B5EF4-FFF2-40B4-BE49-F238E27FC236}">
                  <a16:creationId xmlns:a16="http://schemas.microsoft.com/office/drawing/2014/main" id="{F60940D8-A578-4884-A72A-07917ED32E34}"/>
                </a:ext>
              </a:extLst>
            </p:cNvPr>
            <p:cNvSpPr>
              <a:spLocks noChangeShapeType="1"/>
            </p:cNvSpPr>
            <p:nvPr/>
          </p:nvSpPr>
          <p:spPr bwMode="auto">
            <a:xfrm flipH="1">
              <a:off x="728" y="3656"/>
              <a:ext cx="144" cy="24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78" name="Line 80">
              <a:extLst>
                <a:ext uri="{FF2B5EF4-FFF2-40B4-BE49-F238E27FC236}">
                  <a16:creationId xmlns:a16="http://schemas.microsoft.com/office/drawing/2014/main" id="{55F4DC55-2507-41F1-915F-2565272A34BD}"/>
                </a:ext>
              </a:extLst>
            </p:cNvPr>
            <p:cNvSpPr>
              <a:spLocks noChangeShapeType="1"/>
            </p:cNvSpPr>
            <p:nvPr/>
          </p:nvSpPr>
          <p:spPr bwMode="auto">
            <a:xfrm>
              <a:off x="872" y="3656"/>
              <a:ext cx="144" cy="24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79" name="Line 81">
              <a:extLst>
                <a:ext uri="{FF2B5EF4-FFF2-40B4-BE49-F238E27FC236}">
                  <a16:creationId xmlns:a16="http://schemas.microsoft.com/office/drawing/2014/main" id="{5083F7B2-49C2-4686-A9B9-A97B0CFE8BEF}"/>
                </a:ext>
              </a:extLst>
            </p:cNvPr>
            <p:cNvSpPr>
              <a:spLocks noChangeShapeType="1"/>
            </p:cNvSpPr>
            <p:nvPr/>
          </p:nvSpPr>
          <p:spPr bwMode="auto">
            <a:xfrm>
              <a:off x="1232" y="3656"/>
              <a:ext cx="0" cy="24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80" name="Line 82">
              <a:extLst>
                <a:ext uri="{FF2B5EF4-FFF2-40B4-BE49-F238E27FC236}">
                  <a16:creationId xmlns:a16="http://schemas.microsoft.com/office/drawing/2014/main" id="{75AEEA20-65FF-45E8-AD84-6091F8659911}"/>
                </a:ext>
              </a:extLst>
            </p:cNvPr>
            <p:cNvSpPr>
              <a:spLocks noChangeShapeType="1"/>
            </p:cNvSpPr>
            <p:nvPr/>
          </p:nvSpPr>
          <p:spPr bwMode="auto">
            <a:xfrm flipH="1">
              <a:off x="1448" y="3656"/>
              <a:ext cx="144" cy="24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0381" name="Line 83">
              <a:extLst>
                <a:ext uri="{FF2B5EF4-FFF2-40B4-BE49-F238E27FC236}">
                  <a16:creationId xmlns:a16="http://schemas.microsoft.com/office/drawing/2014/main" id="{98AC155E-29AE-4823-AF0E-401A0B117040}"/>
                </a:ext>
              </a:extLst>
            </p:cNvPr>
            <p:cNvSpPr>
              <a:spLocks noChangeShapeType="1"/>
            </p:cNvSpPr>
            <p:nvPr/>
          </p:nvSpPr>
          <p:spPr bwMode="auto">
            <a:xfrm>
              <a:off x="1592" y="3656"/>
              <a:ext cx="144" cy="24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00361" name="Text Box 85">
            <a:extLst>
              <a:ext uri="{FF2B5EF4-FFF2-40B4-BE49-F238E27FC236}">
                <a16:creationId xmlns:a16="http://schemas.microsoft.com/office/drawing/2014/main" id="{DE55C23B-A2BF-4066-B619-59DBC5DD6276}"/>
              </a:ext>
            </a:extLst>
          </p:cNvPr>
          <p:cNvSpPr txBox="1">
            <a:spLocks noChangeArrowheads="1"/>
          </p:cNvSpPr>
          <p:nvPr/>
        </p:nvSpPr>
        <p:spPr bwMode="auto">
          <a:xfrm>
            <a:off x="3200400" y="4143907"/>
            <a:ext cx="3311461"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一般有：</a:t>
            </a:r>
            <a:r>
              <a:rPr lang="en-US" altLang="zh-CN" dirty="0"/>
              <a:t>Parent(</a:t>
            </a:r>
            <a:r>
              <a:rPr lang="en-US" altLang="zh-CN" dirty="0" err="1"/>
              <a:t>i</a:t>
            </a:r>
            <a:r>
              <a:rPr lang="en-US" altLang="zh-CN" dirty="0"/>
              <a:t>) = A[</a:t>
            </a:r>
            <a:r>
              <a:rPr lang="en-US" altLang="zh-CN" dirty="0" err="1"/>
              <a:t>i</a:t>
            </a:r>
            <a:r>
              <a:rPr lang="en-US" altLang="zh-CN" dirty="0"/>
              <a:t>]</a:t>
            </a:r>
          </a:p>
        </p:txBody>
      </p:sp>
      <p:sp>
        <p:nvSpPr>
          <p:cNvPr id="100362" name="Text Box 86">
            <a:extLst>
              <a:ext uri="{FF2B5EF4-FFF2-40B4-BE49-F238E27FC236}">
                <a16:creationId xmlns:a16="http://schemas.microsoft.com/office/drawing/2014/main" id="{1712FF1F-B933-4340-BDCF-144117FFE4C8}"/>
              </a:ext>
            </a:extLst>
          </p:cNvPr>
          <p:cNvSpPr txBox="1">
            <a:spLocks noChangeArrowheads="1"/>
          </p:cNvSpPr>
          <p:nvPr/>
        </p:nvSpPr>
        <p:spPr bwMode="auto">
          <a:xfrm>
            <a:off x="3262313" y="4642382"/>
            <a:ext cx="2924496"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err="1"/>
              <a:t>Struct</a:t>
            </a:r>
            <a:r>
              <a:rPr lang="en-US" altLang="zh-CN" dirty="0"/>
              <a:t>  Node  {</a:t>
            </a:r>
          </a:p>
          <a:p>
            <a:pPr eaLnBrk="1" hangingPunct="1"/>
            <a:r>
              <a:rPr lang="en-US" altLang="zh-CN" dirty="0"/>
              <a:t>            </a:t>
            </a:r>
            <a:r>
              <a:rPr lang="en-US" altLang="zh-CN" dirty="0" err="1"/>
              <a:t>int</a:t>
            </a:r>
            <a:r>
              <a:rPr lang="en-US" altLang="zh-CN" dirty="0"/>
              <a:t>  parent ;</a:t>
            </a:r>
          </a:p>
          <a:p>
            <a:pPr eaLnBrk="1" hangingPunct="1"/>
            <a:r>
              <a:rPr lang="en-US" altLang="zh-CN" dirty="0"/>
              <a:t>            char  data ;  } ;</a:t>
            </a:r>
          </a:p>
        </p:txBody>
      </p:sp>
      <p:sp>
        <p:nvSpPr>
          <p:cNvPr id="100363" name="Text Box 87">
            <a:extLst>
              <a:ext uri="{FF2B5EF4-FFF2-40B4-BE49-F238E27FC236}">
                <a16:creationId xmlns:a16="http://schemas.microsoft.com/office/drawing/2014/main" id="{C0CF0C04-A5CC-48D0-A37A-4F5CC204D743}"/>
              </a:ext>
            </a:extLst>
          </p:cNvPr>
          <p:cNvSpPr txBox="1">
            <a:spLocks noChangeArrowheads="1"/>
          </p:cNvSpPr>
          <p:nvPr/>
        </p:nvSpPr>
        <p:spPr bwMode="auto">
          <a:xfrm>
            <a:off x="3276600" y="5836182"/>
            <a:ext cx="3371734"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err="1"/>
              <a:t>Typdef</a:t>
            </a:r>
            <a:r>
              <a:rPr lang="en-US" altLang="zh-CN" dirty="0"/>
              <a:t>  Node  TREE[11];</a:t>
            </a:r>
          </a:p>
          <a:p>
            <a:pPr eaLnBrk="1" hangingPunct="1"/>
            <a:r>
              <a:rPr lang="en-US" altLang="zh-CN" dirty="0"/>
              <a:t>TREE  T ;</a:t>
            </a:r>
          </a:p>
        </p:txBody>
      </p:sp>
      <p:sp>
        <p:nvSpPr>
          <p:cNvPr id="100364" name="Text Box 92">
            <a:extLst>
              <a:ext uri="{FF2B5EF4-FFF2-40B4-BE49-F238E27FC236}">
                <a16:creationId xmlns:a16="http://schemas.microsoft.com/office/drawing/2014/main" id="{C397E428-D2A2-4F14-BF0D-CA4A520F2C13}"/>
              </a:ext>
            </a:extLst>
          </p:cNvPr>
          <p:cNvSpPr txBox="1">
            <a:spLocks noChangeArrowheads="1"/>
          </p:cNvSpPr>
          <p:nvPr/>
        </p:nvSpPr>
        <p:spPr bwMode="auto">
          <a:xfrm>
            <a:off x="3352800" y="562507"/>
            <a:ext cx="5441211" cy="463846"/>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面向特定的操作，设计合适的存储结构</a:t>
            </a:r>
          </a:p>
        </p:txBody>
      </p:sp>
    </p:spTree>
    <p:extLst>
      <p:ext uri="{BB962C8B-B14F-4D97-AF65-F5344CB8AC3E}">
        <p14:creationId xmlns:p14="http://schemas.microsoft.com/office/powerpoint/2010/main" val="1349182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2" name="组合 6">
            <a:extLst>
              <a:ext uri="{FF2B5EF4-FFF2-40B4-BE49-F238E27FC236}">
                <a16:creationId xmlns:a16="http://schemas.microsoft.com/office/drawing/2014/main" id="{3BE343D7-EB6E-4D8A-A648-9D488A3425A9}"/>
              </a:ext>
            </a:extLst>
          </p:cNvPr>
          <p:cNvGrpSpPr>
            <a:grpSpLocks/>
          </p:cNvGrpSpPr>
          <p:nvPr/>
        </p:nvGrpSpPr>
        <p:grpSpPr bwMode="auto">
          <a:xfrm>
            <a:off x="3564162" y="856353"/>
            <a:ext cx="4945063" cy="1058863"/>
            <a:chOff x="3073358" y="755650"/>
            <a:chExt cx="4945147" cy="1059258"/>
          </a:xfrm>
        </p:grpSpPr>
        <p:sp>
          <p:nvSpPr>
            <p:cNvPr id="102436" name="Text Box 4">
              <a:extLst>
                <a:ext uri="{FF2B5EF4-FFF2-40B4-BE49-F238E27FC236}">
                  <a16:creationId xmlns:a16="http://schemas.microsoft.com/office/drawing/2014/main" id="{91C6051E-AF01-4843-81D4-B3ECA128E635}"/>
                </a:ext>
              </a:extLst>
            </p:cNvPr>
            <p:cNvSpPr txBox="1">
              <a:spLocks noChangeArrowheads="1"/>
            </p:cNvSpPr>
            <p:nvPr/>
          </p:nvSpPr>
          <p:spPr bwMode="auto">
            <a:xfrm>
              <a:off x="429239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A</a:t>
              </a:r>
            </a:p>
          </p:txBody>
        </p:sp>
        <p:sp>
          <p:nvSpPr>
            <p:cNvPr id="102437" name="Text Box 5">
              <a:extLst>
                <a:ext uri="{FF2B5EF4-FFF2-40B4-BE49-F238E27FC236}">
                  <a16:creationId xmlns:a16="http://schemas.microsoft.com/office/drawing/2014/main" id="{4C98C977-83D5-4C23-91B0-C92E78F25E24}"/>
                </a:ext>
              </a:extLst>
            </p:cNvPr>
            <p:cNvSpPr txBox="1">
              <a:spLocks noChangeArrowheads="1"/>
            </p:cNvSpPr>
            <p:nvPr/>
          </p:nvSpPr>
          <p:spPr bwMode="auto">
            <a:xfrm>
              <a:off x="470445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B</a:t>
              </a:r>
            </a:p>
          </p:txBody>
        </p:sp>
        <p:sp>
          <p:nvSpPr>
            <p:cNvPr id="102438" name="Text Box 6">
              <a:extLst>
                <a:ext uri="{FF2B5EF4-FFF2-40B4-BE49-F238E27FC236}">
                  <a16:creationId xmlns:a16="http://schemas.microsoft.com/office/drawing/2014/main" id="{2D62A624-AFEB-48D9-A575-83A92FEB1ED0}"/>
                </a:ext>
              </a:extLst>
            </p:cNvPr>
            <p:cNvSpPr txBox="1">
              <a:spLocks noChangeArrowheads="1"/>
            </p:cNvSpPr>
            <p:nvPr/>
          </p:nvSpPr>
          <p:spPr bwMode="auto">
            <a:xfrm>
              <a:off x="5116526"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C</a:t>
              </a:r>
            </a:p>
          </p:txBody>
        </p:sp>
        <p:sp>
          <p:nvSpPr>
            <p:cNvPr id="102439" name="Text Box 7">
              <a:extLst>
                <a:ext uri="{FF2B5EF4-FFF2-40B4-BE49-F238E27FC236}">
                  <a16:creationId xmlns:a16="http://schemas.microsoft.com/office/drawing/2014/main" id="{416A0B23-707D-42F7-AE13-2787B0BE0361}"/>
                </a:ext>
              </a:extLst>
            </p:cNvPr>
            <p:cNvSpPr txBox="1">
              <a:spLocks noChangeArrowheads="1"/>
            </p:cNvSpPr>
            <p:nvPr/>
          </p:nvSpPr>
          <p:spPr bwMode="auto">
            <a:xfrm>
              <a:off x="5528593"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D</a:t>
              </a:r>
            </a:p>
          </p:txBody>
        </p:sp>
        <p:sp>
          <p:nvSpPr>
            <p:cNvPr id="102440" name="Text Box 8">
              <a:extLst>
                <a:ext uri="{FF2B5EF4-FFF2-40B4-BE49-F238E27FC236}">
                  <a16:creationId xmlns:a16="http://schemas.microsoft.com/office/drawing/2014/main" id="{B0FC9E04-77E4-4621-9C73-788BC754B7B5}"/>
                </a:ext>
              </a:extLst>
            </p:cNvPr>
            <p:cNvSpPr txBox="1">
              <a:spLocks noChangeArrowheads="1"/>
            </p:cNvSpPr>
            <p:nvPr/>
          </p:nvSpPr>
          <p:spPr bwMode="auto">
            <a:xfrm>
              <a:off x="594066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E</a:t>
              </a:r>
            </a:p>
          </p:txBody>
        </p:sp>
        <p:sp>
          <p:nvSpPr>
            <p:cNvPr id="102441" name="Text Box 9">
              <a:extLst>
                <a:ext uri="{FF2B5EF4-FFF2-40B4-BE49-F238E27FC236}">
                  <a16:creationId xmlns:a16="http://schemas.microsoft.com/office/drawing/2014/main" id="{B8070341-BC1D-4AAE-82D0-A1B46695FB94}"/>
                </a:ext>
              </a:extLst>
            </p:cNvPr>
            <p:cNvSpPr txBox="1">
              <a:spLocks noChangeArrowheads="1"/>
            </p:cNvSpPr>
            <p:nvPr/>
          </p:nvSpPr>
          <p:spPr bwMode="auto">
            <a:xfrm>
              <a:off x="635272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F</a:t>
              </a:r>
            </a:p>
          </p:txBody>
        </p:sp>
        <p:sp>
          <p:nvSpPr>
            <p:cNvPr id="102442" name="Text Box 10">
              <a:extLst>
                <a:ext uri="{FF2B5EF4-FFF2-40B4-BE49-F238E27FC236}">
                  <a16:creationId xmlns:a16="http://schemas.microsoft.com/office/drawing/2014/main" id="{BB429AFA-2C1F-4A7E-8D06-086F26209FA9}"/>
                </a:ext>
              </a:extLst>
            </p:cNvPr>
            <p:cNvSpPr txBox="1">
              <a:spLocks noChangeArrowheads="1"/>
            </p:cNvSpPr>
            <p:nvPr/>
          </p:nvSpPr>
          <p:spPr bwMode="auto">
            <a:xfrm>
              <a:off x="6764795"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G</a:t>
              </a:r>
            </a:p>
          </p:txBody>
        </p:sp>
        <p:sp>
          <p:nvSpPr>
            <p:cNvPr id="102443" name="Text Box 11">
              <a:extLst>
                <a:ext uri="{FF2B5EF4-FFF2-40B4-BE49-F238E27FC236}">
                  <a16:creationId xmlns:a16="http://schemas.microsoft.com/office/drawing/2014/main" id="{7CB05950-E84B-4637-A59B-62F3444241DD}"/>
                </a:ext>
              </a:extLst>
            </p:cNvPr>
            <p:cNvSpPr txBox="1">
              <a:spLocks noChangeArrowheads="1"/>
            </p:cNvSpPr>
            <p:nvPr/>
          </p:nvSpPr>
          <p:spPr bwMode="auto">
            <a:xfrm>
              <a:off x="3931832" y="1504950"/>
              <a:ext cx="408667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a:t>
              </a:r>
            </a:p>
          </p:txBody>
        </p:sp>
        <p:sp>
          <p:nvSpPr>
            <p:cNvPr id="102444" name="Text Box 12">
              <a:extLst>
                <a:ext uri="{FF2B5EF4-FFF2-40B4-BE49-F238E27FC236}">
                  <a16:creationId xmlns:a16="http://schemas.microsoft.com/office/drawing/2014/main" id="{0CC35598-0EE8-4FA1-B3FA-E02008D362B7}"/>
                </a:ext>
              </a:extLst>
            </p:cNvPr>
            <p:cNvSpPr txBox="1">
              <a:spLocks noChangeArrowheads="1"/>
            </p:cNvSpPr>
            <p:nvPr/>
          </p:nvSpPr>
          <p:spPr bwMode="auto">
            <a:xfrm>
              <a:off x="7176863"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H</a:t>
              </a:r>
            </a:p>
          </p:txBody>
        </p:sp>
        <p:sp>
          <p:nvSpPr>
            <p:cNvPr id="102445" name="Text Box 13">
              <a:extLst>
                <a:ext uri="{FF2B5EF4-FFF2-40B4-BE49-F238E27FC236}">
                  <a16:creationId xmlns:a16="http://schemas.microsoft.com/office/drawing/2014/main" id="{AE160FAC-4F6C-4DB0-A939-3FCEEB96B9FB}"/>
                </a:ext>
              </a:extLst>
            </p:cNvPr>
            <p:cNvSpPr txBox="1">
              <a:spLocks noChangeArrowheads="1"/>
            </p:cNvSpPr>
            <p:nvPr/>
          </p:nvSpPr>
          <p:spPr bwMode="auto">
            <a:xfrm>
              <a:off x="7588930"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I</a:t>
              </a:r>
            </a:p>
          </p:txBody>
        </p:sp>
        <p:sp>
          <p:nvSpPr>
            <p:cNvPr id="102446" name="Text Box 15">
              <a:extLst>
                <a:ext uri="{FF2B5EF4-FFF2-40B4-BE49-F238E27FC236}">
                  <a16:creationId xmlns:a16="http://schemas.microsoft.com/office/drawing/2014/main" id="{F3AD6B07-98C3-486D-9F05-671745DB48DA}"/>
                </a:ext>
              </a:extLst>
            </p:cNvPr>
            <p:cNvSpPr txBox="1">
              <a:spLocks noChangeArrowheads="1"/>
            </p:cNvSpPr>
            <p:nvPr/>
          </p:nvSpPr>
          <p:spPr bwMode="auto">
            <a:xfrm>
              <a:off x="3523198" y="1131887"/>
              <a:ext cx="76493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data</a:t>
              </a:r>
              <a:endParaRPr lang="zh-CN" altLang="en-US" sz="1800"/>
            </a:p>
          </p:txBody>
        </p:sp>
        <p:sp>
          <p:nvSpPr>
            <p:cNvPr id="102447" name="Text Box 16">
              <a:extLst>
                <a:ext uri="{FF2B5EF4-FFF2-40B4-BE49-F238E27FC236}">
                  <a16:creationId xmlns:a16="http://schemas.microsoft.com/office/drawing/2014/main" id="{781BC04C-D144-4AFE-AB99-9D948B181357}"/>
                </a:ext>
              </a:extLst>
            </p:cNvPr>
            <p:cNvSpPr txBox="1">
              <a:spLocks noChangeArrowheads="1"/>
            </p:cNvSpPr>
            <p:nvPr/>
          </p:nvSpPr>
          <p:spPr bwMode="auto">
            <a:xfrm>
              <a:off x="3073358" y="938214"/>
              <a:ext cx="50089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T</a:t>
              </a:r>
            </a:p>
          </p:txBody>
        </p:sp>
        <p:sp>
          <p:nvSpPr>
            <p:cNvPr id="102448" name="Text Box 17">
              <a:extLst>
                <a:ext uri="{FF2B5EF4-FFF2-40B4-BE49-F238E27FC236}">
                  <a16:creationId xmlns:a16="http://schemas.microsoft.com/office/drawing/2014/main" id="{49E4DAF4-890C-4996-A69D-6CC4649AFE4F}"/>
                </a:ext>
              </a:extLst>
            </p:cNvPr>
            <p:cNvSpPr txBox="1">
              <a:spLocks noChangeArrowheads="1"/>
            </p:cNvSpPr>
            <p:nvPr/>
          </p:nvSpPr>
          <p:spPr bwMode="auto">
            <a:xfrm>
              <a:off x="429239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102449" name="Text Box 18">
              <a:extLst>
                <a:ext uri="{FF2B5EF4-FFF2-40B4-BE49-F238E27FC236}">
                  <a16:creationId xmlns:a16="http://schemas.microsoft.com/office/drawing/2014/main" id="{A53035AA-9B31-43F9-B58C-59B20CB5EE05}"/>
                </a:ext>
              </a:extLst>
            </p:cNvPr>
            <p:cNvSpPr txBox="1">
              <a:spLocks noChangeArrowheads="1"/>
            </p:cNvSpPr>
            <p:nvPr/>
          </p:nvSpPr>
          <p:spPr bwMode="auto">
            <a:xfrm>
              <a:off x="470445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2450" name="Text Box 19">
              <a:extLst>
                <a:ext uri="{FF2B5EF4-FFF2-40B4-BE49-F238E27FC236}">
                  <a16:creationId xmlns:a16="http://schemas.microsoft.com/office/drawing/2014/main" id="{8FCA4774-4EAA-413F-89EB-C321DC0441D5}"/>
                </a:ext>
              </a:extLst>
            </p:cNvPr>
            <p:cNvSpPr txBox="1">
              <a:spLocks noChangeArrowheads="1"/>
            </p:cNvSpPr>
            <p:nvPr/>
          </p:nvSpPr>
          <p:spPr bwMode="auto">
            <a:xfrm>
              <a:off x="5116526"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2451" name="Text Box 20">
              <a:extLst>
                <a:ext uri="{FF2B5EF4-FFF2-40B4-BE49-F238E27FC236}">
                  <a16:creationId xmlns:a16="http://schemas.microsoft.com/office/drawing/2014/main" id="{FDFEDB7E-87E7-4D6D-8BCF-A1F3653A1FF9}"/>
                </a:ext>
              </a:extLst>
            </p:cNvPr>
            <p:cNvSpPr txBox="1">
              <a:spLocks noChangeArrowheads="1"/>
            </p:cNvSpPr>
            <p:nvPr/>
          </p:nvSpPr>
          <p:spPr bwMode="auto">
            <a:xfrm>
              <a:off x="5528593"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102452" name="Text Box 21">
              <a:extLst>
                <a:ext uri="{FF2B5EF4-FFF2-40B4-BE49-F238E27FC236}">
                  <a16:creationId xmlns:a16="http://schemas.microsoft.com/office/drawing/2014/main" id="{97CD4682-FD2F-47B4-9699-56D7E2146F30}"/>
                </a:ext>
              </a:extLst>
            </p:cNvPr>
            <p:cNvSpPr txBox="1">
              <a:spLocks noChangeArrowheads="1"/>
            </p:cNvSpPr>
            <p:nvPr/>
          </p:nvSpPr>
          <p:spPr bwMode="auto">
            <a:xfrm>
              <a:off x="594066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102453" name="Text Box 22">
              <a:extLst>
                <a:ext uri="{FF2B5EF4-FFF2-40B4-BE49-F238E27FC236}">
                  <a16:creationId xmlns:a16="http://schemas.microsoft.com/office/drawing/2014/main" id="{69F8B29A-5C1A-4233-BC15-2DDBF3010CF2}"/>
                </a:ext>
              </a:extLst>
            </p:cNvPr>
            <p:cNvSpPr txBox="1">
              <a:spLocks noChangeArrowheads="1"/>
            </p:cNvSpPr>
            <p:nvPr/>
          </p:nvSpPr>
          <p:spPr bwMode="auto">
            <a:xfrm>
              <a:off x="635272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102454" name="Text Box 23">
              <a:extLst>
                <a:ext uri="{FF2B5EF4-FFF2-40B4-BE49-F238E27FC236}">
                  <a16:creationId xmlns:a16="http://schemas.microsoft.com/office/drawing/2014/main" id="{5A50C204-324B-4E6F-9818-3CE00DB1F832}"/>
                </a:ext>
              </a:extLst>
            </p:cNvPr>
            <p:cNvSpPr txBox="1">
              <a:spLocks noChangeArrowheads="1"/>
            </p:cNvSpPr>
            <p:nvPr/>
          </p:nvSpPr>
          <p:spPr bwMode="auto">
            <a:xfrm>
              <a:off x="6764795"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102455" name="Text Box 24">
              <a:extLst>
                <a:ext uri="{FF2B5EF4-FFF2-40B4-BE49-F238E27FC236}">
                  <a16:creationId xmlns:a16="http://schemas.microsoft.com/office/drawing/2014/main" id="{812FB1F5-5A22-4E2F-9FF8-FA67232D1B8D}"/>
                </a:ext>
              </a:extLst>
            </p:cNvPr>
            <p:cNvSpPr txBox="1">
              <a:spLocks noChangeArrowheads="1"/>
            </p:cNvSpPr>
            <p:nvPr/>
          </p:nvSpPr>
          <p:spPr bwMode="auto">
            <a:xfrm>
              <a:off x="7176863"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102456" name="Text Box 25">
              <a:extLst>
                <a:ext uri="{FF2B5EF4-FFF2-40B4-BE49-F238E27FC236}">
                  <a16:creationId xmlns:a16="http://schemas.microsoft.com/office/drawing/2014/main" id="{509374DC-7237-447C-9C01-2088EE3AD027}"/>
                </a:ext>
              </a:extLst>
            </p:cNvPr>
            <p:cNvSpPr txBox="1">
              <a:spLocks noChangeArrowheads="1"/>
            </p:cNvSpPr>
            <p:nvPr/>
          </p:nvSpPr>
          <p:spPr bwMode="auto">
            <a:xfrm>
              <a:off x="7588930"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102457" name="Text Box 27">
              <a:extLst>
                <a:ext uri="{FF2B5EF4-FFF2-40B4-BE49-F238E27FC236}">
                  <a16:creationId xmlns:a16="http://schemas.microsoft.com/office/drawing/2014/main" id="{CEFAC861-C8DF-41D2-9CC8-0856C52344E4}"/>
                </a:ext>
              </a:extLst>
            </p:cNvPr>
            <p:cNvSpPr txBox="1">
              <a:spLocks noChangeArrowheads="1"/>
            </p:cNvSpPr>
            <p:nvPr/>
          </p:nvSpPr>
          <p:spPr bwMode="auto">
            <a:xfrm>
              <a:off x="3526632" y="755650"/>
              <a:ext cx="762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parent</a:t>
              </a:r>
              <a:endParaRPr lang="zh-CN" altLang="zh-CN" sz="1800"/>
            </a:p>
          </p:txBody>
        </p:sp>
      </p:grpSp>
      <p:grpSp>
        <p:nvGrpSpPr>
          <p:cNvPr id="102403" name="Group 56">
            <a:extLst>
              <a:ext uri="{FF2B5EF4-FFF2-40B4-BE49-F238E27FC236}">
                <a16:creationId xmlns:a16="http://schemas.microsoft.com/office/drawing/2014/main" id="{B179695C-6E14-434E-89BB-02871B9E7BFC}"/>
              </a:ext>
            </a:extLst>
          </p:cNvPr>
          <p:cNvGrpSpPr>
            <a:grpSpLocks/>
          </p:cNvGrpSpPr>
          <p:nvPr/>
        </p:nvGrpSpPr>
        <p:grpSpPr bwMode="auto">
          <a:xfrm>
            <a:off x="827312" y="505516"/>
            <a:ext cx="1968500" cy="1860550"/>
            <a:chOff x="392" y="268"/>
            <a:chExt cx="1240" cy="1172"/>
          </a:xfrm>
        </p:grpSpPr>
        <p:grpSp>
          <p:nvGrpSpPr>
            <p:cNvPr id="102409" name="Group 28">
              <a:extLst>
                <a:ext uri="{FF2B5EF4-FFF2-40B4-BE49-F238E27FC236}">
                  <a16:creationId xmlns:a16="http://schemas.microsoft.com/office/drawing/2014/main" id="{BCB59306-FAC5-4D60-B9E9-F6A58B0C4B2C}"/>
                </a:ext>
              </a:extLst>
            </p:cNvPr>
            <p:cNvGrpSpPr>
              <a:grpSpLocks/>
            </p:cNvGrpSpPr>
            <p:nvPr/>
          </p:nvGrpSpPr>
          <p:grpSpPr bwMode="auto">
            <a:xfrm>
              <a:off x="432" y="392"/>
              <a:ext cx="1184" cy="856"/>
              <a:chOff x="641" y="2256"/>
              <a:chExt cx="1184" cy="856"/>
            </a:xfrm>
          </p:grpSpPr>
          <p:sp>
            <p:nvSpPr>
              <p:cNvPr id="102419" name="Oval 29">
                <a:extLst>
                  <a:ext uri="{FF2B5EF4-FFF2-40B4-BE49-F238E27FC236}">
                    <a16:creationId xmlns:a16="http://schemas.microsoft.com/office/drawing/2014/main" id="{D369E593-86C5-497B-B0CC-7AC8F83BC525}"/>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02420" name="Oval 30">
                <a:extLst>
                  <a:ext uri="{FF2B5EF4-FFF2-40B4-BE49-F238E27FC236}">
                    <a16:creationId xmlns:a16="http://schemas.microsoft.com/office/drawing/2014/main" id="{B282222C-FF27-4273-BB77-E8B8A630A12A}"/>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02421" name="Oval 31">
                <a:extLst>
                  <a:ext uri="{FF2B5EF4-FFF2-40B4-BE49-F238E27FC236}">
                    <a16:creationId xmlns:a16="http://schemas.microsoft.com/office/drawing/2014/main" id="{803D1953-3EB1-4060-8D55-357634431A10}"/>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02422" name="Oval 32">
                <a:extLst>
                  <a:ext uri="{FF2B5EF4-FFF2-40B4-BE49-F238E27FC236}">
                    <a16:creationId xmlns:a16="http://schemas.microsoft.com/office/drawing/2014/main" id="{70C2B964-FE2B-4709-905A-8079C8A966FD}"/>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2423" name="Oval 33">
                <a:extLst>
                  <a:ext uri="{FF2B5EF4-FFF2-40B4-BE49-F238E27FC236}">
                    <a16:creationId xmlns:a16="http://schemas.microsoft.com/office/drawing/2014/main" id="{05BA4EE8-6F2A-44A8-B2F2-B3643C3C3A7D}"/>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2424" name="Oval 34">
                <a:extLst>
                  <a:ext uri="{FF2B5EF4-FFF2-40B4-BE49-F238E27FC236}">
                    <a16:creationId xmlns:a16="http://schemas.microsoft.com/office/drawing/2014/main" id="{75274021-6B44-41A8-B72A-96F34AF9F57C}"/>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2425" name="Oval 35">
                <a:extLst>
                  <a:ext uri="{FF2B5EF4-FFF2-40B4-BE49-F238E27FC236}">
                    <a16:creationId xmlns:a16="http://schemas.microsoft.com/office/drawing/2014/main" id="{D34E2365-0A8E-45FF-AEA6-F1543431C814}"/>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2426" name="Oval 36">
                <a:extLst>
                  <a:ext uri="{FF2B5EF4-FFF2-40B4-BE49-F238E27FC236}">
                    <a16:creationId xmlns:a16="http://schemas.microsoft.com/office/drawing/2014/main" id="{9DF70E21-953D-42E4-AA4A-3C2C0A4BC4A6}"/>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2427" name="Oval 37">
                <a:extLst>
                  <a:ext uri="{FF2B5EF4-FFF2-40B4-BE49-F238E27FC236}">
                    <a16:creationId xmlns:a16="http://schemas.microsoft.com/office/drawing/2014/main" id="{9B5B5071-15DC-4299-B4FC-76D946B1D501}"/>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2428" name="Line 38">
                <a:extLst>
                  <a:ext uri="{FF2B5EF4-FFF2-40B4-BE49-F238E27FC236}">
                    <a16:creationId xmlns:a16="http://schemas.microsoft.com/office/drawing/2014/main" id="{FA98715A-5BB9-42F7-8FBC-F21C38DD53E1}"/>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29" name="Line 39">
                <a:extLst>
                  <a:ext uri="{FF2B5EF4-FFF2-40B4-BE49-F238E27FC236}">
                    <a16:creationId xmlns:a16="http://schemas.microsoft.com/office/drawing/2014/main" id="{6A48F075-AC1B-4701-8A54-8B82E98B56F5}"/>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0" name="Line 40">
                <a:extLst>
                  <a:ext uri="{FF2B5EF4-FFF2-40B4-BE49-F238E27FC236}">
                    <a16:creationId xmlns:a16="http://schemas.microsoft.com/office/drawing/2014/main" id="{B1DB1416-D7F3-46A4-91E4-E1CDB93346A4}"/>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1" name="Line 41">
                <a:extLst>
                  <a:ext uri="{FF2B5EF4-FFF2-40B4-BE49-F238E27FC236}">
                    <a16:creationId xmlns:a16="http://schemas.microsoft.com/office/drawing/2014/main" id="{2659A2D3-8001-48E9-A448-36F0266530FA}"/>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2" name="Line 42">
                <a:extLst>
                  <a:ext uri="{FF2B5EF4-FFF2-40B4-BE49-F238E27FC236}">
                    <a16:creationId xmlns:a16="http://schemas.microsoft.com/office/drawing/2014/main" id="{D8921E0A-D109-4340-8AB3-79B8B3C939DD}"/>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3" name="Line 43">
                <a:extLst>
                  <a:ext uri="{FF2B5EF4-FFF2-40B4-BE49-F238E27FC236}">
                    <a16:creationId xmlns:a16="http://schemas.microsoft.com/office/drawing/2014/main" id="{A76C98E8-DD4C-4F6C-873E-4AB463FF565C}"/>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4" name="Line 44">
                <a:extLst>
                  <a:ext uri="{FF2B5EF4-FFF2-40B4-BE49-F238E27FC236}">
                    <a16:creationId xmlns:a16="http://schemas.microsoft.com/office/drawing/2014/main" id="{03DBF443-3B16-4F40-81E9-CF8BF4CB5DD0}"/>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2435" name="Line 45">
                <a:extLst>
                  <a:ext uri="{FF2B5EF4-FFF2-40B4-BE49-F238E27FC236}">
                    <a16:creationId xmlns:a16="http://schemas.microsoft.com/office/drawing/2014/main" id="{D30D3182-A8FC-4039-A998-BF9CD18410F5}"/>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02410" name="Text Box 46">
              <a:extLst>
                <a:ext uri="{FF2B5EF4-FFF2-40B4-BE49-F238E27FC236}">
                  <a16:creationId xmlns:a16="http://schemas.microsoft.com/office/drawing/2014/main" id="{351D5381-A67D-4A77-B2C3-31810F6F03E6}"/>
                </a:ext>
              </a:extLst>
            </p:cNvPr>
            <p:cNvSpPr txBox="1">
              <a:spLocks noChangeArrowheads="1"/>
            </p:cNvSpPr>
            <p:nvPr/>
          </p:nvSpPr>
          <p:spPr bwMode="auto">
            <a:xfrm>
              <a:off x="1090" y="26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A</a:t>
              </a:r>
            </a:p>
          </p:txBody>
        </p:sp>
        <p:sp>
          <p:nvSpPr>
            <p:cNvPr id="102411" name="Text Box 47">
              <a:extLst>
                <a:ext uri="{FF2B5EF4-FFF2-40B4-BE49-F238E27FC236}">
                  <a16:creationId xmlns:a16="http://schemas.microsoft.com/office/drawing/2014/main" id="{5A1BBDE4-1562-4377-9ED8-ECE5B62734B2}"/>
                </a:ext>
              </a:extLst>
            </p:cNvPr>
            <p:cNvSpPr txBox="1">
              <a:spLocks noChangeArrowheads="1"/>
            </p:cNvSpPr>
            <p:nvPr/>
          </p:nvSpPr>
          <p:spPr bwMode="auto">
            <a:xfrm>
              <a:off x="473" y="604"/>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B</a:t>
              </a:r>
            </a:p>
          </p:txBody>
        </p:sp>
        <p:sp>
          <p:nvSpPr>
            <p:cNvPr id="102412" name="Text Box 48">
              <a:extLst>
                <a:ext uri="{FF2B5EF4-FFF2-40B4-BE49-F238E27FC236}">
                  <a16:creationId xmlns:a16="http://schemas.microsoft.com/office/drawing/2014/main" id="{5A6814A3-CC50-4B2F-9BF2-875CE414AFA7}"/>
                </a:ext>
              </a:extLst>
            </p:cNvPr>
            <p:cNvSpPr txBox="1">
              <a:spLocks noChangeArrowheads="1"/>
            </p:cNvSpPr>
            <p:nvPr/>
          </p:nvSpPr>
          <p:spPr bwMode="auto">
            <a:xfrm>
              <a:off x="855" y="576"/>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C</a:t>
              </a:r>
            </a:p>
          </p:txBody>
        </p:sp>
        <p:sp>
          <p:nvSpPr>
            <p:cNvPr id="102413" name="Text Box 49">
              <a:extLst>
                <a:ext uri="{FF2B5EF4-FFF2-40B4-BE49-F238E27FC236}">
                  <a16:creationId xmlns:a16="http://schemas.microsoft.com/office/drawing/2014/main" id="{1BD123E2-A551-4F39-9D1F-1EF4A4CE75D2}"/>
                </a:ext>
              </a:extLst>
            </p:cNvPr>
            <p:cNvSpPr txBox="1">
              <a:spLocks noChangeArrowheads="1"/>
            </p:cNvSpPr>
            <p:nvPr/>
          </p:nvSpPr>
          <p:spPr bwMode="auto">
            <a:xfrm>
              <a:off x="1335" y="567"/>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D</a:t>
              </a:r>
            </a:p>
          </p:txBody>
        </p:sp>
        <p:sp>
          <p:nvSpPr>
            <p:cNvPr id="102414" name="Text Box 50">
              <a:extLst>
                <a:ext uri="{FF2B5EF4-FFF2-40B4-BE49-F238E27FC236}">
                  <a16:creationId xmlns:a16="http://schemas.microsoft.com/office/drawing/2014/main" id="{EB592DC1-407D-408D-BACB-510D58AF0711}"/>
                </a:ext>
              </a:extLst>
            </p:cNvPr>
            <p:cNvSpPr txBox="1">
              <a:spLocks noChangeArrowheads="1"/>
            </p:cNvSpPr>
            <p:nvPr/>
          </p:nvSpPr>
          <p:spPr bwMode="auto">
            <a:xfrm>
              <a:off x="392" y="12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E</a:t>
              </a:r>
            </a:p>
          </p:txBody>
        </p:sp>
        <p:sp>
          <p:nvSpPr>
            <p:cNvPr id="102415" name="Text Box 51">
              <a:extLst>
                <a:ext uri="{FF2B5EF4-FFF2-40B4-BE49-F238E27FC236}">
                  <a16:creationId xmlns:a16="http://schemas.microsoft.com/office/drawing/2014/main" id="{624F6B0C-3D2A-408E-B314-1D72F800D24D}"/>
                </a:ext>
              </a:extLst>
            </p:cNvPr>
            <p:cNvSpPr txBox="1">
              <a:spLocks noChangeArrowheads="1"/>
            </p:cNvSpPr>
            <p:nvPr/>
          </p:nvSpPr>
          <p:spPr bwMode="auto">
            <a:xfrm>
              <a:off x="743" y="1228"/>
              <a:ext cx="1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F</a:t>
              </a:r>
            </a:p>
          </p:txBody>
        </p:sp>
        <p:sp>
          <p:nvSpPr>
            <p:cNvPr id="102416" name="Text Box 52">
              <a:extLst>
                <a:ext uri="{FF2B5EF4-FFF2-40B4-BE49-F238E27FC236}">
                  <a16:creationId xmlns:a16="http://schemas.microsoft.com/office/drawing/2014/main" id="{C103C7EC-04D6-4867-BBBE-D5EF55A84EBF}"/>
                </a:ext>
              </a:extLst>
            </p:cNvPr>
            <p:cNvSpPr txBox="1">
              <a:spLocks noChangeArrowheads="1"/>
            </p:cNvSpPr>
            <p:nvPr/>
          </p:nvSpPr>
          <p:spPr bwMode="auto">
            <a:xfrm>
              <a:off x="930"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G</a:t>
              </a:r>
            </a:p>
          </p:txBody>
        </p:sp>
        <p:sp>
          <p:nvSpPr>
            <p:cNvPr id="102417" name="Text Box 54">
              <a:extLst>
                <a:ext uri="{FF2B5EF4-FFF2-40B4-BE49-F238E27FC236}">
                  <a16:creationId xmlns:a16="http://schemas.microsoft.com/office/drawing/2014/main" id="{DADC0C50-3A3C-41CD-801B-98CD7CD67894}"/>
                </a:ext>
              </a:extLst>
            </p:cNvPr>
            <p:cNvSpPr txBox="1">
              <a:spLocks noChangeArrowheads="1"/>
            </p:cNvSpPr>
            <p:nvPr/>
          </p:nvSpPr>
          <p:spPr bwMode="auto">
            <a:xfrm>
              <a:off x="1104"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H</a:t>
              </a:r>
            </a:p>
          </p:txBody>
        </p:sp>
        <p:sp>
          <p:nvSpPr>
            <p:cNvPr id="102418" name="Text Box 55">
              <a:extLst>
                <a:ext uri="{FF2B5EF4-FFF2-40B4-BE49-F238E27FC236}">
                  <a16:creationId xmlns:a16="http://schemas.microsoft.com/office/drawing/2014/main" id="{9A03B99E-1A2E-4484-AA64-B38A3E58C226}"/>
                </a:ext>
              </a:extLst>
            </p:cNvPr>
            <p:cNvSpPr txBox="1">
              <a:spLocks noChangeArrowheads="1"/>
            </p:cNvSpPr>
            <p:nvPr/>
          </p:nvSpPr>
          <p:spPr bwMode="auto">
            <a:xfrm>
              <a:off x="1475" y="1228"/>
              <a:ext cx="1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I</a:t>
              </a:r>
            </a:p>
          </p:txBody>
        </p:sp>
      </p:grpSp>
      <p:sp>
        <p:nvSpPr>
          <p:cNvPr id="102404" name="Rectangle 59">
            <a:extLst>
              <a:ext uri="{FF2B5EF4-FFF2-40B4-BE49-F238E27FC236}">
                <a16:creationId xmlns:a16="http://schemas.microsoft.com/office/drawing/2014/main" id="{D1C214A7-5F9B-4DA1-A6EE-6F386E1BCD70}"/>
              </a:ext>
            </a:extLst>
          </p:cNvPr>
          <p:cNvSpPr>
            <a:spLocks noChangeArrowheads="1"/>
          </p:cNvSpPr>
          <p:nvPr/>
        </p:nvSpPr>
        <p:spPr bwMode="auto">
          <a:xfrm>
            <a:off x="4192812" y="1869178"/>
            <a:ext cx="3457575"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树的双亲表示法的改进方案</a:t>
            </a:r>
          </a:p>
        </p:txBody>
      </p:sp>
      <p:sp>
        <p:nvSpPr>
          <p:cNvPr id="102405" name="Text Box 60">
            <a:extLst>
              <a:ext uri="{FF2B5EF4-FFF2-40B4-BE49-F238E27FC236}">
                <a16:creationId xmlns:a16="http://schemas.microsoft.com/office/drawing/2014/main" id="{C1C1E914-6576-4BB3-AFE3-4A361D475799}"/>
              </a:ext>
            </a:extLst>
          </p:cNvPr>
          <p:cNvSpPr txBox="1">
            <a:spLocks noChangeArrowheads="1"/>
          </p:cNvSpPr>
          <p:nvPr/>
        </p:nvSpPr>
        <p:spPr bwMode="auto">
          <a:xfrm>
            <a:off x="509812" y="2594666"/>
            <a:ext cx="4848548"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err="1"/>
              <a:t>Typedef</a:t>
            </a:r>
            <a:r>
              <a:rPr lang="en-US" altLang="zh-CN" b="1" dirty="0"/>
              <a:t>   </a:t>
            </a:r>
            <a:r>
              <a:rPr lang="en-US" altLang="zh-CN" b="1" dirty="0" err="1"/>
              <a:t>int</a:t>
            </a:r>
            <a:r>
              <a:rPr lang="en-US" altLang="zh-CN" b="1" dirty="0"/>
              <a:t>   Node ;</a:t>
            </a:r>
          </a:p>
          <a:p>
            <a:pPr eaLnBrk="1" hangingPunct="1"/>
            <a:r>
              <a:rPr lang="en-US" altLang="zh-CN" b="1" dirty="0" err="1"/>
              <a:t>Typedef</a:t>
            </a:r>
            <a:r>
              <a:rPr lang="en-US" altLang="zh-CN" b="1" dirty="0"/>
              <a:t>  Node  TREE[</a:t>
            </a:r>
            <a:r>
              <a:rPr lang="en-US" altLang="zh-CN" b="1" dirty="0" err="1"/>
              <a:t>MaxNodes</a:t>
            </a:r>
            <a:r>
              <a:rPr lang="en-US" altLang="zh-CN" b="1" dirty="0"/>
              <a:t>] ;</a:t>
            </a:r>
          </a:p>
        </p:txBody>
      </p:sp>
      <p:sp>
        <p:nvSpPr>
          <p:cNvPr id="102406" name="Text Box 61">
            <a:extLst>
              <a:ext uri="{FF2B5EF4-FFF2-40B4-BE49-F238E27FC236}">
                <a16:creationId xmlns:a16="http://schemas.microsoft.com/office/drawing/2014/main" id="{3373F174-20A4-4D42-8DB5-A7A9D27C84B2}"/>
              </a:ext>
            </a:extLst>
          </p:cNvPr>
          <p:cNvSpPr txBox="1">
            <a:spLocks noChangeArrowheads="1"/>
          </p:cNvSpPr>
          <p:nvPr/>
        </p:nvSpPr>
        <p:spPr bwMode="auto">
          <a:xfrm>
            <a:off x="3176812" y="3620191"/>
            <a:ext cx="5780278" cy="304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Node   </a:t>
            </a:r>
            <a:r>
              <a:rPr lang="en-US" altLang="zh-CN" b="1" dirty="0" err="1"/>
              <a:t>LeftMost</a:t>
            </a:r>
            <a:r>
              <a:rPr lang="en-US" altLang="zh-CN" b="1" dirty="0"/>
              <a:t>-Child( n , T )</a:t>
            </a:r>
          </a:p>
          <a:p>
            <a:pPr eaLnBrk="1" hangingPunct="1"/>
            <a:r>
              <a:rPr lang="en-US" altLang="zh-CN" b="1" dirty="0"/>
              <a:t>Node  n ;  TREE  T ;</a:t>
            </a:r>
          </a:p>
          <a:p>
            <a:pPr eaLnBrk="1" hangingPunct="1"/>
            <a:r>
              <a:rPr lang="en-US" altLang="zh-CN" b="1" dirty="0"/>
              <a:t>{   Node  </a:t>
            </a:r>
            <a:r>
              <a:rPr lang="en-US" altLang="zh-CN" b="1" dirty="0" err="1"/>
              <a:t>i</a:t>
            </a:r>
            <a:r>
              <a:rPr lang="en-US" altLang="zh-CN" b="1" dirty="0"/>
              <a:t> ;</a:t>
            </a:r>
          </a:p>
          <a:p>
            <a:pPr eaLnBrk="1" hangingPunct="1"/>
            <a:r>
              <a:rPr lang="en-US" altLang="zh-CN" b="1" dirty="0"/>
              <a:t>     for ( </a:t>
            </a:r>
            <a:r>
              <a:rPr lang="en-US" altLang="zh-CN" b="1" dirty="0" err="1"/>
              <a:t>i</a:t>
            </a:r>
            <a:r>
              <a:rPr lang="en-US" altLang="zh-CN" b="1" dirty="0"/>
              <a:t> = n + 1 ; </a:t>
            </a:r>
            <a:r>
              <a:rPr lang="en-US" altLang="zh-CN" b="1" dirty="0" err="1"/>
              <a:t>i</a:t>
            </a:r>
            <a:r>
              <a:rPr lang="en-US" altLang="zh-CN" b="1" dirty="0"/>
              <a:t> &lt;= </a:t>
            </a:r>
            <a:r>
              <a:rPr lang="en-US" altLang="zh-CN" b="1" dirty="0" err="1"/>
              <a:t>MaxNodes</a:t>
            </a:r>
            <a:r>
              <a:rPr lang="en-US" altLang="zh-CN" b="1" dirty="0"/>
              <a:t> –1 ; </a:t>
            </a:r>
            <a:r>
              <a:rPr lang="en-US" altLang="zh-CN" b="1" dirty="0" err="1"/>
              <a:t>i</a:t>
            </a:r>
            <a:r>
              <a:rPr lang="en-US" altLang="zh-CN" b="1" dirty="0"/>
              <a:t>++ )</a:t>
            </a:r>
          </a:p>
          <a:p>
            <a:pPr eaLnBrk="1" hangingPunct="1"/>
            <a:r>
              <a:rPr lang="en-US" altLang="zh-CN" b="1" dirty="0"/>
              <a:t>     if ( T[</a:t>
            </a:r>
            <a:r>
              <a:rPr lang="en-US" altLang="zh-CN" b="1" dirty="0" err="1"/>
              <a:t>i</a:t>
            </a:r>
            <a:r>
              <a:rPr lang="en-US" altLang="zh-CN" b="1" dirty="0"/>
              <a:t>] == n )</a:t>
            </a:r>
          </a:p>
          <a:p>
            <a:pPr eaLnBrk="1" hangingPunct="1"/>
            <a:r>
              <a:rPr lang="en-US" altLang="zh-CN" b="1" dirty="0"/>
              <a:t>        return( </a:t>
            </a:r>
            <a:r>
              <a:rPr lang="en-US" altLang="zh-CN" b="1" dirty="0" err="1"/>
              <a:t>i</a:t>
            </a:r>
            <a:r>
              <a:rPr lang="en-US" altLang="zh-CN" b="1" dirty="0"/>
              <a:t> ) ;    </a:t>
            </a:r>
            <a:r>
              <a:rPr lang="en-US" altLang="zh-CN" b="1" dirty="0" err="1"/>
              <a:t>i</a:t>
            </a:r>
            <a:r>
              <a:rPr lang="en-US" altLang="zh-CN" b="1" dirty="0"/>
              <a:t> </a:t>
            </a:r>
            <a:r>
              <a:rPr lang="zh-CN" altLang="en-US" b="1" dirty="0"/>
              <a:t>为最左孩子</a:t>
            </a:r>
          </a:p>
          <a:p>
            <a:pPr eaLnBrk="1" hangingPunct="1"/>
            <a:r>
              <a:rPr lang="zh-CN" altLang="en-US" b="1" dirty="0"/>
              <a:t>     </a:t>
            </a:r>
            <a:r>
              <a:rPr lang="en-US" altLang="zh-CN" b="1" dirty="0"/>
              <a:t>return( 0 ) ;      n</a:t>
            </a:r>
            <a:r>
              <a:rPr lang="zh-CN" altLang="en-US" b="1" dirty="0"/>
              <a:t>是叶子</a:t>
            </a:r>
          </a:p>
          <a:p>
            <a:pPr eaLnBrk="1" hangingPunct="1"/>
            <a:r>
              <a:rPr lang="en-US" altLang="zh-CN" b="1" dirty="0"/>
              <a:t>}</a:t>
            </a:r>
          </a:p>
        </p:txBody>
      </p:sp>
      <p:sp>
        <p:nvSpPr>
          <p:cNvPr id="102407" name="Text Box 62">
            <a:extLst>
              <a:ext uri="{FF2B5EF4-FFF2-40B4-BE49-F238E27FC236}">
                <a16:creationId xmlns:a16="http://schemas.microsoft.com/office/drawing/2014/main" id="{8CA5EB49-2FFA-4D10-A812-21B2F995F758}"/>
              </a:ext>
            </a:extLst>
          </p:cNvPr>
          <p:cNvSpPr txBox="1">
            <a:spLocks noChangeArrowheads="1"/>
          </p:cNvSpPr>
          <p:nvPr/>
        </p:nvSpPr>
        <p:spPr bwMode="auto">
          <a:xfrm>
            <a:off x="406630" y="3813866"/>
            <a:ext cx="2233602"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dirty="0"/>
              <a:t>算法</a:t>
            </a:r>
          </a:p>
          <a:p>
            <a:pPr algn="ctr" eaLnBrk="1" hangingPunct="1"/>
            <a:endParaRPr lang="zh-CN" altLang="en-US" b="1" dirty="0"/>
          </a:p>
          <a:p>
            <a:pPr algn="ctr" eaLnBrk="1" hangingPunct="1"/>
            <a:r>
              <a:rPr lang="en-US" altLang="zh-CN" b="1" dirty="0" err="1"/>
              <a:t>LeftMost</a:t>
            </a:r>
            <a:r>
              <a:rPr lang="en-US" altLang="zh-CN" b="1" dirty="0"/>
              <a:t>-Child</a:t>
            </a:r>
          </a:p>
        </p:txBody>
      </p:sp>
      <p:sp>
        <p:nvSpPr>
          <p:cNvPr id="102408" name="Text Box 88">
            <a:extLst>
              <a:ext uri="{FF2B5EF4-FFF2-40B4-BE49-F238E27FC236}">
                <a16:creationId xmlns:a16="http://schemas.microsoft.com/office/drawing/2014/main" id="{8E290B58-E221-4738-B615-AB092373BDF5}"/>
              </a:ext>
            </a:extLst>
          </p:cNvPr>
          <p:cNvSpPr txBox="1">
            <a:spLocks noChangeArrowheads="1"/>
          </p:cNvSpPr>
          <p:nvPr/>
        </p:nvSpPr>
        <p:spPr bwMode="auto">
          <a:xfrm>
            <a:off x="6782025" y="2061266"/>
            <a:ext cx="1876425"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000"/>
              <a:t>T[7].parent = 3 ;</a:t>
            </a:r>
          </a:p>
          <a:p>
            <a:pPr eaLnBrk="1" hangingPunct="1">
              <a:lnSpc>
                <a:spcPct val="140000"/>
              </a:lnSpc>
            </a:pPr>
            <a:r>
              <a:rPr lang="en-US" altLang="zh-CN" sz="2000"/>
              <a:t>T[7].data = G ;</a:t>
            </a:r>
          </a:p>
        </p:txBody>
      </p:sp>
    </p:spTree>
    <p:extLst>
      <p:ext uri="{BB962C8B-B14F-4D97-AF65-F5344CB8AC3E}">
        <p14:creationId xmlns:p14="http://schemas.microsoft.com/office/powerpoint/2010/main" val="1571813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050">
            <a:extLst>
              <a:ext uri="{FF2B5EF4-FFF2-40B4-BE49-F238E27FC236}">
                <a16:creationId xmlns:a16="http://schemas.microsoft.com/office/drawing/2014/main" id="{E26A1E68-DD4D-416D-A45F-C0E91F440A28}"/>
              </a:ext>
            </a:extLst>
          </p:cNvPr>
          <p:cNvSpPr txBox="1">
            <a:spLocks noChangeArrowheads="1"/>
          </p:cNvSpPr>
          <p:nvPr/>
        </p:nvSpPr>
        <p:spPr bwMode="auto">
          <a:xfrm>
            <a:off x="381000" y="692696"/>
            <a:ext cx="521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0000CC"/>
                </a:solidFill>
              </a:rPr>
              <a:t>2</a:t>
            </a:r>
            <a:r>
              <a:rPr lang="zh-CN" altLang="en-US" b="1">
                <a:solidFill>
                  <a:srgbClr val="0000CC"/>
                </a:solidFill>
              </a:rPr>
              <a:t>、树的孩子表示法（邻接表表示法）</a:t>
            </a:r>
          </a:p>
        </p:txBody>
      </p:sp>
      <p:grpSp>
        <p:nvGrpSpPr>
          <p:cNvPr id="104451" name="Group 2071">
            <a:extLst>
              <a:ext uri="{FF2B5EF4-FFF2-40B4-BE49-F238E27FC236}">
                <a16:creationId xmlns:a16="http://schemas.microsoft.com/office/drawing/2014/main" id="{EA8E3F64-FC38-4CDE-AF48-3AEDC0076988}"/>
              </a:ext>
            </a:extLst>
          </p:cNvPr>
          <p:cNvGrpSpPr>
            <a:grpSpLocks/>
          </p:cNvGrpSpPr>
          <p:nvPr/>
        </p:nvGrpSpPr>
        <p:grpSpPr bwMode="auto">
          <a:xfrm>
            <a:off x="6731000" y="1011784"/>
            <a:ext cx="1879600" cy="1968500"/>
            <a:chOff x="4080" y="336"/>
            <a:chExt cx="1184" cy="1240"/>
          </a:xfrm>
        </p:grpSpPr>
        <p:sp>
          <p:nvSpPr>
            <p:cNvPr id="104718" name="Oval 2052">
              <a:extLst>
                <a:ext uri="{FF2B5EF4-FFF2-40B4-BE49-F238E27FC236}">
                  <a16:creationId xmlns:a16="http://schemas.microsoft.com/office/drawing/2014/main" id="{43F310D4-2EB0-46DB-BBE5-D38D0B996FD4}"/>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104719" name="Oval 2053">
              <a:extLst>
                <a:ext uri="{FF2B5EF4-FFF2-40B4-BE49-F238E27FC236}">
                  <a16:creationId xmlns:a16="http://schemas.microsoft.com/office/drawing/2014/main" id="{EB68ECE5-92A1-407E-B1E4-E2B6ECFD71ED}"/>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04720" name="Oval 2054">
              <a:extLst>
                <a:ext uri="{FF2B5EF4-FFF2-40B4-BE49-F238E27FC236}">
                  <a16:creationId xmlns:a16="http://schemas.microsoft.com/office/drawing/2014/main" id="{4F291557-FBC7-4E2F-822E-AE2B053698E2}"/>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104721" name="Oval 2055">
              <a:extLst>
                <a:ext uri="{FF2B5EF4-FFF2-40B4-BE49-F238E27FC236}">
                  <a16:creationId xmlns:a16="http://schemas.microsoft.com/office/drawing/2014/main" id="{FF109780-0A95-4AEC-8834-BCE1DBC2062D}"/>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04722" name="Oval 2056">
              <a:extLst>
                <a:ext uri="{FF2B5EF4-FFF2-40B4-BE49-F238E27FC236}">
                  <a16:creationId xmlns:a16="http://schemas.microsoft.com/office/drawing/2014/main" id="{531C47CB-AEA6-479C-ABEE-AC1F2D91C8DB}"/>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104723" name="Oval 2057">
              <a:extLst>
                <a:ext uri="{FF2B5EF4-FFF2-40B4-BE49-F238E27FC236}">
                  <a16:creationId xmlns:a16="http://schemas.microsoft.com/office/drawing/2014/main" id="{685F911A-BC81-4D56-A2DD-EC482BBBE8EC}"/>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4724" name="Oval 2058">
              <a:extLst>
                <a:ext uri="{FF2B5EF4-FFF2-40B4-BE49-F238E27FC236}">
                  <a16:creationId xmlns:a16="http://schemas.microsoft.com/office/drawing/2014/main" id="{166B6705-0994-438A-BD4E-6B700EB16EC5}"/>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04725" name="Oval 2059">
              <a:extLst>
                <a:ext uri="{FF2B5EF4-FFF2-40B4-BE49-F238E27FC236}">
                  <a16:creationId xmlns:a16="http://schemas.microsoft.com/office/drawing/2014/main" id="{35C8D33C-C411-4C70-8088-95F895408D98}"/>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04726" name="Oval 2060">
              <a:extLst>
                <a:ext uri="{FF2B5EF4-FFF2-40B4-BE49-F238E27FC236}">
                  <a16:creationId xmlns:a16="http://schemas.microsoft.com/office/drawing/2014/main" id="{3E08978F-504C-4FE6-93AD-5C24013DFEEB}"/>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04727" name="Line 2061">
              <a:extLst>
                <a:ext uri="{FF2B5EF4-FFF2-40B4-BE49-F238E27FC236}">
                  <a16:creationId xmlns:a16="http://schemas.microsoft.com/office/drawing/2014/main" id="{21228AA8-FAF5-4BC4-BD9A-0C7A40B761F9}"/>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28" name="Line 2062">
              <a:extLst>
                <a:ext uri="{FF2B5EF4-FFF2-40B4-BE49-F238E27FC236}">
                  <a16:creationId xmlns:a16="http://schemas.microsoft.com/office/drawing/2014/main" id="{EEC2F33B-CBC7-4515-87B3-12E1E3A2E968}"/>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29" name="Line 2063">
              <a:extLst>
                <a:ext uri="{FF2B5EF4-FFF2-40B4-BE49-F238E27FC236}">
                  <a16:creationId xmlns:a16="http://schemas.microsoft.com/office/drawing/2014/main" id="{6229C23A-0EDC-4AB1-86E1-00071E0C8F71}"/>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0" name="Line 2064">
              <a:extLst>
                <a:ext uri="{FF2B5EF4-FFF2-40B4-BE49-F238E27FC236}">
                  <a16:creationId xmlns:a16="http://schemas.microsoft.com/office/drawing/2014/main" id="{7B51829F-A790-4E49-B117-3729DBF6DA84}"/>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1" name="Line 2065">
              <a:extLst>
                <a:ext uri="{FF2B5EF4-FFF2-40B4-BE49-F238E27FC236}">
                  <a16:creationId xmlns:a16="http://schemas.microsoft.com/office/drawing/2014/main" id="{120FD7BE-2F45-4AA0-A53B-9C2E2F2F76EC}"/>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2" name="Line 2066">
              <a:extLst>
                <a:ext uri="{FF2B5EF4-FFF2-40B4-BE49-F238E27FC236}">
                  <a16:creationId xmlns:a16="http://schemas.microsoft.com/office/drawing/2014/main" id="{0447DECF-9E2F-4F07-83BE-33FD4CB4397C}"/>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3" name="Line 2067">
              <a:extLst>
                <a:ext uri="{FF2B5EF4-FFF2-40B4-BE49-F238E27FC236}">
                  <a16:creationId xmlns:a16="http://schemas.microsoft.com/office/drawing/2014/main" id="{17E5F01E-A71D-47CF-B1A1-339875471ABD}"/>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4" name="Line 2068">
              <a:extLst>
                <a:ext uri="{FF2B5EF4-FFF2-40B4-BE49-F238E27FC236}">
                  <a16:creationId xmlns:a16="http://schemas.microsoft.com/office/drawing/2014/main" id="{5F205153-702E-4208-A408-0C3A9F382360}"/>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35" name="Oval 2069">
              <a:extLst>
                <a:ext uri="{FF2B5EF4-FFF2-40B4-BE49-F238E27FC236}">
                  <a16:creationId xmlns:a16="http://schemas.microsoft.com/office/drawing/2014/main" id="{3194D25A-55AB-4228-A28E-D0743C34FA69}"/>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104736" name="Line 2070">
              <a:extLst>
                <a:ext uri="{FF2B5EF4-FFF2-40B4-BE49-F238E27FC236}">
                  <a16:creationId xmlns:a16="http://schemas.microsoft.com/office/drawing/2014/main" id="{BB77B178-AAF4-44D1-A4C7-EE020F199BBD}"/>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104452" name="Text Box 2073">
            <a:extLst>
              <a:ext uri="{FF2B5EF4-FFF2-40B4-BE49-F238E27FC236}">
                <a16:creationId xmlns:a16="http://schemas.microsoft.com/office/drawing/2014/main" id="{641C596B-0EF5-4407-BCBF-6032C63D2C59}"/>
              </a:ext>
            </a:extLst>
          </p:cNvPr>
          <p:cNvSpPr txBox="1">
            <a:spLocks noChangeArrowheads="1"/>
          </p:cNvSpPr>
          <p:nvPr/>
        </p:nvSpPr>
        <p:spPr bwMode="auto">
          <a:xfrm>
            <a:off x="609600" y="1087984"/>
            <a:ext cx="6512209"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CTNode</a:t>
            </a:r>
            <a:r>
              <a:rPr lang="en-US" altLang="zh-CN" sz="2000" dirty="0"/>
              <a:t>  {</a:t>
            </a:r>
          </a:p>
          <a:p>
            <a:pPr eaLnBrk="1" hangingPunct="1">
              <a:lnSpc>
                <a:spcPct val="90000"/>
              </a:lnSpc>
            </a:pPr>
            <a:r>
              <a:rPr lang="en-US" altLang="zh-CN" sz="2000" dirty="0"/>
              <a:t>   </a:t>
            </a:r>
            <a:r>
              <a:rPr lang="en-US" altLang="zh-CN" sz="2000" dirty="0" err="1"/>
              <a:t>int</a:t>
            </a:r>
            <a:r>
              <a:rPr lang="en-US" altLang="zh-CN" sz="2000" dirty="0"/>
              <a:t>    child ;</a:t>
            </a:r>
          </a:p>
          <a:p>
            <a:pPr eaLnBrk="1" hangingPunct="1">
              <a:lnSpc>
                <a:spcPct val="90000"/>
              </a:lnSpc>
            </a:pPr>
            <a:r>
              <a:rPr lang="en-US" altLang="zh-CN" sz="2000" dirty="0"/>
              <a:t>   </a:t>
            </a:r>
            <a:r>
              <a:rPr lang="en-US" altLang="zh-CN" sz="2000" dirty="0" err="1"/>
              <a:t>struct</a:t>
            </a:r>
            <a:r>
              <a:rPr lang="en-US" altLang="zh-CN" sz="2000" dirty="0"/>
              <a:t>   </a:t>
            </a:r>
            <a:r>
              <a:rPr lang="en-US" altLang="zh-CN" sz="2000" dirty="0" err="1"/>
              <a:t>CTNode</a:t>
            </a:r>
            <a:r>
              <a:rPr lang="en-US" altLang="zh-CN" sz="2000" dirty="0"/>
              <a:t>  *next ; }   *</a:t>
            </a:r>
            <a:r>
              <a:rPr lang="en-US" altLang="zh-CN" sz="2000" b="1" dirty="0" err="1"/>
              <a:t>ChildPtr</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Telementtype</a:t>
            </a:r>
            <a:r>
              <a:rPr lang="en-US" altLang="zh-CN" sz="2000" dirty="0"/>
              <a:t>  data ; </a:t>
            </a:r>
          </a:p>
          <a:p>
            <a:pPr eaLnBrk="1" hangingPunct="1">
              <a:lnSpc>
                <a:spcPct val="90000"/>
              </a:lnSpc>
            </a:pPr>
            <a:r>
              <a:rPr lang="en-US" altLang="zh-CN" sz="2000" dirty="0"/>
              <a:t>    </a:t>
            </a:r>
            <a:r>
              <a:rPr lang="en-US" altLang="zh-CN" sz="2000" dirty="0" err="1"/>
              <a:t>ChildPtr</a:t>
            </a:r>
            <a:r>
              <a:rPr lang="en-US" altLang="zh-CN" sz="2000" dirty="0"/>
              <a:t>  </a:t>
            </a:r>
            <a:r>
              <a:rPr lang="en-US" altLang="zh-CN" sz="2000" dirty="0" err="1"/>
              <a:t>firstchild</a:t>
            </a:r>
            <a:r>
              <a:rPr lang="en-US" altLang="zh-CN" sz="2000" dirty="0"/>
              <a:t> ;       }     </a:t>
            </a:r>
            <a:r>
              <a:rPr lang="en-US" altLang="zh-CN" sz="2000" b="1" dirty="0" err="1"/>
              <a:t>CTBox</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CTBox</a:t>
            </a:r>
            <a:r>
              <a:rPr lang="en-US" altLang="zh-CN" sz="2000" dirty="0"/>
              <a:t>  Nodes[MAX_TREE_SIZE] ;  </a:t>
            </a:r>
            <a:r>
              <a:rPr lang="en-US" altLang="zh-CN" sz="2000" dirty="0" err="1"/>
              <a:t>int</a:t>
            </a:r>
            <a:r>
              <a:rPr lang="en-US" altLang="zh-CN" sz="2000" dirty="0"/>
              <a:t>   n , r ; }  </a:t>
            </a:r>
            <a:r>
              <a:rPr lang="en-US" altLang="zh-CN" sz="2000" b="1" dirty="0" err="1"/>
              <a:t>Ctree</a:t>
            </a:r>
            <a:r>
              <a:rPr lang="en-US" altLang="zh-CN" sz="2000" dirty="0"/>
              <a:t> ;</a:t>
            </a:r>
          </a:p>
        </p:txBody>
      </p:sp>
      <p:graphicFrame>
        <p:nvGraphicFramePr>
          <p:cNvPr id="60706" name="Group 290">
            <a:extLst>
              <a:ext uri="{FF2B5EF4-FFF2-40B4-BE49-F238E27FC236}">
                <a16:creationId xmlns:a16="http://schemas.microsoft.com/office/drawing/2014/main" id="{CDAB3217-EB5B-430D-9042-229F4D937F67}"/>
              </a:ext>
            </a:extLst>
          </p:cNvPr>
          <p:cNvGraphicFramePr>
            <a:graphicFrameLocks noGrp="1"/>
          </p:cNvGraphicFramePr>
          <p:nvPr>
            <p:extLst>
              <p:ext uri="{D42A27DB-BD31-4B8C-83A1-F6EECF244321}">
                <p14:modId xmlns:p14="http://schemas.microsoft.com/office/powerpoint/2010/main" val="1245816390"/>
              </p:ext>
            </p:extLst>
          </p:nvPr>
        </p:nvGraphicFramePr>
        <p:xfrm>
          <a:off x="4764088" y="3778796"/>
          <a:ext cx="1244600" cy="2765430"/>
        </p:xfrm>
        <a:graphic>
          <a:graphicData uri="http://schemas.openxmlformats.org/drawingml/2006/table">
            <a:tbl>
              <a:tblPr/>
              <a:tblGrid>
                <a:gridCol w="311150">
                  <a:extLst>
                    <a:ext uri="{9D8B030D-6E8A-4147-A177-3AD203B41FA5}">
                      <a16:colId xmlns:a16="http://schemas.microsoft.com/office/drawing/2014/main" val="20000"/>
                    </a:ext>
                  </a:extLst>
                </a:gridCol>
                <a:gridCol w="311150">
                  <a:extLst>
                    <a:ext uri="{9D8B030D-6E8A-4147-A177-3AD203B41FA5}">
                      <a16:colId xmlns:a16="http://schemas.microsoft.com/office/drawing/2014/main" val="20001"/>
                    </a:ext>
                  </a:extLst>
                </a:gridCol>
                <a:gridCol w="311150">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tblGrid>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4</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4</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4</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0</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R</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0</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6</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6</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6</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70753" name="Group 2145">
            <a:extLst>
              <a:ext uri="{FF2B5EF4-FFF2-40B4-BE49-F238E27FC236}">
                <a16:creationId xmlns:a16="http://schemas.microsoft.com/office/drawing/2014/main" id="{CBD98F0F-9D4A-4B8F-B9BF-AAEB985A6515}"/>
              </a:ext>
            </a:extLst>
          </p:cNvPr>
          <p:cNvGraphicFramePr>
            <a:graphicFrameLocks noGrp="1"/>
          </p:cNvGraphicFramePr>
          <p:nvPr>
            <p:extLst>
              <p:ext uri="{D42A27DB-BD31-4B8C-83A1-F6EECF244321}">
                <p14:modId xmlns:p14="http://schemas.microsoft.com/office/powerpoint/2010/main" val="3850247537"/>
              </p:ext>
            </p:extLst>
          </p:nvPr>
        </p:nvGraphicFramePr>
        <p:xfrm>
          <a:off x="6299200" y="379467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3</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761" name="Group 2153">
            <a:extLst>
              <a:ext uri="{FF2B5EF4-FFF2-40B4-BE49-F238E27FC236}">
                <a16:creationId xmlns:a16="http://schemas.microsoft.com/office/drawing/2014/main" id="{0DABAC6A-D0F9-4C0B-ABD3-0B953FEFF302}"/>
              </a:ext>
            </a:extLst>
          </p:cNvPr>
          <p:cNvGraphicFramePr>
            <a:graphicFrameLocks noGrp="1"/>
          </p:cNvGraphicFramePr>
          <p:nvPr>
            <p:extLst>
              <p:ext uri="{D42A27DB-BD31-4B8C-83A1-F6EECF244321}">
                <p14:modId xmlns:p14="http://schemas.microsoft.com/office/powerpoint/2010/main" val="2876449120"/>
              </p:ext>
            </p:extLst>
          </p:nvPr>
        </p:nvGraphicFramePr>
        <p:xfrm>
          <a:off x="7296150" y="379467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5</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769" name="Group 2161">
            <a:extLst>
              <a:ext uri="{FF2B5EF4-FFF2-40B4-BE49-F238E27FC236}">
                <a16:creationId xmlns:a16="http://schemas.microsoft.com/office/drawing/2014/main" id="{A5359AFB-B207-4E48-95D3-7ECFBA689B1E}"/>
              </a:ext>
            </a:extLst>
          </p:cNvPr>
          <p:cNvGraphicFramePr>
            <a:graphicFrameLocks noGrp="1"/>
          </p:cNvGraphicFramePr>
          <p:nvPr>
            <p:extLst>
              <p:ext uri="{D42A27DB-BD31-4B8C-83A1-F6EECF244321}">
                <p14:modId xmlns:p14="http://schemas.microsoft.com/office/powerpoint/2010/main" val="230214517"/>
              </p:ext>
            </p:extLst>
          </p:nvPr>
        </p:nvGraphicFramePr>
        <p:xfrm>
          <a:off x="6299200" y="4312196"/>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6</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777" name="Group 2169">
            <a:extLst>
              <a:ext uri="{FF2B5EF4-FFF2-40B4-BE49-F238E27FC236}">
                <a16:creationId xmlns:a16="http://schemas.microsoft.com/office/drawing/2014/main" id="{CF5703A7-3883-4A9B-B476-CC2F04CA1686}"/>
              </a:ext>
            </a:extLst>
          </p:cNvPr>
          <p:cNvGraphicFramePr>
            <a:graphicFrameLocks noGrp="1"/>
          </p:cNvGraphicFramePr>
          <p:nvPr>
            <p:extLst>
              <p:ext uri="{D42A27DB-BD31-4B8C-83A1-F6EECF244321}">
                <p14:modId xmlns:p14="http://schemas.microsoft.com/office/powerpoint/2010/main" val="2867767639"/>
              </p:ext>
            </p:extLst>
          </p:nvPr>
        </p:nvGraphicFramePr>
        <p:xfrm>
          <a:off x="6299200"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785" name="Group 2177">
            <a:extLst>
              <a:ext uri="{FF2B5EF4-FFF2-40B4-BE49-F238E27FC236}">
                <a16:creationId xmlns:a16="http://schemas.microsoft.com/office/drawing/2014/main" id="{7F8B1CFF-335F-40AA-9753-43E797504F8D}"/>
              </a:ext>
            </a:extLst>
          </p:cNvPr>
          <p:cNvGraphicFramePr>
            <a:graphicFrameLocks noGrp="1"/>
          </p:cNvGraphicFramePr>
          <p:nvPr>
            <p:extLst>
              <p:ext uri="{D42A27DB-BD31-4B8C-83A1-F6EECF244321}">
                <p14:modId xmlns:p14="http://schemas.microsoft.com/office/powerpoint/2010/main" val="1145800844"/>
              </p:ext>
            </p:extLst>
          </p:nvPr>
        </p:nvGraphicFramePr>
        <p:xfrm>
          <a:off x="7296150"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793" name="Group 2185">
            <a:extLst>
              <a:ext uri="{FF2B5EF4-FFF2-40B4-BE49-F238E27FC236}">
                <a16:creationId xmlns:a16="http://schemas.microsoft.com/office/drawing/2014/main" id="{E363E13F-0E98-4879-A32C-14003F5A802C}"/>
              </a:ext>
            </a:extLst>
          </p:cNvPr>
          <p:cNvGraphicFramePr>
            <a:graphicFrameLocks noGrp="1"/>
          </p:cNvGraphicFramePr>
          <p:nvPr>
            <p:extLst>
              <p:ext uri="{D42A27DB-BD31-4B8C-83A1-F6EECF244321}">
                <p14:modId xmlns:p14="http://schemas.microsoft.com/office/powerpoint/2010/main" val="3305005349"/>
              </p:ext>
            </p:extLst>
          </p:nvPr>
        </p:nvGraphicFramePr>
        <p:xfrm>
          <a:off x="6299200"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7</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801" name="Group 2193">
            <a:extLst>
              <a:ext uri="{FF2B5EF4-FFF2-40B4-BE49-F238E27FC236}">
                <a16:creationId xmlns:a16="http://schemas.microsoft.com/office/drawing/2014/main" id="{75EB3DE8-28FF-44E1-B6AE-9DDCAAEE2D04}"/>
              </a:ext>
            </a:extLst>
          </p:cNvPr>
          <p:cNvGraphicFramePr>
            <a:graphicFrameLocks noGrp="1"/>
          </p:cNvGraphicFramePr>
          <p:nvPr>
            <p:extLst>
              <p:ext uri="{D42A27DB-BD31-4B8C-83A1-F6EECF244321}">
                <p14:modId xmlns:p14="http://schemas.microsoft.com/office/powerpoint/2010/main" val="962141129"/>
              </p:ext>
            </p:extLst>
          </p:nvPr>
        </p:nvGraphicFramePr>
        <p:xfrm>
          <a:off x="7296150"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8</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809" name="Group 2201">
            <a:extLst>
              <a:ext uri="{FF2B5EF4-FFF2-40B4-BE49-F238E27FC236}">
                <a16:creationId xmlns:a16="http://schemas.microsoft.com/office/drawing/2014/main" id="{DA73F447-C3D6-4943-A597-64FA7EAD5712}"/>
              </a:ext>
            </a:extLst>
          </p:cNvPr>
          <p:cNvGraphicFramePr>
            <a:graphicFrameLocks noGrp="1"/>
          </p:cNvGraphicFramePr>
          <p:nvPr>
            <p:extLst>
              <p:ext uri="{D42A27DB-BD31-4B8C-83A1-F6EECF244321}">
                <p14:modId xmlns:p14="http://schemas.microsoft.com/office/powerpoint/2010/main" val="2191493688"/>
              </p:ext>
            </p:extLst>
          </p:nvPr>
        </p:nvGraphicFramePr>
        <p:xfrm>
          <a:off x="8231188"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9</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817" name="Group 2209">
            <a:extLst>
              <a:ext uri="{FF2B5EF4-FFF2-40B4-BE49-F238E27FC236}">
                <a16:creationId xmlns:a16="http://schemas.microsoft.com/office/drawing/2014/main" id="{E27D7483-AC3D-4E13-B572-8A787C5CFC4F}"/>
              </a:ext>
            </a:extLst>
          </p:cNvPr>
          <p:cNvGraphicFramePr>
            <a:graphicFrameLocks noGrp="1"/>
          </p:cNvGraphicFramePr>
          <p:nvPr>
            <p:extLst>
              <p:ext uri="{D42A27DB-BD31-4B8C-83A1-F6EECF244321}">
                <p14:modId xmlns:p14="http://schemas.microsoft.com/office/powerpoint/2010/main" val="3626322546"/>
              </p:ext>
            </p:extLst>
          </p:nvPr>
        </p:nvGraphicFramePr>
        <p:xfrm>
          <a:off x="8231188"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4581" name="Line 2217">
            <a:extLst>
              <a:ext uri="{FF2B5EF4-FFF2-40B4-BE49-F238E27FC236}">
                <a16:creationId xmlns:a16="http://schemas.microsoft.com/office/drawing/2014/main" id="{8A150488-972C-4302-871F-D6F1249EEA28}"/>
              </a:ext>
            </a:extLst>
          </p:cNvPr>
          <p:cNvSpPr>
            <a:spLocks noChangeShapeType="1"/>
          </p:cNvSpPr>
          <p:nvPr/>
        </p:nvSpPr>
        <p:spPr bwMode="auto">
          <a:xfrm>
            <a:off x="5795963" y="39391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2" name="Line 2218">
            <a:extLst>
              <a:ext uri="{FF2B5EF4-FFF2-40B4-BE49-F238E27FC236}">
                <a16:creationId xmlns:a16="http://schemas.microsoft.com/office/drawing/2014/main" id="{DED98980-1DED-4B4C-A0CB-87B6089E5333}"/>
              </a:ext>
            </a:extLst>
          </p:cNvPr>
          <p:cNvSpPr>
            <a:spLocks noChangeShapeType="1"/>
          </p:cNvSpPr>
          <p:nvPr/>
        </p:nvSpPr>
        <p:spPr bwMode="auto">
          <a:xfrm>
            <a:off x="6804025" y="39391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3" name="Line 2219">
            <a:extLst>
              <a:ext uri="{FF2B5EF4-FFF2-40B4-BE49-F238E27FC236}">
                <a16:creationId xmlns:a16="http://schemas.microsoft.com/office/drawing/2014/main" id="{38E3F5C8-D304-401D-9B2E-CB5DAA49159A}"/>
              </a:ext>
            </a:extLst>
          </p:cNvPr>
          <p:cNvSpPr>
            <a:spLocks noChangeShapeType="1"/>
          </p:cNvSpPr>
          <p:nvPr/>
        </p:nvSpPr>
        <p:spPr bwMode="auto">
          <a:xfrm>
            <a:off x="5795963" y="44725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4" name="Line 2220">
            <a:extLst>
              <a:ext uri="{FF2B5EF4-FFF2-40B4-BE49-F238E27FC236}">
                <a16:creationId xmlns:a16="http://schemas.microsoft.com/office/drawing/2014/main" id="{300B3C4D-1339-4EB3-941B-3158D218320F}"/>
              </a:ext>
            </a:extLst>
          </p:cNvPr>
          <p:cNvSpPr>
            <a:spLocks noChangeShapeType="1"/>
          </p:cNvSpPr>
          <p:nvPr/>
        </p:nvSpPr>
        <p:spPr bwMode="auto">
          <a:xfrm>
            <a:off x="5795963" y="50186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5" name="Line 2221">
            <a:extLst>
              <a:ext uri="{FF2B5EF4-FFF2-40B4-BE49-F238E27FC236}">
                <a16:creationId xmlns:a16="http://schemas.microsoft.com/office/drawing/2014/main" id="{B03740FE-9E9B-4780-A973-FAC072FF7C24}"/>
              </a:ext>
            </a:extLst>
          </p:cNvPr>
          <p:cNvSpPr>
            <a:spLocks noChangeShapeType="1"/>
          </p:cNvSpPr>
          <p:nvPr/>
        </p:nvSpPr>
        <p:spPr bwMode="auto">
          <a:xfrm>
            <a:off x="6804025" y="50186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6" name="Line 2222">
            <a:extLst>
              <a:ext uri="{FF2B5EF4-FFF2-40B4-BE49-F238E27FC236}">
                <a16:creationId xmlns:a16="http://schemas.microsoft.com/office/drawing/2014/main" id="{F2C76656-6F6D-4617-834D-F67CC9BF0CEC}"/>
              </a:ext>
            </a:extLst>
          </p:cNvPr>
          <p:cNvSpPr>
            <a:spLocks noChangeShapeType="1"/>
          </p:cNvSpPr>
          <p:nvPr/>
        </p:nvSpPr>
        <p:spPr bwMode="auto">
          <a:xfrm>
            <a:off x="7740650" y="50186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7" name="Line 2223">
            <a:extLst>
              <a:ext uri="{FF2B5EF4-FFF2-40B4-BE49-F238E27FC236}">
                <a16:creationId xmlns:a16="http://schemas.microsoft.com/office/drawing/2014/main" id="{EC8357CC-B820-4FB8-B58B-8A2F33665024}"/>
              </a:ext>
            </a:extLst>
          </p:cNvPr>
          <p:cNvSpPr>
            <a:spLocks noChangeShapeType="1"/>
          </p:cNvSpPr>
          <p:nvPr/>
        </p:nvSpPr>
        <p:spPr bwMode="auto">
          <a:xfrm>
            <a:off x="5795963" y="5594896"/>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8" name="Line 2224">
            <a:extLst>
              <a:ext uri="{FF2B5EF4-FFF2-40B4-BE49-F238E27FC236}">
                <a16:creationId xmlns:a16="http://schemas.microsoft.com/office/drawing/2014/main" id="{8EE78EA2-729F-4C91-8CD2-B459DCDD0292}"/>
              </a:ext>
            </a:extLst>
          </p:cNvPr>
          <p:cNvSpPr>
            <a:spLocks noChangeShapeType="1"/>
          </p:cNvSpPr>
          <p:nvPr/>
        </p:nvSpPr>
        <p:spPr bwMode="auto">
          <a:xfrm>
            <a:off x="6804025" y="5594896"/>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589" name="Line 2225">
            <a:extLst>
              <a:ext uri="{FF2B5EF4-FFF2-40B4-BE49-F238E27FC236}">
                <a16:creationId xmlns:a16="http://schemas.microsoft.com/office/drawing/2014/main" id="{444002AC-D90B-42E4-BA96-21F44D24FE6E}"/>
              </a:ext>
            </a:extLst>
          </p:cNvPr>
          <p:cNvSpPr>
            <a:spLocks noChangeShapeType="1"/>
          </p:cNvSpPr>
          <p:nvPr/>
        </p:nvSpPr>
        <p:spPr bwMode="auto">
          <a:xfrm>
            <a:off x="7740650" y="5594896"/>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60707" name="Group 291">
            <a:extLst>
              <a:ext uri="{FF2B5EF4-FFF2-40B4-BE49-F238E27FC236}">
                <a16:creationId xmlns:a16="http://schemas.microsoft.com/office/drawing/2014/main" id="{41EE5C3F-E438-48CB-A449-FB9C3ED4AD0E}"/>
              </a:ext>
            </a:extLst>
          </p:cNvPr>
          <p:cNvGraphicFramePr>
            <a:graphicFrameLocks noGrp="1"/>
          </p:cNvGraphicFramePr>
          <p:nvPr>
            <p:extLst>
              <p:ext uri="{D42A27DB-BD31-4B8C-83A1-F6EECF244321}">
                <p14:modId xmlns:p14="http://schemas.microsoft.com/office/powerpoint/2010/main" val="3411007380"/>
              </p:ext>
            </p:extLst>
          </p:nvPr>
        </p:nvGraphicFramePr>
        <p:xfrm>
          <a:off x="466725" y="3778796"/>
          <a:ext cx="933450" cy="2765430"/>
        </p:xfrm>
        <a:graphic>
          <a:graphicData uri="http://schemas.openxmlformats.org/drawingml/2006/table">
            <a:tbl>
              <a:tblPr/>
              <a:tblGrid>
                <a:gridCol w="311150">
                  <a:extLst>
                    <a:ext uri="{9D8B030D-6E8A-4147-A177-3AD203B41FA5}">
                      <a16:colId xmlns:a16="http://schemas.microsoft.com/office/drawing/2014/main" val="20000"/>
                    </a:ext>
                  </a:extLst>
                </a:gridCol>
                <a:gridCol w="311150">
                  <a:extLst>
                    <a:ext uri="{9D8B030D-6E8A-4147-A177-3AD203B41FA5}">
                      <a16:colId xmlns:a16="http://schemas.microsoft.com/office/drawing/2014/main" val="20001"/>
                    </a:ext>
                  </a:extLst>
                </a:gridCol>
                <a:gridCol w="311150">
                  <a:extLst>
                    <a:ext uri="{9D8B030D-6E8A-4147-A177-3AD203B41FA5}">
                      <a16:colId xmlns:a16="http://schemas.microsoft.com/office/drawing/2014/main" val="20002"/>
                    </a:ext>
                  </a:extLst>
                </a:gridCol>
              </a:tblGrid>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R</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6543">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90000" marR="90000" marT="46818" marB="46818"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8" marB="468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70891" name="Group 2283">
            <a:extLst>
              <a:ext uri="{FF2B5EF4-FFF2-40B4-BE49-F238E27FC236}">
                <a16:creationId xmlns:a16="http://schemas.microsoft.com/office/drawing/2014/main" id="{1CA871AF-1C7B-403E-AF95-43108B46F5AD}"/>
              </a:ext>
            </a:extLst>
          </p:cNvPr>
          <p:cNvGraphicFramePr>
            <a:graphicFrameLocks noGrp="1"/>
          </p:cNvGraphicFramePr>
          <p:nvPr>
            <p:extLst>
              <p:ext uri="{D42A27DB-BD31-4B8C-83A1-F6EECF244321}">
                <p14:modId xmlns:p14="http://schemas.microsoft.com/office/powerpoint/2010/main" val="3274700998"/>
              </p:ext>
            </p:extLst>
          </p:nvPr>
        </p:nvGraphicFramePr>
        <p:xfrm>
          <a:off x="1689100" y="379467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3</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899" name="Group 2291">
            <a:extLst>
              <a:ext uri="{FF2B5EF4-FFF2-40B4-BE49-F238E27FC236}">
                <a16:creationId xmlns:a16="http://schemas.microsoft.com/office/drawing/2014/main" id="{26836061-0303-4540-9ECC-FFDC7FD669AF}"/>
              </a:ext>
            </a:extLst>
          </p:cNvPr>
          <p:cNvGraphicFramePr>
            <a:graphicFrameLocks noGrp="1"/>
          </p:cNvGraphicFramePr>
          <p:nvPr>
            <p:extLst>
              <p:ext uri="{D42A27DB-BD31-4B8C-83A1-F6EECF244321}">
                <p14:modId xmlns:p14="http://schemas.microsoft.com/office/powerpoint/2010/main" val="3608901407"/>
              </p:ext>
            </p:extLst>
          </p:nvPr>
        </p:nvGraphicFramePr>
        <p:xfrm>
          <a:off x="2686050" y="379467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5</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07" name="Group 2299">
            <a:extLst>
              <a:ext uri="{FF2B5EF4-FFF2-40B4-BE49-F238E27FC236}">
                <a16:creationId xmlns:a16="http://schemas.microsoft.com/office/drawing/2014/main" id="{0EE305CB-3123-4AB2-A24A-41DC3DE86445}"/>
              </a:ext>
            </a:extLst>
          </p:cNvPr>
          <p:cNvGraphicFramePr>
            <a:graphicFrameLocks noGrp="1"/>
          </p:cNvGraphicFramePr>
          <p:nvPr>
            <p:extLst>
              <p:ext uri="{D42A27DB-BD31-4B8C-83A1-F6EECF244321}">
                <p14:modId xmlns:p14="http://schemas.microsoft.com/office/powerpoint/2010/main" val="3582397925"/>
              </p:ext>
            </p:extLst>
          </p:nvPr>
        </p:nvGraphicFramePr>
        <p:xfrm>
          <a:off x="1689100" y="4312196"/>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6</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15" name="Group 2307">
            <a:extLst>
              <a:ext uri="{FF2B5EF4-FFF2-40B4-BE49-F238E27FC236}">
                <a16:creationId xmlns:a16="http://schemas.microsoft.com/office/drawing/2014/main" id="{A0D5EAB6-4043-414B-8EB6-86ECCA585FFD}"/>
              </a:ext>
            </a:extLst>
          </p:cNvPr>
          <p:cNvGraphicFramePr>
            <a:graphicFrameLocks noGrp="1"/>
          </p:cNvGraphicFramePr>
          <p:nvPr>
            <p:extLst>
              <p:ext uri="{D42A27DB-BD31-4B8C-83A1-F6EECF244321}">
                <p14:modId xmlns:p14="http://schemas.microsoft.com/office/powerpoint/2010/main" val="2251228872"/>
              </p:ext>
            </p:extLst>
          </p:nvPr>
        </p:nvGraphicFramePr>
        <p:xfrm>
          <a:off x="1689100"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0</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23" name="Group 2315">
            <a:extLst>
              <a:ext uri="{FF2B5EF4-FFF2-40B4-BE49-F238E27FC236}">
                <a16:creationId xmlns:a16="http://schemas.microsoft.com/office/drawing/2014/main" id="{EE337AA7-5FCA-4849-AA04-1D46F47C48D5}"/>
              </a:ext>
            </a:extLst>
          </p:cNvPr>
          <p:cNvGraphicFramePr>
            <a:graphicFrameLocks noGrp="1"/>
          </p:cNvGraphicFramePr>
          <p:nvPr>
            <p:extLst>
              <p:ext uri="{D42A27DB-BD31-4B8C-83A1-F6EECF244321}">
                <p14:modId xmlns:p14="http://schemas.microsoft.com/office/powerpoint/2010/main" val="2885350224"/>
              </p:ext>
            </p:extLst>
          </p:nvPr>
        </p:nvGraphicFramePr>
        <p:xfrm>
          <a:off x="2686050"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1</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31" name="Group 2323">
            <a:extLst>
              <a:ext uri="{FF2B5EF4-FFF2-40B4-BE49-F238E27FC236}">
                <a16:creationId xmlns:a16="http://schemas.microsoft.com/office/drawing/2014/main" id="{8206AA16-9365-4CFF-9FA4-8CC4CFA5C296}"/>
              </a:ext>
            </a:extLst>
          </p:cNvPr>
          <p:cNvGraphicFramePr>
            <a:graphicFrameLocks noGrp="1"/>
          </p:cNvGraphicFramePr>
          <p:nvPr>
            <p:extLst>
              <p:ext uri="{D42A27DB-BD31-4B8C-83A1-F6EECF244321}">
                <p14:modId xmlns:p14="http://schemas.microsoft.com/office/powerpoint/2010/main" val="3265740550"/>
              </p:ext>
            </p:extLst>
          </p:nvPr>
        </p:nvGraphicFramePr>
        <p:xfrm>
          <a:off x="1689100"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7</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39" name="Group 2331">
            <a:extLst>
              <a:ext uri="{FF2B5EF4-FFF2-40B4-BE49-F238E27FC236}">
                <a16:creationId xmlns:a16="http://schemas.microsoft.com/office/drawing/2014/main" id="{2A8AEA89-4675-462D-B6F5-747BC3FE068D}"/>
              </a:ext>
            </a:extLst>
          </p:cNvPr>
          <p:cNvGraphicFramePr>
            <a:graphicFrameLocks noGrp="1"/>
          </p:cNvGraphicFramePr>
          <p:nvPr>
            <p:extLst>
              <p:ext uri="{D42A27DB-BD31-4B8C-83A1-F6EECF244321}">
                <p14:modId xmlns:p14="http://schemas.microsoft.com/office/powerpoint/2010/main" val="2272494274"/>
              </p:ext>
            </p:extLst>
          </p:nvPr>
        </p:nvGraphicFramePr>
        <p:xfrm>
          <a:off x="2686050"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8</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a:ln>
                          <a:noFill/>
                        </a:ln>
                        <a:solidFill>
                          <a:schemeClr val="tx1"/>
                        </a:solidFill>
                        <a:effectLst/>
                        <a:latin typeface="Times New Roman" pitchFamily="18" charset="0"/>
                        <a:ea typeface="宋体" pitchFamily="2" charset="-122"/>
                      </a:endParaRP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47" name="Group 2339">
            <a:extLst>
              <a:ext uri="{FF2B5EF4-FFF2-40B4-BE49-F238E27FC236}">
                <a16:creationId xmlns:a16="http://schemas.microsoft.com/office/drawing/2014/main" id="{F7D02BB0-D723-473A-9BC7-4B52686D29D0}"/>
              </a:ext>
            </a:extLst>
          </p:cNvPr>
          <p:cNvGraphicFramePr>
            <a:graphicFrameLocks noGrp="1"/>
          </p:cNvGraphicFramePr>
          <p:nvPr>
            <p:extLst>
              <p:ext uri="{D42A27DB-BD31-4B8C-83A1-F6EECF244321}">
                <p14:modId xmlns:p14="http://schemas.microsoft.com/office/powerpoint/2010/main" val="2919234738"/>
              </p:ext>
            </p:extLst>
          </p:nvPr>
        </p:nvGraphicFramePr>
        <p:xfrm>
          <a:off x="3621088" y="5464721"/>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9</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0955" name="Group 2347">
            <a:extLst>
              <a:ext uri="{FF2B5EF4-FFF2-40B4-BE49-F238E27FC236}">
                <a16:creationId xmlns:a16="http://schemas.microsoft.com/office/drawing/2014/main" id="{81D3A441-0A06-4561-B24D-DB5F5DE1D633}"/>
              </a:ext>
            </a:extLst>
          </p:cNvPr>
          <p:cNvGraphicFramePr>
            <a:graphicFrameLocks noGrp="1"/>
          </p:cNvGraphicFramePr>
          <p:nvPr>
            <p:extLst>
              <p:ext uri="{D42A27DB-BD31-4B8C-83A1-F6EECF244321}">
                <p14:modId xmlns:p14="http://schemas.microsoft.com/office/powerpoint/2010/main" val="466124268"/>
              </p:ext>
            </p:extLst>
          </p:nvPr>
        </p:nvGraphicFramePr>
        <p:xfrm>
          <a:off x="3621088" y="4888459"/>
          <a:ext cx="660400" cy="276226"/>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2</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90000" marR="90000" marT="46673" marB="46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4707" name="Line 2355">
            <a:extLst>
              <a:ext uri="{FF2B5EF4-FFF2-40B4-BE49-F238E27FC236}">
                <a16:creationId xmlns:a16="http://schemas.microsoft.com/office/drawing/2014/main" id="{FA75828B-9F37-4AE8-83C5-2FD67BD17146}"/>
              </a:ext>
            </a:extLst>
          </p:cNvPr>
          <p:cNvSpPr>
            <a:spLocks noChangeShapeType="1"/>
          </p:cNvSpPr>
          <p:nvPr/>
        </p:nvSpPr>
        <p:spPr bwMode="auto">
          <a:xfrm>
            <a:off x="1185863" y="39391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08" name="Line 2356">
            <a:extLst>
              <a:ext uri="{FF2B5EF4-FFF2-40B4-BE49-F238E27FC236}">
                <a16:creationId xmlns:a16="http://schemas.microsoft.com/office/drawing/2014/main" id="{B2085A40-C853-4905-93E5-7700F244E3CD}"/>
              </a:ext>
            </a:extLst>
          </p:cNvPr>
          <p:cNvSpPr>
            <a:spLocks noChangeShapeType="1"/>
          </p:cNvSpPr>
          <p:nvPr/>
        </p:nvSpPr>
        <p:spPr bwMode="auto">
          <a:xfrm>
            <a:off x="2193925" y="39391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09" name="Line 2357">
            <a:extLst>
              <a:ext uri="{FF2B5EF4-FFF2-40B4-BE49-F238E27FC236}">
                <a16:creationId xmlns:a16="http://schemas.microsoft.com/office/drawing/2014/main" id="{D834A823-685D-4430-8156-B80A74E65021}"/>
              </a:ext>
            </a:extLst>
          </p:cNvPr>
          <p:cNvSpPr>
            <a:spLocks noChangeShapeType="1"/>
          </p:cNvSpPr>
          <p:nvPr/>
        </p:nvSpPr>
        <p:spPr bwMode="auto">
          <a:xfrm>
            <a:off x="1185863" y="44725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0" name="Line 2358">
            <a:extLst>
              <a:ext uri="{FF2B5EF4-FFF2-40B4-BE49-F238E27FC236}">
                <a16:creationId xmlns:a16="http://schemas.microsoft.com/office/drawing/2014/main" id="{5AD0563E-3386-4B78-B3E1-D6F44EAE2567}"/>
              </a:ext>
            </a:extLst>
          </p:cNvPr>
          <p:cNvSpPr>
            <a:spLocks noChangeShapeType="1"/>
          </p:cNvSpPr>
          <p:nvPr/>
        </p:nvSpPr>
        <p:spPr bwMode="auto">
          <a:xfrm>
            <a:off x="1185863" y="5018634"/>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1" name="Line 2359">
            <a:extLst>
              <a:ext uri="{FF2B5EF4-FFF2-40B4-BE49-F238E27FC236}">
                <a16:creationId xmlns:a16="http://schemas.microsoft.com/office/drawing/2014/main" id="{3895ED75-10B1-47FB-ABDF-7650B9FE11C9}"/>
              </a:ext>
            </a:extLst>
          </p:cNvPr>
          <p:cNvSpPr>
            <a:spLocks noChangeShapeType="1"/>
          </p:cNvSpPr>
          <p:nvPr/>
        </p:nvSpPr>
        <p:spPr bwMode="auto">
          <a:xfrm>
            <a:off x="2193925" y="50186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2" name="Line 2360">
            <a:extLst>
              <a:ext uri="{FF2B5EF4-FFF2-40B4-BE49-F238E27FC236}">
                <a16:creationId xmlns:a16="http://schemas.microsoft.com/office/drawing/2014/main" id="{F5A5EACB-21D1-4C70-A74F-A4EA8E62102A}"/>
              </a:ext>
            </a:extLst>
          </p:cNvPr>
          <p:cNvSpPr>
            <a:spLocks noChangeShapeType="1"/>
          </p:cNvSpPr>
          <p:nvPr/>
        </p:nvSpPr>
        <p:spPr bwMode="auto">
          <a:xfrm>
            <a:off x="3130550" y="5018634"/>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3" name="Line 2361">
            <a:extLst>
              <a:ext uri="{FF2B5EF4-FFF2-40B4-BE49-F238E27FC236}">
                <a16:creationId xmlns:a16="http://schemas.microsoft.com/office/drawing/2014/main" id="{5D341BBF-45C2-43DE-A7F5-1888F3AA42D8}"/>
              </a:ext>
            </a:extLst>
          </p:cNvPr>
          <p:cNvSpPr>
            <a:spLocks noChangeShapeType="1"/>
          </p:cNvSpPr>
          <p:nvPr/>
        </p:nvSpPr>
        <p:spPr bwMode="auto">
          <a:xfrm>
            <a:off x="1185863" y="5594896"/>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4" name="Line 2362">
            <a:extLst>
              <a:ext uri="{FF2B5EF4-FFF2-40B4-BE49-F238E27FC236}">
                <a16:creationId xmlns:a16="http://schemas.microsoft.com/office/drawing/2014/main" id="{BD74F39F-9B51-4F5D-A299-21DE26DE26CA}"/>
              </a:ext>
            </a:extLst>
          </p:cNvPr>
          <p:cNvSpPr>
            <a:spLocks noChangeShapeType="1"/>
          </p:cNvSpPr>
          <p:nvPr/>
        </p:nvSpPr>
        <p:spPr bwMode="auto">
          <a:xfrm>
            <a:off x="2193925" y="5594896"/>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5" name="Line 2363">
            <a:extLst>
              <a:ext uri="{FF2B5EF4-FFF2-40B4-BE49-F238E27FC236}">
                <a16:creationId xmlns:a16="http://schemas.microsoft.com/office/drawing/2014/main" id="{E634DC1D-7F1D-4F12-9C3C-2E27950ADCCB}"/>
              </a:ext>
            </a:extLst>
          </p:cNvPr>
          <p:cNvSpPr>
            <a:spLocks noChangeShapeType="1"/>
          </p:cNvSpPr>
          <p:nvPr/>
        </p:nvSpPr>
        <p:spPr bwMode="auto">
          <a:xfrm>
            <a:off x="3130550" y="5594896"/>
            <a:ext cx="5032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4716" name="Line 2364">
            <a:extLst>
              <a:ext uri="{FF2B5EF4-FFF2-40B4-BE49-F238E27FC236}">
                <a16:creationId xmlns:a16="http://schemas.microsoft.com/office/drawing/2014/main" id="{35E40FB4-08AB-4C73-A37F-41C4EAA9F187}"/>
              </a:ext>
            </a:extLst>
          </p:cNvPr>
          <p:cNvSpPr>
            <a:spLocks noChangeShapeType="1"/>
          </p:cNvSpPr>
          <p:nvPr/>
        </p:nvSpPr>
        <p:spPr bwMode="auto">
          <a:xfrm>
            <a:off x="4498975" y="5012284"/>
            <a:ext cx="3603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4717" name="Line 2365">
            <a:extLst>
              <a:ext uri="{FF2B5EF4-FFF2-40B4-BE49-F238E27FC236}">
                <a16:creationId xmlns:a16="http://schemas.microsoft.com/office/drawing/2014/main" id="{6EC291A6-D00E-4173-AD91-BCAAFF3D9CF0}"/>
              </a:ext>
            </a:extLst>
          </p:cNvPr>
          <p:cNvSpPr>
            <a:spLocks noChangeShapeType="1"/>
          </p:cNvSpPr>
          <p:nvPr/>
        </p:nvSpPr>
        <p:spPr bwMode="auto">
          <a:xfrm>
            <a:off x="179388" y="5012284"/>
            <a:ext cx="3603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Tree>
    <p:extLst>
      <p:ext uri="{BB962C8B-B14F-4D97-AF65-F5344CB8AC3E}">
        <p14:creationId xmlns:p14="http://schemas.microsoft.com/office/powerpoint/2010/main" val="1379950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4">
            <a:extLst>
              <a:ext uri="{FF2B5EF4-FFF2-40B4-BE49-F238E27FC236}">
                <a16:creationId xmlns:a16="http://schemas.microsoft.com/office/drawing/2014/main" id="{9F30B363-F736-4DBD-9CAC-1AEA806E1CEB}"/>
              </a:ext>
            </a:extLst>
          </p:cNvPr>
          <p:cNvSpPr txBox="1">
            <a:spLocks noChangeArrowheads="1"/>
          </p:cNvSpPr>
          <p:nvPr/>
        </p:nvSpPr>
        <p:spPr bwMode="auto">
          <a:xfrm>
            <a:off x="381000" y="714523"/>
            <a:ext cx="581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0000CC"/>
                </a:solidFill>
              </a:rPr>
              <a:t>3</a:t>
            </a:r>
            <a:r>
              <a:rPr lang="zh-CN" altLang="en-US" b="1">
                <a:solidFill>
                  <a:srgbClr val="0000CC"/>
                </a:solidFill>
              </a:rPr>
              <a:t>、树的孩子兄弟表示法（二叉树表示法）</a:t>
            </a:r>
          </a:p>
        </p:txBody>
      </p:sp>
      <p:grpSp>
        <p:nvGrpSpPr>
          <p:cNvPr id="106499" name="Group 5">
            <a:extLst>
              <a:ext uri="{FF2B5EF4-FFF2-40B4-BE49-F238E27FC236}">
                <a16:creationId xmlns:a16="http://schemas.microsoft.com/office/drawing/2014/main" id="{5045970B-8903-4326-9EC2-391ABF5BC2BE}"/>
              </a:ext>
            </a:extLst>
          </p:cNvPr>
          <p:cNvGrpSpPr>
            <a:grpSpLocks/>
          </p:cNvGrpSpPr>
          <p:nvPr/>
        </p:nvGrpSpPr>
        <p:grpSpPr bwMode="auto">
          <a:xfrm>
            <a:off x="838200" y="1490811"/>
            <a:ext cx="1879600" cy="1968500"/>
            <a:chOff x="4080" y="336"/>
            <a:chExt cx="1184" cy="1240"/>
          </a:xfrm>
        </p:grpSpPr>
        <p:sp>
          <p:nvSpPr>
            <p:cNvPr id="106553" name="Oval 6">
              <a:extLst>
                <a:ext uri="{FF2B5EF4-FFF2-40B4-BE49-F238E27FC236}">
                  <a16:creationId xmlns:a16="http://schemas.microsoft.com/office/drawing/2014/main" id="{2C19A35E-A263-43A3-9920-4A122968E648}"/>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106554" name="Oval 7">
              <a:extLst>
                <a:ext uri="{FF2B5EF4-FFF2-40B4-BE49-F238E27FC236}">
                  <a16:creationId xmlns:a16="http://schemas.microsoft.com/office/drawing/2014/main" id="{E0F87013-AD7B-4EBC-8EB4-D4996179FCF1}"/>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06555" name="Oval 8">
              <a:extLst>
                <a:ext uri="{FF2B5EF4-FFF2-40B4-BE49-F238E27FC236}">
                  <a16:creationId xmlns:a16="http://schemas.microsoft.com/office/drawing/2014/main" id="{0085BECB-017A-4AC7-9167-0EE5C7414EAB}"/>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106556" name="Oval 9">
              <a:extLst>
                <a:ext uri="{FF2B5EF4-FFF2-40B4-BE49-F238E27FC236}">
                  <a16:creationId xmlns:a16="http://schemas.microsoft.com/office/drawing/2014/main" id="{90515543-1ABE-4203-B3B4-8303E5E41652}"/>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06557" name="Oval 10">
              <a:extLst>
                <a:ext uri="{FF2B5EF4-FFF2-40B4-BE49-F238E27FC236}">
                  <a16:creationId xmlns:a16="http://schemas.microsoft.com/office/drawing/2014/main" id="{94B7869E-2475-42E9-8B4A-85BEC1570018}"/>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106558" name="Oval 11">
              <a:extLst>
                <a:ext uri="{FF2B5EF4-FFF2-40B4-BE49-F238E27FC236}">
                  <a16:creationId xmlns:a16="http://schemas.microsoft.com/office/drawing/2014/main" id="{95FF79AA-497E-473C-B271-66292BBABE9F}"/>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6559" name="Oval 12">
              <a:extLst>
                <a:ext uri="{FF2B5EF4-FFF2-40B4-BE49-F238E27FC236}">
                  <a16:creationId xmlns:a16="http://schemas.microsoft.com/office/drawing/2014/main" id="{0922B90C-D5B5-414E-A6F6-DBEFC190CAE6}"/>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06560" name="Oval 13">
              <a:extLst>
                <a:ext uri="{FF2B5EF4-FFF2-40B4-BE49-F238E27FC236}">
                  <a16:creationId xmlns:a16="http://schemas.microsoft.com/office/drawing/2014/main" id="{658F4629-A7CB-4714-B377-108C5914E1FB}"/>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06561" name="Oval 14">
              <a:extLst>
                <a:ext uri="{FF2B5EF4-FFF2-40B4-BE49-F238E27FC236}">
                  <a16:creationId xmlns:a16="http://schemas.microsoft.com/office/drawing/2014/main" id="{6CBC890D-EFCB-4063-959D-9FBBCF73C8AD}"/>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06562" name="Line 15">
              <a:extLst>
                <a:ext uri="{FF2B5EF4-FFF2-40B4-BE49-F238E27FC236}">
                  <a16:creationId xmlns:a16="http://schemas.microsoft.com/office/drawing/2014/main" id="{9612B51F-E73F-41B8-A99F-49860BDCEF3B}"/>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3" name="Line 16">
              <a:extLst>
                <a:ext uri="{FF2B5EF4-FFF2-40B4-BE49-F238E27FC236}">
                  <a16:creationId xmlns:a16="http://schemas.microsoft.com/office/drawing/2014/main" id="{922EA867-AD65-40E6-B515-511ED00A841E}"/>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4" name="Line 17">
              <a:extLst>
                <a:ext uri="{FF2B5EF4-FFF2-40B4-BE49-F238E27FC236}">
                  <a16:creationId xmlns:a16="http://schemas.microsoft.com/office/drawing/2014/main" id="{1ECD35A6-1B41-423A-AB8F-3A99939559F4}"/>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5" name="Line 18">
              <a:extLst>
                <a:ext uri="{FF2B5EF4-FFF2-40B4-BE49-F238E27FC236}">
                  <a16:creationId xmlns:a16="http://schemas.microsoft.com/office/drawing/2014/main" id="{DB1DDEE3-8EC2-4AC5-B886-2D8407938F87}"/>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6" name="Line 19">
              <a:extLst>
                <a:ext uri="{FF2B5EF4-FFF2-40B4-BE49-F238E27FC236}">
                  <a16:creationId xmlns:a16="http://schemas.microsoft.com/office/drawing/2014/main" id="{56B38FA5-5E38-4BFA-A465-BBF99FC27A2D}"/>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7" name="Line 20">
              <a:extLst>
                <a:ext uri="{FF2B5EF4-FFF2-40B4-BE49-F238E27FC236}">
                  <a16:creationId xmlns:a16="http://schemas.microsoft.com/office/drawing/2014/main" id="{E2506102-A105-49A0-8BC6-C3BDC0D1A81B}"/>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8" name="Line 21">
              <a:extLst>
                <a:ext uri="{FF2B5EF4-FFF2-40B4-BE49-F238E27FC236}">
                  <a16:creationId xmlns:a16="http://schemas.microsoft.com/office/drawing/2014/main" id="{272E25ED-1821-4E37-9392-7CDEC035451C}"/>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69" name="Line 22">
              <a:extLst>
                <a:ext uri="{FF2B5EF4-FFF2-40B4-BE49-F238E27FC236}">
                  <a16:creationId xmlns:a16="http://schemas.microsoft.com/office/drawing/2014/main" id="{E9E4CDD7-3D97-4D31-B688-5D3AB4874664}"/>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70" name="Oval 23">
              <a:extLst>
                <a:ext uri="{FF2B5EF4-FFF2-40B4-BE49-F238E27FC236}">
                  <a16:creationId xmlns:a16="http://schemas.microsoft.com/office/drawing/2014/main" id="{6E4AC661-3007-4497-AEC7-90839A768024}"/>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106571" name="Line 24">
              <a:extLst>
                <a:ext uri="{FF2B5EF4-FFF2-40B4-BE49-F238E27FC236}">
                  <a16:creationId xmlns:a16="http://schemas.microsoft.com/office/drawing/2014/main" id="{30092411-A9ED-4247-947B-5A422CEE6C79}"/>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06500" name="Group 89">
            <a:extLst>
              <a:ext uri="{FF2B5EF4-FFF2-40B4-BE49-F238E27FC236}">
                <a16:creationId xmlns:a16="http://schemas.microsoft.com/office/drawing/2014/main" id="{74A90E0F-C142-433A-B744-3E9B2F9CFDB2}"/>
              </a:ext>
            </a:extLst>
          </p:cNvPr>
          <p:cNvGrpSpPr>
            <a:grpSpLocks/>
          </p:cNvGrpSpPr>
          <p:nvPr/>
        </p:nvGrpSpPr>
        <p:grpSpPr bwMode="auto">
          <a:xfrm>
            <a:off x="3937000" y="1490811"/>
            <a:ext cx="2082800" cy="1968500"/>
            <a:chOff x="3472" y="864"/>
            <a:chExt cx="1312" cy="1240"/>
          </a:xfrm>
        </p:grpSpPr>
        <p:sp>
          <p:nvSpPr>
            <p:cNvPr id="106534" name="Oval 26">
              <a:extLst>
                <a:ext uri="{FF2B5EF4-FFF2-40B4-BE49-F238E27FC236}">
                  <a16:creationId xmlns:a16="http://schemas.microsoft.com/office/drawing/2014/main" id="{97CB74DD-7DE2-4DAA-843B-03C06688D9F4}"/>
                </a:ext>
              </a:extLst>
            </p:cNvPr>
            <p:cNvSpPr>
              <a:spLocks noChangeArrowheads="1"/>
            </p:cNvSpPr>
            <p:nvPr/>
          </p:nvSpPr>
          <p:spPr bwMode="auto">
            <a:xfrm>
              <a:off x="4000" y="8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106535" name="Oval 27">
              <a:extLst>
                <a:ext uri="{FF2B5EF4-FFF2-40B4-BE49-F238E27FC236}">
                  <a16:creationId xmlns:a16="http://schemas.microsoft.com/office/drawing/2014/main" id="{962F467B-1B4E-4AB2-9E75-BA7680B3062C}"/>
                </a:ext>
              </a:extLst>
            </p:cNvPr>
            <p:cNvSpPr>
              <a:spLocks noChangeArrowheads="1"/>
            </p:cNvSpPr>
            <p:nvPr/>
          </p:nvSpPr>
          <p:spPr bwMode="auto">
            <a:xfrm>
              <a:off x="3656"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06536" name="Oval 28">
              <a:extLst>
                <a:ext uri="{FF2B5EF4-FFF2-40B4-BE49-F238E27FC236}">
                  <a16:creationId xmlns:a16="http://schemas.microsoft.com/office/drawing/2014/main" id="{B721FDB9-6D8B-413F-9970-05B5B0D77938}"/>
                </a:ext>
              </a:extLst>
            </p:cNvPr>
            <p:cNvSpPr>
              <a:spLocks noChangeArrowheads="1"/>
            </p:cNvSpPr>
            <p:nvPr/>
          </p:nvSpPr>
          <p:spPr bwMode="auto">
            <a:xfrm>
              <a:off x="3992"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106537" name="Oval 29">
              <a:extLst>
                <a:ext uri="{FF2B5EF4-FFF2-40B4-BE49-F238E27FC236}">
                  <a16:creationId xmlns:a16="http://schemas.microsoft.com/office/drawing/2014/main" id="{8AD239A9-D4C2-4193-AC0B-63ABE76425CC}"/>
                </a:ext>
              </a:extLst>
            </p:cNvPr>
            <p:cNvSpPr>
              <a:spLocks noChangeArrowheads="1"/>
            </p:cNvSpPr>
            <p:nvPr/>
          </p:nvSpPr>
          <p:spPr bwMode="auto">
            <a:xfrm>
              <a:off x="4320"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06538" name="Oval 30">
              <a:extLst>
                <a:ext uri="{FF2B5EF4-FFF2-40B4-BE49-F238E27FC236}">
                  <a16:creationId xmlns:a16="http://schemas.microsoft.com/office/drawing/2014/main" id="{BF7B8741-A943-4808-B154-667A79380F61}"/>
                </a:ext>
              </a:extLst>
            </p:cNvPr>
            <p:cNvSpPr>
              <a:spLocks noChangeArrowheads="1"/>
            </p:cNvSpPr>
            <p:nvPr/>
          </p:nvSpPr>
          <p:spPr bwMode="auto">
            <a:xfrm>
              <a:off x="3472"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106539" name="Oval 31">
              <a:extLst>
                <a:ext uri="{FF2B5EF4-FFF2-40B4-BE49-F238E27FC236}">
                  <a16:creationId xmlns:a16="http://schemas.microsoft.com/office/drawing/2014/main" id="{B01EEB16-2C12-463D-96AD-B9196F5ABE2C}"/>
                </a:ext>
              </a:extLst>
            </p:cNvPr>
            <p:cNvSpPr>
              <a:spLocks noChangeArrowheads="1"/>
            </p:cNvSpPr>
            <p:nvPr/>
          </p:nvSpPr>
          <p:spPr bwMode="auto">
            <a:xfrm>
              <a:off x="380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6540" name="Oval 32">
              <a:extLst>
                <a:ext uri="{FF2B5EF4-FFF2-40B4-BE49-F238E27FC236}">
                  <a16:creationId xmlns:a16="http://schemas.microsoft.com/office/drawing/2014/main" id="{4F9CE15C-B3F8-423E-B9E7-1748C2B69C49}"/>
                </a:ext>
              </a:extLst>
            </p:cNvPr>
            <p:cNvSpPr>
              <a:spLocks noChangeArrowheads="1"/>
            </p:cNvSpPr>
            <p:nvPr/>
          </p:nvSpPr>
          <p:spPr bwMode="auto">
            <a:xfrm>
              <a:off x="432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06541" name="Oval 33">
              <a:extLst>
                <a:ext uri="{FF2B5EF4-FFF2-40B4-BE49-F238E27FC236}">
                  <a16:creationId xmlns:a16="http://schemas.microsoft.com/office/drawing/2014/main" id="{C42BC95B-B3AA-4F5B-93E9-7CF3B35E31E9}"/>
                </a:ext>
              </a:extLst>
            </p:cNvPr>
            <p:cNvSpPr>
              <a:spLocks noChangeArrowheads="1"/>
            </p:cNvSpPr>
            <p:nvPr/>
          </p:nvSpPr>
          <p:spPr bwMode="auto">
            <a:xfrm>
              <a:off x="416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06542" name="Oval 34">
              <a:extLst>
                <a:ext uri="{FF2B5EF4-FFF2-40B4-BE49-F238E27FC236}">
                  <a16:creationId xmlns:a16="http://schemas.microsoft.com/office/drawing/2014/main" id="{60C777FF-0765-4435-A9D3-5E7CECA4CF77}"/>
                </a:ext>
              </a:extLst>
            </p:cNvPr>
            <p:cNvSpPr>
              <a:spLocks noChangeArrowheads="1"/>
            </p:cNvSpPr>
            <p:nvPr/>
          </p:nvSpPr>
          <p:spPr bwMode="auto">
            <a:xfrm>
              <a:off x="464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06543" name="Line 35">
              <a:extLst>
                <a:ext uri="{FF2B5EF4-FFF2-40B4-BE49-F238E27FC236}">
                  <a16:creationId xmlns:a16="http://schemas.microsoft.com/office/drawing/2014/main" id="{239B854C-5FCB-4605-BEAC-BE7E7F50D431}"/>
                </a:ext>
              </a:extLst>
            </p:cNvPr>
            <p:cNvSpPr>
              <a:spLocks noChangeShapeType="1"/>
            </p:cNvSpPr>
            <p:nvPr/>
          </p:nvSpPr>
          <p:spPr bwMode="auto">
            <a:xfrm flipH="1">
              <a:off x="3751" y="1008"/>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44" name="Line 38">
              <a:extLst>
                <a:ext uri="{FF2B5EF4-FFF2-40B4-BE49-F238E27FC236}">
                  <a16:creationId xmlns:a16="http://schemas.microsoft.com/office/drawing/2014/main" id="{B6CD0A14-19BE-498E-94F5-A762E1ED983A}"/>
                </a:ext>
              </a:extLst>
            </p:cNvPr>
            <p:cNvSpPr>
              <a:spLocks noChangeShapeType="1"/>
            </p:cNvSpPr>
            <p:nvPr/>
          </p:nvSpPr>
          <p:spPr bwMode="auto">
            <a:xfrm flipH="1">
              <a:off x="3560" y="134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45" name="Line 40">
              <a:extLst>
                <a:ext uri="{FF2B5EF4-FFF2-40B4-BE49-F238E27FC236}">
                  <a16:creationId xmlns:a16="http://schemas.microsoft.com/office/drawing/2014/main" id="{BAD019EC-47EC-4D4B-8AC2-5D13D6AB7608}"/>
                </a:ext>
              </a:extLst>
            </p:cNvPr>
            <p:cNvSpPr>
              <a:spLocks noChangeShapeType="1"/>
            </p:cNvSpPr>
            <p:nvPr/>
          </p:nvSpPr>
          <p:spPr bwMode="auto">
            <a:xfrm>
              <a:off x="4400"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46" name="Line 41">
              <a:extLst>
                <a:ext uri="{FF2B5EF4-FFF2-40B4-BE49-F238E27FC236}">
                  <a16:creationId xmlns:a16="http://schemas.microsoft.com/office/drawing/2014/main" id="{77D0E077-8F84-4F6B-A4E9-2C6375DDA12B}"/>
                </a:ext>
              </a:extLst>
            </p:cNvPr>
            <p:cNvSpPr>
              <a:spLocks noChangeShapeType="1"/>
            </p:cNvSpPr>
            <p:nvPr/>
          </p:nvSpPr>
          <p:spPr bwMode="auto">
            <a:xfrm flipH="1">
              <a:off x="4264" y="171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47" name="Oval 43">
              <a:extLst>
                <a:ext uri="{FF2B5EF4-FFF2-40B4-BE49-F238E27FC236}">
                  <a16:creationId xmlns:a16="http://schemas.microsoft.com/office/drawing/2014/main" id="{C164E11B-5775-4AA6-9C88-58763FD1D527}"/>
                </a:ext>
              </a:extLst>
            </p:cNvPr>
            <p:cNvSpPr>
              <a:spLocks noChangeArrowheads="1"/>
            </p:cNvSpPr>
            <p:nvPr/>
          </p:nvSpPr>
          <p:spPr bwMode="auto">
            <a:xfrm>
              <a:off x="440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106548" name="Line 45">
              <a:extLst>
                <a:ext uri="{FF2B5EF4-FFF2-40B4-BE49-F238E27FC236}">
                  <a16:creationId xmlns:a16="http://schemas.microsoft.com/office/drawing/2014/main" id="{52920B12-A666-4339-A510-D5B6589912A5}"/>
                </a:ext>
              </a:extLst>
            </p:cNvPr>
            <p:cNvSpPr>
              <a:spLocks noChangeShapeType="1"/>
            </p:cNvSpPr>
            <p:nvPr/>
          </p:nvSpPr>
          <p:spPr bwMode="auto">
            <a:xfrm>
              <a:off x="3800" y="128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49" name="Line 46">
              <a:extLst>
                <a:ext uri="{FF2B5EF4-FFF2-40B4-BE49-F238E27FC236}">
                  <a16:creationId xmlns:a16="http://schemas.microsoft.com/office/drawing/2014/main" id="{D21D1475-EA30-4165-B06B-36BF488E2386}"/>
                </a:ext>
              </a:extLst>
            </p:cNvPr>
            <p:cNvSpPr>
              <a:spLocks noChangeShapeType="1"/>
            </p:cNvSpPr>
            <p:nvPr/>
          </p:nvSpPr>
          <p:spPr bwMode="auto">
            <a:xfrm>
              <a:off x="4128" y="1272"/>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50" name="Line 47">
              <a:extLst>
                <a:ext uri="{FF2B5EF4-FFF2-40B4-BE49-F238E27FC236}">
                  <a16:creationId xmlns:a16="http://schemas.microsoft.com/office/drawing/2014/main" id="{919CEFFC-DB3B-4A76-86A8-434BBDEC37EC}"/>
                </a:ext>
              </a:extLst>
            </p:cNvPr>
            <p:cNvSpPr>
              <a:spLocks noChangeShapeType="1"/>
            </p:cNvSpPr>
            <p:nvPr/>
          </p:nvSpPr>
          <p:spPr bwMode="auto">
            <a:xfrm>
              <a:off x="3616" y="165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51" name="Line 48">
              <a:extLst>
                <a:ext uri="{FF2B5EF4-FFF2-40B4-BE49-F238E27FC236}">
                  <a16:creationId xmlns:a16="http://schemas.microsoft.com/office/drawing/2014/main" id="{90B9ACBE-C05A-49E5-A8D0-C07C2ED9C9AA}"/>
                </a:ext>
              </a:extLst>
            </p:cNvPr>
            <p:cNvSpPr>
              <a:spLocks noChangeShapeType="1"/>
            </p:cNvSpPr>
            <p:nvPr/>
          </p:nvSpPr>
          <p:spPr bwMode="auto">
            <a:xfrm>
              <a:off x="431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52" name="Line 49">
              <a:extLst>
                <a:ext uri="{FF2B5EF4-FFF2-40B4-BE49-F238E27FC236}">
                  <a16:creationId xmlns:a16="http://schemas.microsoft.com/office/drawing/2014/main" id="{50144948-8EB0-47EA-8B62-B4DE3FF65955}"/>
                </a:ext>
              </a:extLst>
            </p:cNvPr>
            <p:cNvSpPr>
              <a:spLocks noChangeShapeType="1"/>
            </p:cNvSpPr>
            <p:nvPr/>
          </p:nvSpPr>
          <p:spPr bwMode="auto">
            <a:xfrm>
              <a:off x="455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106501" name="Group 99">
            <a:extLst>
              <a:ext uri="{FF2B5EF4-FFF2-40B4-BE49-F238E27FC236}">
                <a16:creationId xmlns:a16="http://schemas.microsoft.com/office/drawing/2014/main" id="{CB4E1EB4-E136-4F2A-BC69-4C2146D58722}"/>
              </a:ext>
            </a:extLst>
          </p:cNvPr>
          <p:cNvGrpSpPr>
            <a:grpSpLocks/>
          </p:cNvGrpSpPr>
          <p:nvPr/>
        </p:nvGrpSpPr>
        <p:grpSpPr bwMode="auto">
          <a:xfrm>
            <a:off x="7073900" y="754211"/>
            <a:ext cx="1079500" cy="3098800"/>
            <a:chOff x="4032" y="672"/>
            <a:chExt cx="680" cy="1952"/>
          </a:xfrm>
        </p:grpSpPr>
        <p:sp>
          <p:nvSpPr>
            <p:cNvPr id="106515" name="Oval 70">
              <a:extLst>
                <a:ext uri="{FF2B5EF4-FFF2-40B4-BE49-F238E27FC236}">
                  <a16:creationId xmlns:a16="http://schemas.microsoft.com/office/drawing/2014/main" id="{5B319797-BAF8-4C5D-81AE-A1E53C84E55C}"/>
                </a:ext>
              </a:extLst>
            </p:cNvPr>
            <p:cNvSpPr>
              <a:spLocks noChangeArrowheads="1"/>
            </p:cNvSpPr>
            <p:nvPr/>
          </p:nvSpPr>
          <p:spPr bwMode="auto">
            <a:xfrm>
              <a:off x="4352" y="67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106516" name="Oval 71">
              <a:extLst>
                <a:ext uri="{FF2B5EF4-FFF2-40B4-BE49-F238E27FC236}">
                  <a16:creationId xmlns:a16="http://schemas.microsoft.com/office/drawing/2014/main" id="{B174D0F5-9980-465C-9998-AD1D72F88A07}"/>
                </a:ext>
              </a:extLst>
            </p:cNvPr>
            <p:cNvSpPr>
              <a:spLocks noChangeArrowheads="1"/>
            </p:cNvSpPr>
            <p:nvPr/>
          </p:nvSpPr>
          <p:spPr bwMode="auto">
            <a:xfrm>
              <a:off x="4192" y="9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106517" name="Oval 72">
              <a:extLst>
                <a:ext uri="{FF2B5EF4-FFF2-40B4-BE49-F238E27FC236}">
                  <a16:creationId xmlns:a16="http://schemas.microsoft.com/office/drawing/2014/main" id="{30C218F7-B118-4AF8-889C-4EE12180BF2C}"/>
                </a:ext>
              </a:extLst>
            </p:cNvPr>
            <p:cNvSpPr>
              <a:spLocks noChangeArrowheads="1"/>
            </p:cNvSpPr>
            <p:nvPr/>
          </p:nvSpPr>
          <p:spPr bwMode="auto">
            <a:xfrm>
              <a:off x="4368" y="12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106518" name="Oval 73">
              <a:extLst>
                <a:ext uri="{FF2B5EF4-FFF2-40B4-BE49-F238E27FC236}">
                  <a16:creationId xmlns:a16="http://schemas.microsoft.com/office/drawing/2014/main" id="{31EA4504-FEAD-491A-8E12-E04FC960418F}"/>
                </a:ext>
              </a:extLst>
            </p:cNvPr>
            <p:cNvSpPr>
              <a:spLocks noChangeArrowheads="1"/>
            </p:cNvSpPr>
            <p:nvPr/>
          </p:nvSpPr>
          <p:spPr bwMode="auto">
            <a:xfrm>
              <a:off x="4576"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106519" name="Oval 74">
              <a:extLst>
                <a:ext uri="{FF2B5EF4-FFF2-40B4-BE49-F238E27FC236}">
                  <a16:creationId xmlns:a16="http://schemas.microsoft.com/office/drawing/2014/main" id="{D961A138-D4E2-4A0D-AEB1-6B7FD71CEEB6}"/>
                </a:ext>
              </a:extLst>
            </p:cNvPr>
            <p:cNvSpPr>
              <a:spLocks noChangeArrowheads="1"/>
            </p:cNvSpPr>
            <p:nvPr/>
          </p:nvSpPr>
          <p:spPr bwMode="auto">
            <a:xfrm>
              <a:off x="4032"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106520" name="Oval 75">
              <a:extLst>
                <a:ext uri="{FF2B5EF4-FFF2-40B4-BE49-F238E27FC236}">
                  <a16:creationId xmlns:a16="http://schemas.microsoft.com/office/drawing/2014/main" id="{B8D595DB-BF50-484E-A204-06F27F1B531A}"/>
                </a:ext>
              </a:extLst>
            </p:cNvPr>
            <p:cNvSpPr>
              <a:spLocks noChangeArrowheads="1"/>
            </p:cNvSpPr>
            <p:nvPr/>
          </p:nvSpPr>
          <p:spPr bwMode="auto">
            <a:xfrm>
              <a:off x="4184"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6521" name="Oval 76">
              <a:extLst>
                <a:ext uri="{FF2B5EF4-FFF2-40B4-BE49-F238E27FC236}">
                  <a16:creationId xmlns:a16="http://schemas.microsoft.com/office/drawing/2014/main" id="{FE7A2B8F-C6D4-416C-A2F0-031C1BA62B86}"/>
                </a:ext>
              </a:extLst>
            </p:cNvPr>
            <p:cNvSpPr>
              <a:spLocks noChangeArrowheads="1"/>
            </p:cNvSpPr>
            <p:nvPr/>
          </p:nvSpPr>
          <p:spPr bwMode="auto">
            <a:xfrm>
              <a:off x="4432"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06522" name="Oval 77">
              <a:extLst>
                <a:ext uri="{FF2B5EF4-FFF2-40B4-BE49-F238E27FC236}">
                  <a16:creationId xmlns:a16="http://schemas.microsoft.com/office/drawing/2014/main" id="{96F396A2-AF70-4B23-A4AB-4946CD270AF3}"/>
                </a:ext>
              </a:extLst>
            </p:cNvPr>
            <p:cNvSpPr>
              <a:spLocks noChangeArrowheads="1"/>
            </p:cNvSpPr>
            <p:nvPr/>
          </p:nvSpPr>
          <p:spPr bwMode="auto">
            <a:xfrm>
              <a:off x="4272"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06523" name="Oval 78">
              <a:extLst>
                <a:ext uri="{FF2B5EF4-FFF2-40B4-BE49-F238E27FC236}">
                  <a16:creationId xmlns:a16="http://schemas.microsoft.com/office/drawing/2014/main" id="{F09769F9-88CF-4EB3-B758-81D36C6B4D94}"/>
                </a:ext>
              </a:extLst>
            </p:cNvPr>
            <p:cNvSpPr>
              <a:spLocks noChangeArrowheads="1"/>
            </p:cNvSpPr>
            <p:nvPr/>
          </p:nvSpPr>
          <p:spPr bwMode="auto">
            <a:xfrm>
              <a:off x="4568" y="24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06524" name="Oval 83">
              <a:extLst>
                <a:ext uri="{FF2B5EF4-FFF2-40B4-BE49-F238E27FC236}">
                  <a16:creationId xmlns:a16="http://schemas.microsoft.com/office/drawing/2014/main" id="{CA8CBA85-2F2A-4B90-8C5F-6404ED1514CF}"/>
                </a:ext>
              </a:extLst>
            </p:cNvPr>
            <p:cNvSpPr>
              <a:spLocks noChangeArrowheads="1"/>
            </p:cNvSpPr>
            <p:nvPr/>
          </p:nvSpPr>
          <p:spPr bwMode="auto">
            <a:xfrm>
              <a:off x="4416"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106525" name="Line 90">
              <a:extLst>
                <a:ext uri="{FF2B5EF4-FFF2-40B4-BE49-F238E27FC236}">
                  <a16:creationId xmlns:a16="http://schemas.microsoft.com/office/drawing/2014/main" id="{51E6FF9E-6F76-4C63-BA19-B5365DF6FF2F}"/>
                </a:ext>
              </a:extLst>
            </p:cNvPr>
            <p:cNvSpPr>
              <a:spLocks noChangeShapeType="1"/>
            </p:cNvSpPr>
            <p:nvPr/>
          </p:nvSpPr>
          <p:spPr bwMode="auto">
            <a:xfrm flipH="1">
              <a:off x="4272" y="81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26" name="Line 91">
              <a:extLst>
                <a:ext uri="{FF2B5EF4-FFF2-40B4-BE49-F238E27FC236}">
                  <a16:creationId xmlns:a16="http://schemas.microsoft.com/office/drawing/2014/main" id="{A2CC7E31-FB18-42CE-A4A0-902D4B47306D}"/>
                </a:ext>
              </a:extLst>
            </p:cNvPr>
            <p:cNvSpPr>
              <a:spLocks noChangeShapeType="1"/>
            </p:cNvSpPr>
            <p:nvPr/>
          </p:nvSpPr>
          <p:spPr bwMode="auto">
            <a:xfrm flipH="1">
              <a:off x="4152" y="10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27" name="Line 92">
              <a:extLst>
                <a:ext uri="{FF2B5EF4-FFF2-40B4-BE49-F238E27FC236}">
                  <a16:creationId xmlns:a16="http://schemas.microsoft.com/office/drawing/2014/main" id="{3AC470E5-D760-46E4-A8C3-27C3D9B482BD}"/>
                </a:ext>
              </a:extLst>
            </p:cNvPr>
            <p:cNvSpPr>
              <a:spLocks noChangeShapeType="1"/>
            </p:cNvSpPr>
            <p:nvPr/>
          </p:nvSpPr>
          <p:spPr bwMode="auto">
            <a:xfrm>
              <a:off x="4128" y="1392"/>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28" name="Line 93">
              <a:extLst>
                <a:ext uri="{FF2B5EF4-FFF2-40B4-BE49-F238E27FC236}">
                  <a16:creationId xmlns:a16="http://schemas.microsoft.com/office/drawing/2014/main" id="{F269FACA-3559-4CCB-90AE-FCDDC83268B3}"/>
                </a:ext>
              </a:extLst>
            </p:cNvPr>
            <p:cNvSpPr>
              <a:spLocks noChangeShapeType="1"/>
            </p:cNvSpPr>
            <p:nvPr/>
          </p:nvSpPr>
          <p:spPr bwMode="auto">
            <a:xfrm>
              <a:off x="4272" y="1104"/>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29" name="Line 94">
              <a:extLst>
                <a:ext uri="{FF2B5EF4-FFF2-40B4-BE49-F238E27FC236}">
                  <a16:creationId xmlns:a16="http://schemas.microsoft.com/office/drawing/2014/main" id="{CECB85AD-50EE-404D-8D83-5009F2C95212}"/>
                </a:ext>
              </a:extLst>
            </p:cNvPr>
            <p:cNvSpPr>
              <a:spLocks noChangeShapeType="1"/>
            </p:cNvSpPr>
            <p:nvPr/>
          </p:nvSpPr>
          <p:spPr bwMode="auto">
            <a:xfrm>
              <a:off x="4464" y="1392"/>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30" name="Line 95">
              <a:extLst>
                <a:ext uri="{FF2B5EF4-FFF2-40B4-BE49-F238E27FC236}">
                  <a16:creationId xmlns:a16="http://schemas.microsoft.com/office/drawing/2014/main" id="{CF4118E7-EFF3-42F9-9613-EE41B762D6F6}"/>
                </a:ext>
              </a:extLst>
            </p:cNvPr>
            <p:cNvSpPr>
              <a:spLocks noChangeShapeType="1"/>
            </p:cNvSpPr>
            <p:nvPr/>
          </p:nvSpPr>
          <p:spPr bwMode="auto">
            <a:xfrm flipH="1">
              <a:off x="4512" y="16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31" name="Line 96">
              <a:extLst>
                <a:ext uri="{FF2B5EF4-FFF2-40B4-BE49-F238E27FC236}">
                  <a16:creationId xmlns:a16="http://schemas.microsoft.com/office/drawing/2014/main" id="{3E0A119F-7993-43A3-9170-A87AAE6054F4}"/>
                </a:ext>
              </a:extLst>
            </p:cNvPr>
            <p:cNvSpPr>
              <a:spLocks noChangeShapeType="1"/>
            </p:cNvSpPr>
            <p:nvPr/>
          </p:nvSpPr>
          <p:spPr bwMode="auto">
            <a:xfrm flipH="1">
              <a:off x="4368" y="19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32" name="Line 97">
              <a:extLst>
                <a:ext uri="{FF2B5EF4-FFF2-40B4-BE49-F238E27FC236}">
                  <a16:creationId xmlns:a16="http://schemas.microsoft.com/office/drawing/2014/main" id="{561583D8-393D-4E53-936A-39762941A003}"/>
                </a:ext>
              </a:extLst>
            </p:cNvPr>
            <p:cNvSpPr>
              <a:spLocks noChangeShapeType="1"/>
            </p:cNvSpPr>
            <p:nvPr/>
          </p:nvSpPr>
          <p:spPr bwMode="auto">
            <a:xfrm>
              <a:off x="4368" y="216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33" name="Line 98">
              <a:extLst>
                <a:ext uri="{FF2B5EF4-FFF2-40B4-BE49-F238E27FC236}">
                  <a16:creationId xmlns:a16="http://schemas.microsoft.com/office/drawing/2014/main" id="{47B79849-4F68-4C41-B389-80C0EF8A5601}"/>
                </a:ext>
              </a:extLst>
            </p:cNvPr>
            <p:cNvSpPr>
              <a:spLocks noChangeShapeType="1"/>
            </p:cNvSpPr>
            <p:nvPr/>
          </p:nvSpPr>
          <p:spPr bwMode="auto">
            <a:xfrm>
              <a:off x="4512" y="240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106502" name="AutoShape 100">
            <a:extLst>
              <a:ext uri="{FF2B5EF4-FFF2-40B4-BE49-F238E27FC236}">
                <a16:creationId xmlns:a16="http://schemas.microsoft.com/office/drawing/2014/main" id="{0DA54008-4700-4893-9F24-AF4F6DD45B1D}"/>
              </a:ext>
            </a:extLst>
          </p:cNvPr>
          <p:cNvSpPr>
            <a:spLocks noChangeArrowheads="1"/>
          </p:cNvSpPr>
          <p:nvPr/>
        </p:nvSpPr>
        <p:spPr bwMode="auto">
          <a:xfrm>
            <a:off x="28956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06503" name="AutoShape 101">
            <a:extLst>
              <a:ext uri="{FF2B5EF4-FFF2-40B4-BE49-F238E27FC236}">
                <a16:creationId xmlns:a16="http://schemas.microsoft.com/office/drawing/2014/main" id="{F30AC840-F779-4299-A3CC-BAF5D277E305}"/>
              </a:ext>
            </a:extLst>
          </p:cNvPr>
          <p:cNvSpPr>
            <a:spLocks noChangeArrowheads="1"/>
          </p:cNvSpPr>
          <p:nvPr/>
        </p:nvSpPr>
        <p:spPr bwMode="auto">
          <a:xfrm>
            <a:off x="62484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06504" name="Text Box 102">
            <a:extLst>
              <a:ext uri="{FF2B5EF4-FFF2-40B4-BE49-F238E27FC236}">
                <a16:creationId xmlns:a16="http://schemas.microsoft.com/office/drawing/2014/main" id="{118780AC-480B-4F5F-A890-4F590BF04A0E}"/>
              </a:ext>
            </a:extLst>
          </p:cNvPr>
          <p:cNvSpPr txBox="1">
            <a:spLocks noChangeArrowheads="1"/>
          </p:cNvSpPr>
          <p:nvPr/>
        </p:nvSpPr>
        <p:spPr bwMode="auto">
          <a:xfrm>
            <a:off x="519113" y="3589486"/>
            <a:ext cx="73231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类型：</a:t>
            </a:r>
            <a:r>
              <a:rPr lang="en-US" altLang="zh-CN"/>
              <a:t>typedef   struct  CSNode {</a:t>
            </a:r>
          </a:p>
          <a:p>
            <a:pPr eaLnBrk="1" hangingPunct="1"/>
            <a:r>
              <a:rPr lang="en-US" altLang="zh-CN"/>
              <a:t>                   ElemType     data;</a:t>
            </a:r>
          </a:p>
          <a:p>
            <a:pPr eaLnBrk="1" hangingPunct="1"/>
            <a:r>
              <a:rPr lang="en-US" altLang="zh-CN"/>
              <a:t>                   struct  CSNode   *firstchild ,  *nextsibling ; } ;</a:t>
            </a:r>
          </a:p>
        </p:txBody>
      </p:sp>
      <p:grpSp>
        <p:nvGrpSpPr>
          <p:cNvPr id="71792" name="Group 112">
            <a:extLst>
              <a:ext uri="{FF2B5EF4-FFF2-40B4-BE49-F238E27FC236}">
                <a16:creationId xmlns:a16="http://schemas.microsoft.com/office/drawing/2014/main" id="{E89019D8-4A6E-471C-8931-30B8E9974CAB}"/>
              </a:ext>
            </a:extLst>
          </p:cNvPr>
          <p:cNvGrpSpPr>
            <a:grpSpLocks/>
          </p:cNvGrpSpPr>
          <p:nvPr/>
        </p:nvGrpSpPr>
        <p:grpSpPr bwMode="auto">
          <a:xfrm>
            <a:off x="1092200" y="4843611"/>
            <a:ext cx="7061200" cy="1609725"/>
            <a:chOff x="688" y="2976"/>
            <a:chExt cx="4448" cy="1014"/>
          </a:xfrm>
        </p:grpSpPr>
        <p:sp>
          <p:nvSpPr>
            <p:cNvPr id="106506" name="Text Box 103">
              <a:extLst>
                <a:ext uri="{FF2B5EF4-FFF2-40B4-BE49-F238E27FC236}">
                  <a16:creationId xmlns:a16="http://schemas.microsoft.com/office/drawing/2014/main" id="{5134AD6A-82F7-4798-AFFE-7DED38C53528}"/>
                </a:ext>
              </a:extLst>
            </p:cNvPr>
            <p:cNvSpPr txBox="1">
              <a:spLocks noChangeArrowheads="1"/>
            </p:cNvSpPr>
            <p:nvPr/>
          </p:nvSpPr>
          <p:spPr bwMode="auto">
            <a:xfrm>
              <a:off x="697" y="2976"/>
              <a:ext cx="4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遍历</a:t>
              </a:r>
            </a:p>
          </p:txBody>
        </p:sp>
        <p:sp>
          <p:nvSpPr>
            <p:cNvPr id="106507" name="Text Box 104">
              <a:extLst>
                <a:ext uri="{FF2B5EF4-FFF2-40B4-BE49-F238E27FC236}">
                  <a16:creationId xmlns:a16="http://schemas.microsoft.com/office/drawing/2014/main" id="{FCD027B4-417F-4975-AFFF-4D264E7061E8}"/>
                </a:ext>
              </a:extLst>
            </p:cNvPr>
            <p:cNvSpPr txBox="1">
              <a:spLocks noChangeArrowheads="1"/>
            </p:cNvSpPr>
            <p:nvPr/>
          </p:nvSpPr>
          <p:spPr bwMode="auto">
            <a:xfrm>
              <a:off x="688" y="3242"/>
              <a:ext cx="4448"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先序            </a:t>
              </a:r>
              <a:r>
                <a:rPr lang="en-US" altLang="zh-CN"/>
                <a:t>RADEBCFGHK                RADEBCFGHK</a:t>
              </a:r>
            </a:p>
            <a:p>
              <a:pPr eaLnBrk="1" hangingPunct="1"/>
              <a:r>
                <a:rPr lang="zh-CN" altLang="en-US"/>
                <a:t>中序            </a:t>
              </a:r>
              <a:r>
                <a:rPr lang="en-US" altLang="zh-CN"/>
                <a:t>DAERBGFHKC                DEABGHKFCR</a:t>
              </a:r>
            </a:p>
            <a:p>
              <a:pPr eaLnBrk="1" hangingPunct="1"/>
              <a:r>
                <a:rPr lang="zh-CN" altLang="en-US"/>
                <a:t>后序            </a:t>
              </a:r>
              <a:r>
                <a:rPr lang="en-US" altLang="zh-CN"/>
                <a:t>DEABGHKFCR                EDKHGFCBAR</a:t>
              </a:r>
            </a:p>
          </p:txBody>
        </p:sp>
        <p:sp>
          <p:nvSpPr>
            <p:cNvPr id="106508" name="Text Box 105">
              <a:extLst>
                <a:ext uri="{FF2B5EF4-FFF2-40B4-BE49-F238E27FC236}">
                  <a16:creationId xmlns:a16="http://schemas.microsoft.com/office/drawing/2014/main" id="{32296E77-4C58-400D-98C3-3A4828B93ED7}"/>
                </a:ext>
              </a:extLst>
            </p:cNvPr>
            <p:cNvSpPr txBox="1">
              <a:spLocks noChangeArrowheads="1"/>
            </p:cNvSpPr>
            <p:nvPr/>
          </p:nvSpPr>
          <p:spPr bwMode="auto">
            <a:xfrm>
              <a:off x="2208" y="2976"/>
              <a:ext cx="3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树</a:t>
              </a:r>
            </a:p>
          </p:txBody>
        </p:sp>
        <p:sp>
          <p:nvSpPr>
            <p:cNvPr id="106509" name="Text Box 106">
              <a:extLst>
                <a:ext uri="{FF2B5EF4-FFF2-40B4-BE49-F238E27FC236}">
                  <a16:creationId xmlns:a16="http://schemas.microsoft.com/office/drawing/2014/main" id="{F312DDB4-FD35-452F-8E97-CAFE2DA521BF}"/>
                </a:ext>
              </a:extLst>
            </p:cNvPr>
            <p:cNvSpPr txBox="1">
              <a:spLocks noChangeArrowheads="1"/>
            </p:cNvSpPr>
            <p:nvPr/>
          </p:nvSpPr>
          <p:spPr bwMode="auto">
            <a:xfrm>
              <a:off x="4032" y="2976"/>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二叉树</a:t>
              </a:r>
            </a:p>
          </p:txBody>
        </p:sp>
        <p:sp>
          <p:nvSpPr>
            <p:cNvPr id="106510" name="Line 107">
              <a:extLst>
                <a:ext uri="{FF2B5EF4-FFF2-40B4-BE49-F238E27FC236}">
                  <a16:creationId xmlns:a16="http://schemas.microsoft.com/office/drawing/2014/main" id="{54EFC58C-9687-4E97-BDF1-9289E81AE71C}"/>
                </a:ext>
              </a:extLst>
            </p:cNvPr>
            <p:cNvSpPr>
              <a:spLocks noChangeShapeType="1"/>
            </p:cNvSpPr>
            <p:nvPr/>
          </p:nvSpPr>
          <p:spPr bwMode="auto">
            <a:xfrm>
              <a:off x="3072" y="3408"/>
              <a:ext cx="672"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11" name="Line 108">
              <a:extLst>
                <a:ext uri="{FF2B5EF4-FFF2-40B4-BE49-F238E27FC236}">
                  <a16:creationId xmlns:a16="http://schemas.microsoft.com/office/drawing/2014/main" id="{384EB079-553D-4CC9-813D-2CEA879F9886}"/>
                </a:ext>
              </a:extLst>
            </p:cNvPr>
            <p:cNvSpPr>
              <a:spLocks noChangeShapeType="1"/>
            </p:cNvSpPr>
            <p:nvPr/>
          </p:nvSpPr>
          <p:spPr bwMode="auto">
            <a:xfrm flipV="1">
              <a:off x="3072" y="3648"/>
              <a:ext cx="672" cy="192"/>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6512" name="Line 109">
              <a:extLst>
                <a:ext uri="{FF2B5EF4-FFF2-40B4-BE49-F238E27FC236}">
                  <a16:creationId xmlns:a16="http://schemas.microsoft.com/office/drawing/2014/main" id="{546C2665-09B4-414D-902B-1FC55586E574}"/>
                </a:ext>
              </a:extLst>
            </p:cNvPr>
            <p:cNvSpPr>
              <a:spLocks noChangeShapeType="1"/>
            </p:cNvSpPr>
            <p:nvPr/>
          </p:nvSpPr>
          <p:spPr bwMode="auto">
            <a:xfrm>
              <a:off x="768" y="3264"/>
              <a:ext cx="4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513" name="Line 110">
              <a:extLst>
                <a:ext uri="{FF2B5EF4-FFF2-40B4-BE49-F238E27FC236}">
                  <a16:creationId xmlns:a16="http://schemas.microsoft.com/office/drawing/2014/main" id="{00AB4F9A-5A43-4D7C-A2C7-68F12C1EB767}"/>
                </a:ext>
              </a:extLst>
            </p:cNvPr>
            <p:cNvSpPr>
              <a:spLocks noChangeShapeType="1"/>
            </p:cNvSpPr>
            <p:nvPr/>
          </p:nvSpPr>
          <p:spPr bwMode="auto">
            <a:xfrm>
              <a:off x="1344" y="3072"/>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6514" name="Line 111">
              <a:extLst>
                <a:ext uri="{FF2B5EF4-FFF2-40B4-BE49-F238E27FC236}">
                  <a16:creationId xmlns:a16="http://schemas.microsoft.com/office/drawing/2014/main" id="{15DB7D4A-6A5C-4272-AC43-3B7474C4D038}"/>
                </a:ext>
              </a:extLst>
            </p:cNvPr>
            <p:cNvSpPr>
              <a:spLocks noChangeShapeType="1"/>
            </p:cNvSpPr>
            <p:nvPr/>
          </p:nvSpPr>
          <p:spPr bwMode="auto">
            <a:xfrm>
              <a:off x="768" y="3984"/>
              <a:ext cx="43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Tree>
    <p:extLst>
      <p:ext uri="{BB962C8B-B14F-4D97-AF65-F5344CB8AC3E}">
        <p14:creationId xmlns:p14="http://schemas.microsoft.com/office/powerpoint/2010/main" val="2542479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92"/>
                                        </p:tgtEl>
                                        <p:attrNameLst>
                                          <p:attrName>style.visibility</p:attrName>
                                        </p:attrNameLst>
                                      </p:cBhvr>
                                      <p:to>
                                        <p:strVal val="visible"/>
                                      </p:to>
                                    </p:set>
                                    <p:anim calcmode="lin" valueType="num">
                                      <p:cBhvr additive="base">
                                        <p:cTn id="7" dur="500" fill="hold"/>
                                        <p:tgtEl>
                                          <p:spTgt spid="71792"/>
                                        </p:tgtEl>
                                        <p:attrNameLst>
                                          <p:attrName>ppt_x</p:attrName>
                                        </p:attrNameLst>
                                      </p:cBhvr>
                                      <p:tavLst>
                                        <p:tav tm="0">
                                          <p:val>
                                            <p:strVal val="#ppt_x"/>
                                          </p:val>
                                        </p:tav>
                                        <p:tav tm="100000">
                                          <p:val>
                                            <p:strVal val="#ppt_x"/>
                                          </p:val>
                                        </p:tav>
                                      </p:tavLst>
                                    </p:anim>
                                    <p:anim calcmode="lin" valueType="num">
                                      <p:cBhvr additive="base">
                                        <p:cTn id="8" dur="500" fill="hold"/>
                                        <p:tgtEl>
                                          <p:spTgt spid="71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2040C7A0-45C9-472E-9B23-567D4F5BA31E}"/>
              </a:ext>
            </a:extLst>
          </p:cNvPr>
          <p:cNvSpPr txBox="1">
            <a:spLocks noChangeArrowheads="1"/>
          </p:cNvSpPr>
          <p:nvPr/>
        </p:nvSpPr>
        <p:spPr bwMode="auto">
          <a:xfrm>
            <a:off x="381000" y="704261"/>
            <a:ext cx="8671326" cy="574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dirty="0">
                <a:solidFill>
                  <a:schemeClr val="accent2"/>
                </a:solidFill>
              </a:rPr>
              <a:t>【</a:t>
            </a:r>
            <a:r>
              <a:rPr lang="zh-CN" altLang="en-US" b="1" dirty="0">
                <a:solidFill>
                  <a:schemeClr val="accent2"/>
                </a:solidFill>
              </a:rPr>
              <a:t>定义二</a:t>
            </a:r>
            <a:r>
              <a:rPr lang="en-US" altLang="zh-CN" b="1" dirty="0">
                <a:solidFill>
                  <a:schemeClr val="accent2"/>
                </a:solidFill>
              </a:rPr>
              <a:t>】     </a:t>
            </a:r>
            <a:r>
              <a:rPr lang="en-US" altLang="zh-CN" b="1" dirty="0" err="1"/>
              <a:t>BinaryTree</a:t>
            </a:r>
            <a:r>
              <a:rPr lang="en-US" altLang="zh-CN" b="1" dirty="0"/>
              <a:t>  = ( D , R )</a:t>
            </a:r>
          </a:p>
          <a:p>
            <a:pPr eaLnBrk="1" hangingPunct="1">
              <a:lnSpc>
                <a:spcPct val="110000"/>
              </a:lnSpc>
            </a:pPr>
            <a:r>
              <a:rPr lang="en-US" altLang="zh-CN" b="1" dirty="0"/>
              <a:t>   D</a:t>
            </a:r>
            <a:r>
              <a:rPr lang="zh-CN" altLang="en-US" b="1" dirty="0"/>
              <a:t>：指数据对象，是由相同类型的数据元素组成的集合。</a:t>
            </a:r>
          </a:p>
          <a:p>
            <a:pPr eaLnBrk="1" hangingPunct="1">
              <a:lnSpc>
                <a:spcPct val="110000"/>
              </a:lnSpc>
            </a:pPr>
            <a:r>
              <a:rPr lang="en-US" altLang="zh-CN" b="1" dirty="0"/>
              <a:t>   R</a:t>
            </a:r>
            <a:r>
              <a:rPr lang="zh-CN" altLang="en-US" b="1" dirty="0"/>
              <a:t>：为数据元素间的关系：</a:t>
            </a:r>
          </a:p>
          <a:p>
            <a:pPr eaLnBrk="1" hangingPunct="1">
              <a:lnSpc>
                <a:spcPct val="110000"/>
              </a:lnSpc>
            </a:pPr>
            <a:r>
              <a:rPr lang="zh-CN" altLang="en-US" b="1" dirty="0"/>
              <a:t>          若</a:t>
            </a:r>
            <a:r>
              <a:rPr lang="en-US" altLang="zh-CN" b="1" dirty="0"/>
              <a:t>D</a:t>
            </a:r>
            <a:r>
              <a:rPr lang="zh-CN" altLang="en-US" b="1" dirty="0"/>
              <a:t>＝￠</a:t>
            </a:r>
            <a:r>
              <a:rPr lang="en-US" altLang="zh-CN" b="1" dirty="0"/>
              <a:t>, </a:t>
            </a:r>
            <a:r>
              <a:rPr lang="zh-CN" altLang="en-US" b="1" dirty="0"/>
              <a:t>则</a:t>
            </a:r>
            <a:r>
              <a:rPr lang="en-US" altLang="zh-CN" b="1" dirty="0"/>
              <a:t>R=</a:t>
            </a:r>
            <a:r>
              <a:rPr lang="zh-CN" altLang="en-US" b="1" dirty="0"/>
              <a:t> ￠</a:t>
            </a:r>
            <a:r>
              <a:rPr lang="en-US" altLang="zh-CN" b="1" dirty="0"/>
              <a:t> </a:t>
            </a:r>
            <a:r>
              <a:rPr lang="zh-CN" altLang="en-US" b="1" dirty="0"/>
              <a:t>，称</a:t>
            </a:r>
            <a:r>
              <a:rPr lang="en-US" altLang="zh-CN" b="1" dirty="0"/>
              <a:t>Binary tree </a:t>
            </a:r>
            <a:r>
              <a:rPr lang="zh-CN" altLang="en-US" b="1" dirty="0"/>
              <a:t>为空树；</a:t>
            </a:r>
          </a:p>
          <a:p>
            <a:pPr eaLnBrk="1" hangingPunct="1">
              <a:lnSpc>
                <a:spcPct val="110000"/>
              </a:lnSpc>
            </a:pPr>
            <a:r>
              <a:rPr lang="zh-CN" altLang="en-US" b="1" dirty="0"/>
              <a:t>          若</a:t>
            </a:r>
            <a:r>
              <a:rPr lang="en-US" altLang="zh-CN" b="1" dirty="0"/>
              <a:t>D ≠ </a:t>
            </a:r>
            <a:r>
              <a:rPr lang="zh-CN" altLang="en-US" b="1" dirty="0"/>
              <a:t>￠</a:t>
            </a:r>
            <a:r>
              <a:rPr lang="en-US" altLang="zh-CN" b="1" dirty="0"/>
              <a:t>, </a:t>
            </a:r>
            <a:r>
              <a:rPr lang="zh-CN" altLang="en-US" b="1" dirty="0"/>
              <a:t>则</a:t>
            </a:r>
            <a:r>
              <a:rPr lang="en-US" altLang="zh-CN" b="1" dirty="0"/>
              <a:t>R={H}</a:t>
            </a:r>
            <a:r>
              <a:rPr lang="zh-CN" altLang="en-US" b="1" dirty="0"/>
              <a:t>，</a:t>
            </a:r>
            <a:r>
              <a:rPr lang="en-US" altLang="zh-CN" b="1" dirty="0"/>
              <a:t>H</a:t>
            </a:r>
            <a:r>
              <a:rPr lang="zh-CN" altLang="en-US" b="1" dirty="0"/>
              <a:t>是如下二元关系：</a:t>
            </a:r>
          </a:p>
          <a:p>
            <a:pPr eaLnBrk="1" hangingPunct="1">
              <a:lnSpc>
                <a:spcPct val="110000"/>
              </a:lnSpc>
            </a:pPr>
            <a:r>
              <a:rPr lang="zh-CN" altLang="en-US" b="1" dirty="0"/>
              <a:t>⑴在</a:t>
            </a:r>
            <a:r>
              <a:rPr lang="en-US" altLang="zh-CN" b="1" dirty="0"/>
              <a:t>D</a:t>
            </a:r>
            <a:r>
              <a:rPr lang="zh-CN" altLang="en-US" b="1" dirty="0"/>
              <a:t>中存在唯一的称为根的数据元素 </a:t>
            </a:r>
            <a:r>
              <a:rPr lang="en-US" altLang="zh-CN" b="1" dirty="0"/>
              <a:t>root</a:t>
            </a:r>
            <a:r>
              <a:rPr lang="zh-CN" altLang="en-US" b="1" dirty="0"/>
              <a:t>，它在关系</a:t>
            </a:r>
            <a:r>
              <a:rPr lang="en-US" altLang="zh-CN" b="1" dirty="0"/>
              <a:t>H</a:t>
            </a:r>
            <a:r>
              <a:rPr lang="zh-CN" altLang="en-US" b="1" dirty="0"/>
              <a:t>下</a:t>
            </a:r>
          </a:p>
          <a:p>
            <a:pPr eaLnBrk="1" hangingPunct="1">
              <a:lnSpc>
                <a:spcPct val="110000"/>
              </a:lnSpc>
            </a:pPr>
            <a:r>
              <a:rPr lang="zh-CN" altLang="en-US" b="1" dirty="0"/>
              <a:t>    无前驱；</a:t>
            </a:r>
          </a:p>
          <a:p>
            <a:pPr eaLnBrk="1" hangingPunct="1">
              <a:lnSpc>
                <a:spcPct val="110000"/>
              </a:lnSpc>
            </a:pPr>
            <a:r>
              <a:rPr lang="zh-CN" altLang="en-US" b="1" dirty="0"/>
              <a:t>⑵若</a:t>
            </a:r>
            <a:r>
              <a:rPr lang="en-US" altLang="zh-CN" b="1" dirty="0"/>
              <a:t>D-{ root } ≠</a:t>
            </a:r>
            <a:r>
              <a:rPr lang="zh-CN" altLang="en-US" b="1" dirty="0"/>
              <a:t>￠，则存在</a:t>
            </a:r>
            <a:r>
              <a:rPr lang="en-US" altLang="zh-CN" b="1" dirty="0"/>
              <a:t>D-{root}={D</a:t>
            </a:r>
            <a:r>
              <a:rPr lang="en-US" altLang="zh-CN" b="1" i="1" baseline="-25000" dirty="0"/>
              <a:t>l</a:t>
            </a:r>
            <a:r>
              <a:rPr lang="zh-CN" altLang="en-US" b="1" dirty="0"/>
              <a:t>，</a:t>
            </a:r>
            <a:r>
              <a:rPr lang="en-US" altLang="zh-CN" b="1" dirty="0" err="1"/>
              <a:t>D</a:t>
            </a:r>
            <a:r>
              <a:rPr lang="en-US" altLang="zh-CN" b="1" baseline="-25000" dirty="0" err="1"/>
              <a:t>r</a:t>
            </a:r>
            <a:r>
              <a:rPr lang="en-US" altLang="zh-CN" b="1" dirty="0"/>
              <a:t>}</a:t>
            </a:r>
            <a:r>
              <a:rPr lang="zh-CN" altLang="en-US" b="1" dirty="0"/>
              <a:t>，且</a:t>
            </a:r>
            <a:r>
              <a:rPr lang="en-US" altLang="zh-CN" b="1" dirty="0" err="1"/>
              <a:t>D</a:t>
            </a:r>
            <a:r>
              <a:rPr lang="en-US" altLang="zh-CN" b="1" i="1" baseline="-25000" dirty="0" err="1"/>
              <a:t>l</a:t>
            </a:r>
            <a:r>
              <a:rPr lang="en-US" altLang="zh-CN" b="1" dirty="0" err="1"/>
              <a:t>∩D</a:t>
            </a:r>
            <a:r>
              <a:rPr lang="en-US" altLang="zh-CN" b="1" baseline="-25000" dirty="0" err="1"/>
              <a:t>r</a:t>
            </a:r>
            <a:r>
              <a:rPr lang="en-US" altLang="zh-CN" b="1" dirty="0"/>
              <a:t>=</a:t>
            </a:r>
            <a:r>
              <a:rPr lang="zh-CN" altLang="en-US" b="1" dirty="0"/>
              <a:t> ￠ ；</a:t>
            </a:r>
          </a:p>
          <a:p>
            <a:pPr eaLnBrk="1" hangingPunct="1">
              <a:lnSpc>
                <a:spcPct val="110000"/>
              </a:lnSpc>
            </a:pPr>
            <a:r>
              <a:rPr lang="zh-CN" altLang="en-US" b="1" dirty="0"/>
              <a:t>⑶若</a:t>
            </a:r>
            <a:r>
              <a:rPr lang="en-US" altLang="zh-CN" b="1" dirty="0"/>
              <a:t>D</a:t>
            </a:r>
            <a:r>
              <a:rPr lang="en-US" altLang="zh-CN" b="1" i="1" baseline="-25000" dirty="0"/>
              <a:t>l</a:t>
            </a:r>
            <a:r>
              <a:rPr lang="en-US" altLang="zh-CN" b="1" dirty="0"/>
              <a:t> </a:t>
            </a:r>
            <a:r>
              <a:rPr lang="en-US" altLang="zh-CN" sz="2000" b="1" dirty="0"/>
              <a:t>≠</a:t>
            </a:r>
            <a:r>
              <a:rPr lang="zh-CN" altLang="en-US" b="1" dirty="0"/>
              <a:t>￠，则</a:t>
            </a:r>
            <a:r>
              <a:rPr lang="en-US" altLang="zh-CN" b="1" dirty="0"/>
              <a:t>D</a:t>
            </a:r>
            <a:r>
              <a:rPr lang="en-US" altLang="zh-CN" b="1" i="1" baseline="-25000" dirty="0"/>
              <a:t>l</a:t>
            </a:r>
            <a:r>
              <a:rPr lang="zh-CN" altLang="en-US" b="1" dirty="0"/>
              <a:t>中存在唯一的元素</a:t>
            </a:r>
            <a:r>
              <a:rPr lang="en-US" altLang="zh-CN" b="1" dirty="0"/>
              <a:t>x</a:t>
            </a:r>
            <a:r>
              <a:rPr lang="en-US" altLang="zh-CN" b="1" baseline="-25000" dirty="0"/>
              <a:t>l</a:t>
            </a:r>
            <a:r>
              <a:rPr lang="zh-CN" altLang="en-US" b="1" dirty="0"/>
              <a:t>，</a:t>
            </a:r>
            <a:r>
              <a:rPr lang="en-US" altLang="zh-CN" b="1" dirty="0"/>
              <a:t>&lt; root , x</a:t>
            </a:r>
            <a:r>
              <a:rPr lang="en-US" altLang="zh-CN" b="1" i="1" baseline="-25000" dirty="0"/>
              <a:t>l</a:t>
            </a:r>
            <a:r>
              <a:rPr lang="en-US" altLang="zh-CN" b="1" baseline="-25000" dirty="0"/>
              <a:t> </a:t>
            </a:r>
            <a:r>
              <a:rPr lang="en-US" altLang="zh-CN" b="1" dirty="0"/>
              <a:t>&gt;</a:t>
            </a:r>
            <a:r>
              <a:rPr lang="en-US" altLang="zh-CN" sz="2000" b="1" dirty="0"/>
              <a:t>∈</a:t>
            </a:r>
            <a:r>
              <a:rPr lang="en-US" altLang="zh-CN" b="1" dirty="0"/>
              <a:t>H</a:t>
            </a:r>
            <a:r>
              <a:rPr lang="zh-CN" altLang="en-US" b="1" dirty="0"/>
              <a:t>，且存</a:t>
            </a:r>
          </a:p>
          <a:p>
            <a:pPr eaLnBrk="1" hangingPunct="1">
              <a:lnSpc>
                <a:spcPct val="110000"/>
              </a:lnSpc>
            </a:pPr>
            <a:r>
              <a:rPr lang="zh-CN" altLang="en-US" b="1" dirty="0"/>
              <a:t>     在</a:t>
            </a:r>
            <a:r>
              <a:rPr lang="en-US" altLang="zh-CN" b="1" dirty="0"/>
              <a:t>D</a:t>
            </a:r>
            <a:r>
              <a:rPr lang="en-US" altLang="zh-CN" b="1" i="1" baseline="-25000" dirty="0"/>
              <a:t>l</a:t>
            </a:r>
            <a:r>
              <a:rPr lang="zh-CN" altLang="en-US" b="1" dirty="0"/>
              <a:t>上的关系</a:t>
            </a:r>
            <a:r>
              <a:rPr lang="en-US" altLang="zh-CN" b="1" dirty="0" err="1"/>
              <a:t>H</a:t>
            </a:r>
            <a:r>
              <a:rPr lang="en-US" altLang="zh-CN" b="1" i="1" baseline="-25000" dirty="0" err="1"/>
              <a:t>l</a:t>
            </a:r>
            <a:r>
              <a:rPr lang="en-US" altLang="zh-CN" sz="2000" b="1" dirty="0" err="1"/>
              <a:t>∈</a:t>
            </a:r>
            <a:r>
              <a:rPr lang="en-US" altLang="zh-CN" b="1" dirty="0" err="1"/>
              <a:t>H</a:t>
            </a:r>
            <a:r>
              <a:rPr lang="zh-CN" altLang="en-US" b="1" dirty="0"/>
              <a:t>；若</a:t>
            </a:r>
            <a:r>
              <a:rPr lang="en-US" altLang="zh-CN" b="1" dirty="0" err="1"/>
              <a:t>D</a:t>
            </a:r>
            <a:r>
              <a:rPr lang="en-US" altLang="zh-CN" b="1" baseline="-25000" dirty="0" err="1"/>
              <a:t>r</a:t>
            </a:r>
            <a:r>
              <a:rPr lang="en-US" altLang="zh-CN" b="1" dirty="0"/>
              <a:t> ≠</a:t>
            </a:r>
            <a:r>
              <a:rPr lang="zh-CN" altLang="en-US" b="1" dirty="0"/>
              <a:t>￠，则</a:t>
            </a:r>
            <a:r>
              <a:rPr lang="en-US" altLang="zh-CN" b="1" dirty="0" err="1"/>
              <a:t>D</a:t>
            </a:r>
            <a:r>
              <a:rPr lang="en-US" altLang="zh-CN" b="1" baseline="-25000" dirty="0" err="1"/>
              <a:t>r</a:t>
            </a:r>
            <a:r>
              <a:rPr lang="zh-CN" altLang="en-US" b="1" dirty="0"/>
              <a:t>中存在唯一的元素</a:t>
            </a:r>
          </a:p>
          <a:p>
            <a:pPr eaLnBrk="1" hangingPunct="1">
              <a:lnSpc>
                <a:spcPct val="110000"/>
              </a:lnSpc>
            </a:pPr>
            <a:r>
              <a:rPr lang="zh-CN" altLang="en-US" b="1" dirty="0"/>
              <a:t>     </a:t>
            </a:r>
            <a:r>
              <a:rPr lang="en-US" altLang="zh-CN" b="1" dirty="0" err="1"/>
              <a:t>x</a:t>
            </a:r>
            <a:r>
              <a:rPr lang="en-US" altLang="zh-CN" b="1" baseline="-25000" dirty="0" err="1"/>
              <a:t>r</a:t>
            </a:r>
            <a:r>
              <a:rPr lang="zh-CN" altLang="en-US" b="1" dirty="0"/>
              <a:t>，</a:t>
            </a:r>
            <a:r>
              <a:rPr lang="en-US" altLang="zh-CN" b="1" dirty="0"/>
              <a:t>&lt; root , </a:t>
            </a:r>
            <a:r>
              <a:rPr lang="en-US" altLang="zh-CN" b="1" dirty="0" err="1"/>
              <a:t>x</a:t>
            </a:r>
            <a:r>
              <a:rPr lang="en-US" altLang="zh-CN" b="1" baseline="-25000" dirty="0" err="1"/>
              <a:t>r</a:t>
            </a:r>
            <a:r>
              <a:rPr lang="en-US" altLang="zh-CN" b="1" baseline="-25000" dirty="0"/>
              <a:t> </a:t>
            </a:r>
            <a:r>
              <a:rPr lang="en-US" altLang="zh-CN" b="1" dirty="0"/>
              <a:t>&gt;</a:t>
            </a:r>
            <a:r>
              <a:rPr lang="en-US" altLang="zh-CN" sz="2000" b="1" dirty="0"/>
              <a:t>∈</a:t>
            </a:r>
            <a:r>
              <a:rPr lang="en-US" altLang="zh-CN" b="1" dirty="0"/>
              <a:t>H</a:t>
            </a:r>
            <a:r>
              <a:rPr lang="zh-CN" altLang="en-US" b="1" dirty="0"/>
              <a:t>，且存在</a:t>
            </a:r>
            <a:r>
              <a:rPr lang="en-US" altLang="zh-CN" b="1" dirty="0" err="1"/>
              <a:t>D</a:t>
            </a:r>
            <a:r>
              <a:rPr lang="en-US" altLang="zh-CN" b="1" baseline="-25000" dirty="0" err="1"/>
              <a:t>r</a:t>
            </a:r>
            <a:r>
              <a:rPr lang="zh-CN" altLang="en-US" b="1" dirty="0"/>
              <a:t>上的关系</a:t>
            </a:r>
            <a:r>
              <a:rPr lang="en-US" altLang="zh-CN" b="1" dirty="0" err="1"/>
              <a:t>H</a:t>
            </a:r>
            <a:r>
              <a:rPr lang="en-US" altLang="zh-CN" b="1" baseline="-25000" dirty="0" err="1"/>
              <a:t>r</a:t>
            </a:r>
            <a:r>
              <a:rPr lang="en-US" altLang="zh-CN" sz="2000" b="1" dirty="0" err="1"/>
              <a:t>∈</a:t>
            </a:r>
            <a:r>
              <a:rPr lang="en-US" altLang="zh-CN" b="1" dirty="0" err="1"/>
              <a:t>H</a:t>
            </a:r>
            <a:r>
              <a:rPr lang="zh-CN" altLang="en-US" b="1" dirty="0"/>
              <a:t>；</a:t>
            </a:r>
          </a:p>
          <a:p>
            <a:pPr eaLnBrk="1" hangingPunct="1">
              <a:lnSpc>
                <a:spcPct val="110000"/>
              </a:lnSpc>
            </a:pPr>
            <a:r>
              <a:rPr lang="zh-CN" altLang="en-US" b="1" dirty="0"/>
              <a:t>     </a:t>
            </a:r>
            <a:r>
              <a:rPr lang="en-US" altLang="zh-CN" b="1" dirty="0"/>
              <a:t>H={&lt; root , x </a:t>
            </a:r>
            <a:r>
              <a:rPr lang="en-US" altLang="zh-CN" b="1" i="1" baseline="-25000" dirty="0"/>
              <a:t>l</a:t>
            </a:r>
            <a:r>
              <a:rPr lang="en-US" altLang="zh-CN" b="1" dirty="0"/>
              <a:t>&gt;</a:t>
            </a:r>
            <a:r>
              <a:rPr lang="zh-CN" altLang="en-US" b="1" dirty="0"/>
              <a:t>， </a:t>
            </a:r>
            <a:r>
              <a:rPr lang="en-US" altLang="zh-CN" b="1" dirty="0"/>
              <a:t>&lt;</a:t>
            </a:r>
            <a:r>
              <a:rPr lang="en-US" altLang="zh-CN" b="1" dirty="0" err="1"/>
              <a:t>root,x</a:t>
            </a:r>
            <a:r>
              <a:rPr lang="en-US" altLang="zh-CN" b="1" baseline="-25000" dirty="0" err="1"/>
              <a:t>r</a:t>
            </a:r>
            <a:r>
              <a:rPr lang="en-US" altLang="zh-CN" b="1" dirty="0"/>
              <a:t>&gt;</a:t>
            </a:r>
            <a:r>
              <a:rPr lang="zh-CN" altLang="en-US" b="1" dirty="0"/>
              <a:t>，</a:t>
            </a:r>
            <a:r>
              <a:rPr lang="en-US" altLang="zh-CN" b="1" dirty="0"/>
              <a:t>H</a:t>
            </a:r>
            <a:r>
              <a:rPr lang="en-US" altLang="zh-CN" b="1" i="1" baseline="-25000" dirty="0"/>
              <a:t>l</a:t>
            </a:r>
            <a:r>
              <a:rPr lang="zh-CN" altLang="en-US" b="1" dirty="0"/>
              <a:t>，</a:t>
            </a:r>
            <a:r>
              <a:rPr lang="en-US" altLang="zh-CN" b="1" dirty="0" err="1"/>
              <a:t>H</a:t>
            </a:r>
            <a:r>
              <a:rPr lang="en-US" altLang="zh-CN" b="1" baseline="-25000" dirty="0" err="1"/>
              <a:t>r</a:t>
            </a:r>
            <a:r>
              <a:rPr lang="en-US" altLang="zh-CN" b="1" dirty="0"/>
              <a:t>}</a:t>
            </a:r>
            <a:r>
              <a:rPr lang="zh-CN" altLang="en-US" b="1" dirty="0"/>
              <a:t>；</a:t>
            </a:r>
          </a:p>
          <a:p>
            <a:pPr eaLnBrk="1" hangingPunct="1">
              <a:lnSpc>
                <a:spcPct val="110000"/>
              </a:lnSpc>
            </a:pPr>
            <a:r>
              <a:rPr lang="zh-CN" altLang="en-US" b="1" dirty="0"/>
              <a:t>⑷（</a:t>
            </a:r>
            <a:r>
              <a:rPr lang="en-US" altLang="zh-CN" b="1" dirty="0"/>
              <a:t>D</a:t>
            </a:r>
            <a:r>
              <a:rPr lang="en-US" altLang="zh-CN" b="1" i="1" baseline="-25000" dirty="0"/>
              <a:t>l</a:t>
            </a:r>
            <a:r>
              <a:rPr lang="zh-CN" altLang="en-US" b="1" dirty="0"/>
              <a:t>，</a:t>
            </a:r>
            <a:r>
              <a:rPr lang="en-US" altLang="zh-CN" b="1" dirty="0"/>
              <a:t>{H</a:t>
            </a:r>
            <a:r>
              <a:rPr lang="en-US" altLang="zh-CN" b="1" i="1" baseline="-25000" dirty="0"/>
              <a:t>l</a:t>
            </a:r>
            <a:r>
              <a:rPr lang="en-US" altLang="zh-CN" b="1" dirty="0"/>
              <a:t>}</a:t>
            </a:r>
            <a:r>
              <a:rPr lang="zh-CN" altLang="en-US" b="1" dirty="0"/>
              <a:t>）是符合本定义的二叉树，称为根的左子树；</a:t>
            </a:r>
          </a:p>
          <a:p>
            <a:pPr eaLnBrk="1" hangingPunct="1">
              <a:lnSpc>
                <a:spcPct val="110000"/>
              </a:lnSpc>
            </a:pPr>
            <a:r>
              <a:rPr lang="zh-CN" altLang="en-US" b="1" dirty="0"/>
              <a:t>    （</a:t>
            </a:r>
            <a:r>
              <a:rPr lang="en-US" altLang="zh-CN" b="1" dirty="0" err="1"/>
              <a:t>D</a:t>
            </a:r>
            <a:r>
              <a:rPr lang="en-US" altLang="zh-CN" b="1" baseline="-25000" dirty="0" err="1"/>
              <a:t>r</a:t>
            </a:r>
            <a:r>
              <a:rPr lang="zh-CN" altLang="en-US" b="1" dirty="0"/>
              <a:t>，</a:t>
            </a:r>
            <a:r>
              <a:rPr lang="en-US" altLang="zh-CN" b="1" dirty="0"/>
              <a:t>{</a:t>
            </a:r>
            <a:r>
              <a:rPr lang="en-US" altLang="zh-CN" b="1" dirty="0" err="1"/>
              <a:t>H</a:t>
            </a:r>
            <a:r>
              <a:rPr lang="en-US" altLang="zh-CN" b="1" baseline="-25000" dirty="0" err="1"/>
              <a:t>r</a:t>
            </a:r>
            <a:r>
              <a:rPr lang="en-US" altLang="zh-CN" b="1" dirty="0"/>
              <a:t>}</a:t>
            </a:r>
            <a:r>
              <a:rPr lang="zh-CN" altLang="en-US" b="1" dirty="0"/>
              <a:t>）是符合本定义的二叉树，称为根的右子树。</a:t>
            </a:r>
          </a:p>
        </p:txBody>
      </p:sp>
    </p:spTree>
    <p:extLst>
      <p:ext uri="{BB962C8B-B14F-4D97-AF65-F5344CB8AC3E}">
        <p14:creationId xmlns:p14="http://schemas.microsoft.com/office/powerpoint/2010/main" val="25132008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4CE4BBC-058B-4736-B346-C647C2F48A32}"/>
              </a:ext>
            </a:extLst>
          </p:cNvPr>
          <p:cNvGrpSpPr/>
          <p:nvPr/>
        </p:nvGrpSpPr>
        <p:grpSpPr>
          <a:xfrm>
            <a:off x="553006" y="829288"/>
            <a:ext cx="1910400" cy="2272810"/>
            <a:chOff x="511800" y="1008994"/>
            <a:chExt cx="1910400" cy="2272810"/>
          </a:xfrm>
        </p:grpSpPr>
        <p:sp>
          <p:nvSpPr>
            <p:cNvPr id="3" name="椭圆 2">
              <a:extLst>
                <a:ext uri="{FF2B5EF4-FFF2-40B4-BE49-F238E27FC236}">
                  <a16:creationId xmlns:a16="http://schemas.microsoft.com/office/drawing/2014/main" id="{51ECFE72-2FD8-4B28-BEEC-C0C3768E9BBA}"/>
                </a:ext>
              </a:extLst>
            </p:cNvPr>
            <p:cNvSpPr/>
            <p:nvPr/>
          </p:nvSpPr>
          <p:spPr>
            <a:xfrm>
              <a:off x="1242000" y="1008994"/>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FE03BE27-1F5C-4391-AF17-E1FC639B3FB3}"/>
                </a:ext>
              </a:extLst>
            </p:cNvPr>
            <p:cNvSpPr/>
            <p:nvPr/>
          </p:nvSpPr>
          <p:spPr>
            <a:xfrm>
              <a:off x="1242000" y="2799000"/>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C2DC1102-62B7-4107-8332-672E2E4AA029}"/>
                </a:ext>
              </a:extLst>
            </p:cNvPr>
            <p:cNvSpPr/>
            <p:nvPr/>
          </p:nvSpPr>
          <p:spPr>
            <a:xfrm>
              <a:off x="1972200" y="195550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E9FCC20B-3AEE-49D0-9E38-087B2549C374}"/>
                </a:ext>
              </a:extLst>
            </p:cNvPr>
            <p:cNvSpPr/>
            <p:nvPr/>
          </p:nvSpPr>
          <p:spPr>
            <a:xfrm>
              <a:off x="1242000" y="1942918"/>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61D81E81-1777-4C60-86A0-CAD14F186CF6}"/>
                </a:ext>
              </a:extLst>
            </p:cNvPr>
            <p:cNvSpPr/>
            <p:nvPr/>
          </p:nvSpPr>
          <p:spPr>
            <a:xfrm>
              <a:off x="511800" y="193961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0408381D-D214-4475-A9D6-0F267C5D2211}"/>
                </a:ext>
              </a:extLst>
            </p:cNvPr>
            <p:cNvCxnSpPr>
              <a:stCxn id="3" idx="3"/>
              <a:endCxn id="7" idx="0"/>
            </p:cNvCxnSpPr>
            <p:nvPr/>
          </p:nvCxnSpPr>
          <p:spPr>
            <a:xfrm flipH="1">
              <a:off x="736800" y="1421093"/>
              <a:ext cx="571101" cy="518526"/>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E66293B0-D5E8-4F89-A86B-30985E0B08B7}"/>
                </a:ext>
              </a:extLst>
            </p:cNvPr>
            <p:cNvCxnSpPr>
              <a:cxnSpLocks/>
              <a:stCxn id="3" idx="4"/>
              <a:endCxn id="6" idx="0"/>
            </p:cNvCxnSpPr>
            <p:nvPr/>
          </p:nvCxnSpPr>
          <p:spPr>
            <a:xfrm>
              <a:off x="1467000" y="1491798"/>
              <a:ext cx="0" cy="451120"/>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D0536E9E-F8ED-4CE8-8FE7-5596E107C37A}"/>
                </a:ext>
              </a:extLst>
            </p:cNvPr>
            <p:cNvCxnSpPr>
              <a:stCxn id="3" idx="5"/>
              <a:endCxn id="5" idx="0"/>
            </p:cNvCxnSpPr>
            <p:nvPr/>
          </p:nvCxnSpPr>
          <p:spPr>
            <a:xfrm>
              <a:off x="1626099" y="1421093"/>
              <a:ext cx="571101" cy="534416"/>
            </a:xfrm>
            <a:prstGeom prst="line">
              <a:avLst/>
            </a:prstGeom>
            <a:noFill/>
            <a:ln w="6350" cap="flat" cmpd="sng" algn="ctr">
              <a:solidFill>
                <a:sysClr val="windowText" lastClr="000000"/>
              </a:solidFill>
              <a:prstDash val="solid"/>
              <a:miter lim="800000"/>
            </a:ln>
            <a:effectLst/>
          </p:spPr>
        </p:cxnSp>
        <p:cxnSp>
          <p:nvCxnSpPr>
            <p:cNvPr id="11" name="直接连接符 10">
              <a:extLst>
                <a:ext uri="{FF2B5EF4-FFF2-40B4-BE49-F238E27FC236}">
                  <a16:creationId xmlns:a16="http://schemas.microsoft.com/office/drawing/2014/main" id="{307C2F39-9C70-4B83-9D2A-9BCC2DECB8E2}"/>
                </a:ext>
              </a:extLst>
            </p:cNvPr>
            <p:cNvCxnSpPr>
              <a:cxnSpLocks/>
              <a:stCxn id="6" idx="4"/>
              <a:endCxn id="4" idx="0"/>
            </p:cNvCxnSpPr>
            <p:nvPr/>
          </p:nvCxnSpPr>
          <p:spPr>
            <a:xfrm>
              <a:off x="1467000" y="2425722"/>
              <a:ext cx="0" cy="373278"/>
            </a:xfrm>
            <a:prstGeom prst="line">
              <a:avLst/>
            </a:prstGeom>
            <a:noFill/>
            <a:ln w="6350" cap="flat" cmpd="sng" algn="ctr">
              <a:solidFill>
                <a:sysClr val="windowText" lastClr="000000"/>
              </a:solidFill>
              <a:prstDash val="solid"/>
              <a:miter lim="800000"/>
            </a:ln>
            <a:effectLst/>
          </p:spPr>
        </p:cxnSp>
      </p:grpSp>
      <p:sp>
        <p:nvSpPr>
          <p:cNvPr id="12" name="文本框 11">
            <a:extLst>
              <a:ext uri="{FF2B5EF4-FFF2-40B4-BE49-F238E27FC236}">
                <a16:creationId xmlns:a16="http://schemas.microsoft.com/office/drawing/2014/main" id="{866B78B5-D24C-42F5-955D-A9287A0F7E14}"/>
              </a:ext>
            </a:extLst>
          </p:cNvPr>
          <p:cNvSpPr txBox="1"/>
          <p:nvPr/>
        </p:nvSpPr>
        <p:spPr>
          <a:xfrm>
            <a:off x="3081385" y="756776"/>
            <a:ext cx="2712602" cy="2345322"/>
          </a:xfrm>
          <a:prstGeom prst="rect">
            <a:avLst/>
          </a:prstGeom>
          <a:noFill/>
        </p:spPr>
        <p:txBody>
          <a:bodyPr wrap="none" rtlCol="0">
            <a:spAutoFit/>
          </a:bodyPr>
          <a:lstStyle/>
          <a:p>
            <a:pPr eaLnBrk="1" fontAlgn="auto" hangingPunct="1">
              <a:lnSpc>
                <a:spcPct val="150000"/>
              </a:lnSpc>
              <a:spcBef>
                <a:spcPts val="0"/>
              </a:spcBef>
              <a:spcAft>
                <a:spcPts val="0"/>
              </a:spcAft>
            </a:pPr>
            <a:r>
              <a:rPr kumimoji="0" lang="en-US" altLang="zh-CN" sz="2000" dirty="0">
                <a:solidFill>
                  <a:prstClr val="black"/>
                </a:solidFill>
                <a:ea typeface="仿宋" panose="02010609060101010101" pitchFamily="49" charset="-122"/>
                <a:cs typeface="Times New Roman" panose="02020603050405020304" pitchFamily="18" charset="0"/>
              </a:rPr>
              <a:t>Struct {</a:t>
            </a:r>
          </a:p>
          <a:p>
            <a:pPr eaLnBrk="1" fontAlgn="auto" hangingPunct="1">
              <a:lnSpc>
                <a:spcPct val="150000"/>
              </a:lnSpc>
              <a:spcBef>
                <a:spcPts val="0"/>
              </a:spcBef>
              <a:spcAft>
                <a:spcPts val="0"/>
              </a:spcAft>
            </a:pPr>
            <a:r>
              <a:rPr kumimoji="0" lang="en-US" altLang="zh-CN" sz="2000" dirty="0">
                <a:solidFill>
                  <a:prstClr val="black"/>
                </a:solidFill>
                <a:ea typeface="仿宋" panose="02010609060101010101" pitchFamily="49" charset="-122"/>
                <a:cs typeface="Times New Roman" panose="02020603050405020304" pitchFamily="18" charset="0"/>
              </a:rPr>
              <a:t>   </a:t>
            </a:r>
            <a:r>
              <a:rPr kumimoji="0" lang="en-US" altLang="zh-CN" sz="2000" dirty="0" err="1">
                <a:solidFill>
                  <a:prstClr val="black"/>
                </a:solidFill>
                <a:ea typeface="仿宋" panose="02010609060101010101" pitchFamily="49" charset="-122"/>
                <a:cs typeface="Times New Roman" panose="02020603050405020304" pitchFamily="18" charset="0"/>
              </a:rPr>
              <a:t>DataType</a:t>
            </a:r>
            <a:r>
              <a:rPr kumimoji="0" lang="en-US" altLang="zh-CN" sz="2000" dirty="0">
                <a:solidFill>
                  <a:prstClr val="black"/>
                </a:solidFill>
                <a:ea typeface="仿宋" panose="02010609060101010101" pitchFamily="49" charset="-122"/>
                <a:cs typeface="Times New Roman" panose="02020603050405020304" pitchFamily="18" charset="0"/>
              </a:rPr>
              <a:t> data;</a:t>
            </a:r>
          </a:p>
          <a:p>
            <a:pPr eaLnBrk="1" fontAlgn="auto" hangingPunct="1">
              <a:lnSpc>
                <a:spcPct val="150000"/>
              </a:lnSpc>
              <a:spcBef>
                <a:spcPts val="0"/>
              </a:spcBef>
              <a:spcAft>
                <a:spcPts val="0"/>
              </a:spcAft>
            </a:pPr>
            <a:r>
              <a:rPr kumimoji="0" lang="en-US" altLang="zh-CN" sz="2000" dirty="0">
                <a:solidFill>
                  <a:prstClr val="black"/>
                </a:solidFill>
                <a:ea typeface="仿宋" panose="02010609060101010101" pitchFamily="49" charset="-122"/>
                <a:cs typeface="Times New Roman" panose="02020603050405020304" pitchFamily="18" charset="0"/>
              </a:rPr>
              <a:t>   int </a:t>
            </a:r>
            <a:r>
              <a:rPr kumimoji="0" lang="en-US" altLang="zh-CN" sz="2000" dirty="0" err="1">
                <a:solidFill>
                  <a:prstClr val="black"/>
                </a:solidFill>
                <a:ea typeface="仿宋" panose="02010609060101010101" pitchFamily="49" charset="-122"/>
                <a:cs typeface="Times New Roman" panose="02020603050405020304" pitchFamily="18" charset="0"/>
              </a:rPr>
              <a:t>LeftChild</a:t>
            </a:r>
            <a:r>
              <a:rPr kumimoji="0" lang="en-US" altLang="zh-CN" sz="2000" dirty="0">
                <a:solidFill>
                  <a:prstClr val="black"/>
                </a:solidFill>
                <a:ea typeface="仿宋" panose="02010609060101010101" pitchFamily="49" charset="-122"/>
                <a:cs typeface="Times New Roman" panose="02020603050405020304" pitchFamily="18" charset="0"/>
              </a:rPr>
              <a:t>;</a:t>
            </a:r>
          </a:p>
          <a:p>
            <a:pPr eaLnBrk="1" fontAlgn="auto" hangingPunct="1">
              <a:lnSpc>
                <a:spcPct val="150000"/>
              </a:lnSpc>
              <a:spcBef>
                <a:spcPts val="0"/>
              </a:spcBef>
              <a:spcAft>
                <a:spcPts val="0"/>
              </a:spcAft>
            </a:pPr>
            <a:r>
              <a:rPr kumimoji="0" lang="en-US" altLang="zh-CN" sz="2000" dirty="0">
                <a:solidFill>
                  <a:prstClr val="black"/>
                </a:solidFill>
                <a:ea typeface="仿宋" panose="02010609060101010101" pitchFamily="49" charset="-122"/>
                <a:cs typeface="Times New Roman" panose="02020603050405020304" pitchFamily="18" charset="0"/>
              </a:rPr>
              <a:t>   int </a:t>
            </a:r>
            <a:r>
              <a:rPr kumimoji="0" lang="en-US" altLang="zh-CN" sz="2000" dirty="0" err="1">
                <a:solidFill>
                  <a:prstClr val="black"/>
                </a:solidFill>
                <a:ea typeface="仿宋" panose="02010609060101010101" pitchFamily="49" charset="-122"/>
                <a:cs typeface="Times New Roman" panose="02020603050405020304" pitchFamily="18" charset="0"/>
              </a:rPr>
              <a:t>RightSibling</a:t>
            </a:r>
            <a:r>
              <a:rPr kumimoji="0" lang="en-US" altLang="zh-CN" sz="2000" dirty="0">
                <a:solidFill>
                  <a:prstClr val="black"/>
                </a:solidFill>
                <a:ea typeface="仿宋" panose="02010609060101010101" pitchFamily="49" charset="-122"/>
                <a:cs typeface="Times New Roman" panose="02020603050405020304" pitchFamily="18" charset="0"/>
              </a:rPr>
              <a:t>;</a:t>
            </a:r>
          </a:p>
          <a:p>
            <a:pPr eaLnBrk="1" fontAlgn="auto" hangingPunct="1">
              <a:lnSpc>
                <a:spcPct val="150000"/>
              </a:lnSpc>
              <a:spcBef>
                <a:spcPts val="0"/>
              </a:spcBef>
              <a:spcAft>
                <a:spcPts val="0"/>
              </a:spcAft>
            </a:pPr>
            <a:r>
              <a:rPr kumimoji="0" lang="en-US" altLang="zh-CN" sz="2000" dirty="0">
                <a:solidFill>
                  <a:prstClr val="black"/>
                </a:solidFill>
                <a:ea typeface="仿宋" panose="02010609060101010101" pitchFamily="49" charset="-122"/>
                <a:cs typeface="Times New Roman" panose="02020603050405020304" pitchFamily="18" charset="0"/>
              </a:rPr>
              <a:t>}</a:t>
            </a:r>
            <a:r>
              <a:rPr kumimoji="0" lang="en-US" altLang="zh-CN" sz="2000" dirty="0" err="1">
                <a:solidFill>
                  <a:prstClr val="black"/>
                </a:solidFill>
                <a:ea typeface="仿宋" panose="02010609060101010101" pitchFamily="49" charset="-122"/>
                <a:cs typeface="Times New Roman" panose="02020603050405020304" pitchFamily="18" charset="0"/>
              </a:rPr>
              <a:t>CellSpace</a:t>
            </a:r>
            <a:r>
              <a:rPr kumimoji="0" lang="en-US" altLang="zh-CN" sz="2000" dirty="0">
                <a:solidFill>
                  <a:prstClr val="black"/>
                </a:solidFill>
                <a:ea typeface="仿宋" panose="02010609060101010101" pitchFamily="49" charset="-122"/>
                <a:cs typeface="Times New Roman" panose="02020603050405020304" pitchFamily="18" charset="0"/>
              </a:rPr>
              <a:t>[</a:t>
            </a:r>
            <a:r>
              <a:rPr kumimoji="0" lang="en-US" altLang="zh-CN" sz="2000" dirty="0" err="1">
                <a:solidFill>
                  <a:prstClr val="black"/>
                </a:solidFill>
                <a:ea typeface="仿宋" panose="02010609060101010101" pitchFamily="49" charset="-122"/>
                <a:cs typeface="Times New Roman" panose="02020603050405020304" pitchFamily="18" charset="0"/>
              </a:rPr>
              <a:t>MaxNodes</a:t>
            </a:r>
            <a:r>
              <a:rPr kumimoji="0" lang="en-US" altLang="zh-CN" sz="2000" dirty="0">
                <a:solidFill>
                  <a:prstClr val="black"/>
                </a:solidFill>
                <a:ea typeface="仿宋" panose="02010609060101010101" pitchFamily="49" charset="-122"/>
                <a:cs typeface="Times New Roman" panose="02020603050405020304" pitchFamily="18" charset="0"/>
              </a:rPr>
              <a:t>];</a:t>
            </a:r>
            <a:endParaRPr kumimoji="0" lang="zh-CN" altLang="en-US" sz="2000" dirty="0">
              <a:solidFill>
                <a:prstClr val="black"/>
              </a:solidFill>
              <a:ea typeface="仿宋" panose="02010609060101010101" pitchFamily="49" charset="-122"/>
              <a:cs typeface="Times New Roman" panose="02020603050405020304" pitchFamily="18" charset="0"/>
            </a:endParaRPr>
          </a:p>
        </p:txBody>
      </p:sp>
      <p:sp>
        <p:nvSpPr>
          <p:cNvPr id="13" name="箭头: 下 55">
            <a:extLst>
              <a:ext uri="{FF2B5EF4-FFF2-40B4-BE49-F238E27FC236}">
                <a16:creationId xmlns:a16="http://schemas.microsoft.com/office/drawing/2014/main" id="{9FD48069-B440-4D92-BEA4-03896809738A}"/>
              </a:ext>
            </a:extLst>
          </p:cNvPr>
          <p:cNvSpPr/>
          <p:nvPr/>
        </p:nvSpPr>
        <p:spPr>
          <a:xfrm>
            <a:off x="1438166" y="3372885"/>
            <a:ext cx="188436" cy="447527"/>
          </a:xfrm>
          <a:prstGeom prst="downArrow">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a:extLst>
              <a:ext uri="{FF2B5EF4-FFF2-40B4-BE49-F238E27FC236}">
                <a16:creationId xmlns:a16="http://schemas.microsoft.com/office/drawing/2014/main" id="{BDFC92F8-2428-4E12-BC59-5A4B911CB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000" y="908193"/>
            <a:ext cx="3596952" cy="5041613"/>
          </a:xfrm>
          <a:prstGeom prst="rect">
            <a:avLst/>
          </a:prstGeom>
        </p:spPr>
      </p:pic>
      <p:pic>
        <p:nvPicPr>
          <p:cNvPr id="15" name="图片 14">
            <a:extLst>
              <a:ext uri="{FF2B5EF4-FFF2-40B4-BE49-F238E27FC236}">
                <a16:creationId xmlns:a16="http://schemas.microsoft.com/office/drawing/2014/main" id="{D3F4B9F3-305D-464D-87DA-69EA18B72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916499"/>
            <a:ext cx="5297883" cy="2462997"/>
          </a:xfrm>
          <a:prstGeom prst="rect">
            <a:avLst/>
          </a:prstGeom>
        </p:spPr>
      </p:pic>
    </p:spTree>
    <p:extLst>
      <p:ext uri="{BB962C8B-B14F-4D97-AF65-F5344CB8AC3E}">
        <p14:creationId xmlns:p14="http://schemas.microsoft.com/office/powerpoint/2010/main" val="38763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8462B2B3-8468-4E47-8C7D-F2A75CE1AF25}"/>
              </a:ext>
            </a:extLst>
          </p:cNvPr>
          <p:cNvSpPr txBox="1">
            <a:spLocks noChangeArrowheads="1"/>
          </p:cNvSpPr>
          <p:nvPr/>
        </p:nvSpPr>
        <p:spPr bwMode="auto">
          <a:xfrm>
            <a:off x="381000" y="663724"/>
            <a:ext cx="2974189"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solidFill>
                  <a:srgbClr val="C00000"/>
                </a:solidFill>
              </a:rPr>
              <a:t>3.6  </a:t>
            </a:r>
            <a:r>
              <a:rPr lang="zh-CN" altLang="en-US" sz="2800" b="1" dirty="0">
                <a:solidFill>
                  <a:srgbClr val="C00000"/>
                </a:solidFill>
              </a:rPr>
              <a:t>森林与二叉树</a:t>
            </a:r>
          </a:p>
        </p:txBody>
      </p:sp>
      <p:sp>
        <p:nvSpPr>
          <p:cNvPr id="108547" name="Text Box 6">
            <a:extLst>
              <a:ext uri="{FF2B5EF4-FFF2-40B4-BE49-F238E27FC236}">
                <a16:creationId xmlns:a16="http://schemas.microsoft.com/office/drawing/2014/main" id="{7FF39801-C460-42D9-99A5-F06357B99548}"/>
              </a:ext>
            </a:extLst>
          </p:cNvPr>
          <p:cNvSpPr txBox="1">
            <a:spLocks noChangeArrowheads="1"/>
          </p:cNvSpPr>
          <p:nvPr/>
        </p:nvSpPr>
        <p:spPr bwMode="auto">
          <a:xfrm>
            <a:off x="366713" y="1420961"/>
            <a:ext cx="292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森林转换为二叉树：</a:t>
            </a:r>
          </a:p>
        </p:txBody>
      </p:sp>
      <p:sp>
        <p:nvSpPr>
          <p:cNvPr id="108548" name="Text Box 7">
            <a:extLst>
              <a:ext uri="{FF2B5EF4-FFF2-40B4-BE49-F238E27FC236}">
                <a16:creationId xmlns:a16="http://schemas.microsoft.com/office/drawing/2014/main" id="{664DDBE9-34E2-46FD-9B42-8C987E3B42B9}"/>
              </a:ext>
            </a:extLst>
          </p:cNvPr>
          <p:cNvSpPr txBox="1">
            <a:spLocks noChangeArrowheads="1"/>
          </p:cNvSpPr>
          <p:nvPr/>
        </p:nvSpPr>
        <p:spPr bwMode="auto">
          <a:xfrm>
            <a:off x="3207326" y="1247924"/>
            <a:ext cx="546913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a:t>
            </a:r>
            <a:r>
              <a:rPr lang="en-US" altLang="zh-CN" b="1" dirty="0"/>
              <a:t>1</a:t>
            </a:r>
            <a:r>
              <a:rPr lang="zh-CN" altLang="en-US" b="1" dirty="0"/>
              <a:t>）先将森林中每棵树转换成二叉树；</a:t>
            </a:r>
          </a:p>
        </p:txBody>
      </p:sp>
      <p:sp>
        <p:nvSpPr>
          <p:cNvPr id="108549" name="Text Box 8">
            <a:extLst>
              <a:ext uri="{FF2B5EF4-FFF2-40B4-BE49-F238E27FC236}">
                <a16:creationId xmlns:a16="http://schemas.microsoft.com/office/drawing/2014/main" id="{0A48E4E3-017A-45AA-B615-1C2D8974E521}"/>
              </a:ext>
            </a:extLst>
          </p:cNvPr>
          <p:cNvSpPr txBox="1">
            <a:spLocks noChangeArrowheads="1"/>
          </p:cNvSpPr>
          <p:nvPr/>
        </p:nvSpPr>
        <p:spPr bwMode="auto">
          <a:xfrm>
            <a:off x="3230563" y="1698467"/>
            <a:ext cx="44767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a:t>
            </a:r>
            <a:r>
              <a:rPr lang="en-US" altLang="zh-CN" b="1" dirty="0"/>
              <a:t>2</a:t>
            </a:r>
            <a:r>
              <a:rPr lang="zh-CN" altLang="en-US" b="1" dirty="0"/>
              <a:t>）二叉树的树根连接起来。</a:t>
            </a:r>
          </a:p>
        </p:txBody>
      </p:sp>
      <p:grpSp>
        <p:nvGrpSpPr>
          <p:cNvPr id="108550" name="Group 9">
            <a:extLst>
              <a:ext uri="{FF2B5EF4-FFF2-40B4-BE49-F238E27FC236}">
                <a16:creationId xmlns:a16="http://schemas.microsoft.com/office/drawing/2014/main" id="{01B196DA-BC62-4716-8B47-6832977C989F}"/>
              </a:ext>
            </a:extLst>
          </p:cNvPr>
          <p:cNvGrpSpPr>
            <a:grpSpLocks/>
          </p:cNvGrpSpPr>
          <p:nvPr/>
        </p:nvGrpSpPr>
        <p:grpSpPr bwMode="auto">
          <a:xfrm>
            <a:off x="1073150" y="2636986"/>
            <a:ext cx="6842125" cy="3816350"/>
            <a:chOff x="676" y="981"/>
            <a:chExt cx="4310" cy="2404"/>
          </a:xfrm>
        </p:grpSpPr>
        <p:sp>
          <p:nvSpPr>
            <p:cNvPr id="108551" name="Line 10">
              <a:extLst>
                <a:ext uri="{FF2B5EF4-FFF2-40B4-BE49-F238E27FC236}">
                  <a16:creationId xmlns:a16="http://schemas.microsoft.com/office/drawing/2014/main" id="{4F49FB52-5297-4B4A-A6FD-DA7A20B427E8}"/>
                </a:ext>
              </a:extLst>
            </p:cNvPr>
            <p:cNvSpPr>
              <a:spLocks noChangeShapeType="1"/>
            </p:cNvSpPr>
            <p:nvPr/>
          </p:nvSpPr>
          <p:spPr bwMode="auto">
            <a:xfrm>
              <a:off x="1429" y="1171"/>
              <a:ext cx="0"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2" name="Line 11">
              <a:extLst>
                <a:ext uri="{FF2B5EF4-FFF2-40B4-BE49-F238E27FC236}">
                  <a16:creationId xmlns:a16="http://schemas.microsoft.com/office/drawing/2014/main" id="{EEC96008-F5F9-41F1-9746-5763A2CB7258}"/>
                </a:ext>
              </a:extLst>
            </p:cNvPr>
            <p:cNvSpPr>
              <a:spLocks noChangeShapeType="1"/>
            </p:cNvSpPr>
            <p:nvPr/>
          </p:nvSpPr>
          <p:spPr bwMode="auto">
            <a:xfrm flipH="1">
              <a:off x="1202" y="1162"/>
              <a:ext cx="181"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3" name="Line 12">
              <a:extLst>
                <a:ext uri="{FF2B5EF4-FFF2-40B4-BE49-F238E27FC236}">
                  <a16:creationId xmlns:a16="http://schemas.microsoft.com/office/drawing/2014/main" id="{B600D450-3DDE-4319-AB62-BA2F715DE0EB}"/>
                </a:ext>
              </a:extLst>
            </p:cNvPr>
            <p:cNvSpPr>
              <a:spLocks noChangeShapeType="1"/>
            </p:cNvSpPr>
            <p:nvPr/>
          </p:nvSpPr>
          <p:spPr bwMode="auto">
            <a:xfrm>
              <a:off x="1474" y="1162"/>
              <a:ext cx="18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4" name="Line 13">
              <a:extLst>
                <a:ext uri="{FF2B5EF4-FFF2-40B4-BE49-F238E27FC236}">
                  <a16:creationId xmlns:a16="http://schemas.microsoft.com/office/drawing/2014/main" id="{43E74832-35BE-403F-9AC9-F0E5F78EC25E}"/>
                </a:ext>
              </a:extLst>
            </p:cNvPr>
            <p:cNvSpPr>
              <a:spLocks noChangeShapeType="1"/>
            </p:cNvSpPr>
            <p:nvPr/>
          </p:nvSpPr>
          <p:spPr bwMode="auto">
            <a:xfrm>
              <a:off x="1947" y="1180"/>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55" name="Line 14">
              <a:extLst>
                <a:ext uri="{FF2B5EF4-FFF2-40B4-BE49-F238E27FC236}">
                  <a16:creationId xmlns:a16="http://schemas.microsoft.com/office/drawing/2014/main" id="{9809F742-DBD3-457B-AC1C-93C6BA10C6A3}"/>
                </a:ext>
              </a:extLst>
            </p:cNvPr>
            <p:cNvSpPr>
              <a:spLocks noChangeShapeType="1"/>
            </p:cNvSpPr>
            <p:nvPr/>
          </p:nvSpPr>
          <p:spPr bwMode="auto">
            <a:xfrm flipH="1">
              <a:off x="2211" y="1162"/>
              <a:ext cx="91"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6" name="Line 15">
              <a:extLst>
                <a:ext uri="{FF2B5EF4-FFF2-40B4-BE49-F238E27FC236}">
                  <a16:creationId xmlns:a16="http://schemas.microsoft.com/office/drawing/2014/main" id="{73AF88BD-D0EE-46C1-A566-35CB6950C6C8}"/>
                </a:ext>
              </a:extLst>
            </p:cNvPr>
            <p:cNvSpPr>
              <a:spLocks noChangeShapeType="1"/>
            </p:cNvSpPr>
            <p:nvPr/>
          </p:nvSpPr>
          <p:spPr bwMode="auto">
            <a:xfrm>
              <a:off x="2393" y="1162"/>
              <a:ext cx="9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7" name="Line 16">
              <a:extLst>
                <a:ext uri="{FF2B5EF4-FFF2-40B4-BE49-F238E27FC236}">
                  <a16:creationId xmlns:a16="http://schemas.microsoft.com/office/drawing/2014/main" id="{CB6A5271-64F4-459B-893D-3A11AE4EE026}"/>
                </a:ext>
              </a:extLst>
            </p:cNvPr>
            <p:cNvSpPr>
              <a:spLocks noChangeShapeType="1"/>
            </p:cNvSpPr>
            <p:nvPr/>
          </p:nvSpPr>
          <p:spPr bwMode="auto">
            <a:xfrm>
              <a:off x="2483" y="1480"/>
              <a:ext cx="0"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58" name="Oval 17">
              <a:extLst>
                <a:ext uri="{FF2B5EF4-FFF2-40B4-BE49-F238E27FC236}">
                  <a16:creationId xmlns:a16="http://schemas.microsoft.com/office/drawing/2014/main" id="{80354069-BC85-4DFF-8B69-4FBC66664BAF}"/>
                </a:ext>
              </a:extLst>
            </p:cNvPr>
            <p:cNvSpPr>
              <a:spLocks noChangeArrowheads="1"/>
            </p:cNvSpPr>
            <p:nvPr/>
          </p:nvSpPr>
          <p:spPr bwMode="auto">
            <a:xfrm>
              <a:off x="1338" y="981"/>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08559" name="Oval 18">
              <a:extLst>
                <a:ext uri="{FF2B5EF4-FFF2-40B4-BE49-F238E27FC236}">
                  <a16:creationId xmlns:a16="http://schemas.microsoft.com/office/drawing/2014/main" id="{4C7598B2-83D9-4D91-9E45-1F16C39F1126}"/>
                </a:ext>
              </a:extLst>
            </p:cNvPr>
            <p:cNvSpPr>
              <a:spLocks noChangeArrowheads="1"/>
            </p:cNvSpPr>
            <p:nvPr/>
          </p:nvSpPr>
          <p:spPr bwMode="auto">
            <a:xfrm>
              <a:off x="1062" y="1298"/>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B</a:t>
              </a:r>
            </a:p>
          </p:txBody>
        </p:sp>
        <p:sp>
          <p:nvSpPr>
            <p:cNvPr id="108560" name="Oval 19">
              <a:extLst>
                <a:ext uri="{FF2B5EF4-FFF2-40B4-BE49-F238E27FC236}">
                  <a16:creationId xmlns:a16="http://schemas.microsoft.com/office/drawing/2014/main" id="{250977F7-2870-4178-B310-D349540BBB19}"/>
                </a:ext>
              </a:extLst>
            </p:cNvPr>
            <p:cNvSpPr>
              <a:spLocks noChangeArrowheads="1"/>
            </p:cNvSpPr>
            <p:nvPr/>
          </p:nvSpPr>
          <p:spPr bwMode="auto">
            <a:xfrm>
              <a:off x="1338" y="1298"/>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08561" name="Oval 20">
              <a:extLst>
                <a:ext uri="{FF2B5EF4-FFF2-40B4-BE49-F238E27FC236}">
                  <a16:creationId xmlns:a16="http://schemas.microsoft.com/office/drawing/2014/main" id="{0B298A2A-869A-45D4-98D0-A2C3DE43EC82}"/>
                </a:ext>
              </a:extLst>
            </p:cNvPr>
            <p:cNvSpPr>
              <a:spLocks noChangeArrowheads="1"/>
            </p:cNvSpPr>
            <p:nvPr/>
          </p:nvSpPr>
          <p:spPr bwMode="auto">
            <a:xfrm>
              <a:off x="1602" y="1298"/>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D</a:t>
              </a:r>
            </a:p>
          </p:txBody>
        </p:sp>
        <p:sp>
          <p:nvSpPr>
            <p:cNvPr id="108562" name="Oval 21">
              <a:extLst>
                <a:ext uri="{FF2B5EF4-FFF2-40B4-BE49-F238E27FC236}">
                  <a16:creationId xmlns:a16="http://schemas.microsoft.com/office/drawing/2014/main" id="{D07D52DD-88D2-4873-BD87-4A60316D5927}"/>
                </a:ext>
              </a:extLst>
            </p:cNvPr>
            <p:cNvSpPr>
              <a:spLocks noChangeArrowheads="1"/>
            </p:cNvSpPr>
            <p:nvPr/>
          </p:nvSpPr>
          <p:spPr bwMode="auto">
            <a:xfrm>
              <a:off x="1852" y="981"/>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E</a:t>
              </a:r>
            </a:p>
          </p:txBody>
        </p:sp>
        <p:sp>
          <p:nvSpPr>
            <p:cNvPr id="108563" name="Oval 22">
              <a:extLst>
                <a:ext uri="{FF2B5EF4-FFF2-40B4-BE49-F238E27FC236}">
                  <a16:creationId xmlns:a16="http://schemas.microsoft.com/office/drawing/2014/main" id="{AD2F8703-71DB-4A4C-953B-B204FAE4C86B}"/>
                </a:ext>
              </a:extLst>
            </p:cNvPr>
            <p:cNvSpPr>
              <a:spLocks noChangeArrowheads="1"/>
            </p:cNvSpPr>
            <p:nvPr/>
          </p:nvSpPr>
          <p:spPr bwMode="auto">
            <a:xfrm>
              <a:off x="1837" y="1313"/>
              <a:ext cx="21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F</a:t>
              </a:r>
            </a:p>
          </p:txBody>
        </p:sp>
        <p:sp>
          <p:nvSpPr>
            <p:cNvPr id="108564" name="Oval 23">
              <a:extLst>
                <a:ext uri="{FF2B5EF4-FFF2-40B4-BE49-F238E27FC236}">
                  <a16:creationId xmlns:a16="http://schemas.microsoft.com/office/drawing/2014/main" id="{65F92F32-E356-47EA-82FC-2C75E3B5C19A}"/>
                </a:ext>
              </a:extLst>
            </p:cNvPr>
            <p:cNvSpPr>
              <a:spLocks noChangeArrowheads="1"/>
            </p:cNvSpPr>
            <p:nvPr/>
          </p:nvSpPr>
          <p:spPr bwMode="auto">
            <a:xfrm>
              <a:off x="2242" y="981"/>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08565" name="Oval 24">
              <a:extLst>
                <a:ext uri="{FF2B5EF4-FFF2-40B4-BE49-F238E27FC236}">
                  <a16:creationId xmlns:a16="http://schemas.microsoft.com/office/drawing/2014/main" id="{F36F519C-9CC3-4C11-AF01-0BABF47B4107}"/>
                </a:ext>
              </a:extLst>
            </p:cNvPr>
            <p:cNvSpPr>
              <a:spLocks noChangeArrowheads="1"/>
            </p:cNvSpPr>
            <p:nvPr/>
          </p:nvSpPr>
          <p:spPr bwMode="auto">
            <a:xfrm>
              <a:off x="2109" y="1298"/>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108566" name="Oval 25">
              <a:extLst>
                <a:ext uri="{FF2B5EF4-FFF2-40B4-BE49-F238E27FC236}">
                  <a16:creationId xmlns:a16="http://schemas.microsoft.com/office/drawing/2014/main" id="{20DE951F-A1E1-4886-863A-DD6619B4A76F}"/>
                </a:ext>
              </a:extLst>
            </p:cNvPr>
            <p:cNvSpPr>
              <a:spLocks noChangeArrowheads="1"/>
            </p:cNvSpPr>
            <p:nvPr/>
          </p:nvSpPr>
          <p:spPr bwMode="auto">
            <a:xfrm>
              <a:off x="2379" y="1298"/>
              <a:ext cx="215"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I </a:t>
              </a:r>
            </a:p>
          </p:txBody>
        </p:sp>
        <p:sp>
          <p:nvSpPr>
            <p:cNvPr id="108567" name="Oval 26">
              <a:extLst>
                <a:ext uri="{FF2B5EF4-FFF2-40B4-BE49-F238E27FC236}">
                  <a16:creationId xmlns:a16="http://schemas.microsoft.com/office/drawing/2014/main" id="{D4F4E7F7-ADAE-4022-9D5E-B46ADFB99A98}"/>
                </a:ext>
              </a:extLst>
            </p:cNvPr>
            <p:cNvSpPr>
              <a:spLocks noChangeArrowheads="1"/>
            </p:cNvSpPr>
            <p:nvPr/>
          </p:nvSpPr>
          <p:spPr bwMode="auto">
            <a:xfrm>
              <a:off x="2390" y="1616"/>
              <a:ext cx="193"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J</a:t>
              </a:r>
            </a:p>
          </p:txBody>
        </p:sp>
        <p:sp>
          <p:nvSpPr>
            <p:cNvPr id="108568" name="Line 27">
              <a:extLst>
                <a:ext uri="{FF2B5EF4-FFF2-40B4-BE49-F238E27FC236}">
                  <a16:creationId xmlns:a16="http://schemas.microsoft.com/office/drawing/2014/main" id="{7A73B821-4033-4471-9668-40538B287027}"/>
                </a:ext>
              </a:extLst>
            </p:cNvPr>
            <p:cNvSpPr>
              <a:spLocks noChangeShapeType="1"/>
            </p:cNvSpPr>
            <p:nvPr/>
          </p:nvSpPr>
          <p:spPr bwMode="auto">
            <a:xfrm flipH="1">
              <a:off x="1210" y="2495"/>
              <a:ext cx="181"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69" name="Line 28">
              <a:extLst>
                <a:ext uri="{FF2B5EF4-FFF2-40B4-BE49-F238E27FC236}">
                  <a16:creationId xmlns:a16="http://schemas.microsoft.com/office/drawing/2014/main" id="{CC07F97A-B5B0-48D9-BFE5-FDAE92AAED35}"/>
                </a:ext>
              </a:extLst>
            </p:cNvPr>
            <p:cNvSpPr>
              <a:spLocks noChangeShapeType="1"/>
            </p:cNvSpPr>
            <p:nvPr/>
          </p:nvSpPr>
          <p:spPr bwMode="auto">
            <a:xfrm flipH="1">
              <a:off x="1782" y="2523"/>
              <a:ext cx="91"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70" name="Line 29">
              <a:extLst>
                <a:ext uri="{FF2B5EF4-FFF2-40B4-BE49-F238E27FC236}">
                  <a16:creationId xmlns:a16="http://schemas.microsoft.com/office/drawing/2014/main" id="{8818698D-782B-46F0-B138-78FE9FBDCE3E}"/>
                </a:ext>
              </a:extLst>
            </p:cNvPr>
            <p:cNvSpPr>
              <a:spLocks noChangeShapeType="1"/>
            </p:cNvSpPr>
            <p:nvPr/>
          </p:nvSpPr>
          <p:spPr bwMode="auto">
            <a:xfrm flipH="1">
              <a:off x="2211" y="2495"/>
              <a:ext cx="91"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71" name="Line 30">
              <a:extLst>
                <a:ext uri="{FF2B5EF4-FFF2-40B4-BE49-F238E27FC236}">
                  <a16:creationId xmlns:a16="http://schemas.microsoft.com/office/drawing/2014/main" id="{C32707CC-57F9-4B34-8828-D25872468D0C}"/>
                </a:ext>
              </a:extLst>
            </p:cNvPr>
            <p:cNvSpPr>
              <a:spLocks noChangeShapeType="1"/>
            </p:cNvSpPr>
            <p:nvPr/>
          </p:nvSpPr>
          <p:spPr bwMode="auto">
            <a:xfrm>
              <a:off x="2294" y="2805"/>
              <a:ext cx="91"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72" name="Line 31">
              <a:extLst>
                <a:ext uri="{FF2B5EF4-FFF2-40B4-BE49-F238E27FC236}">
                  <a16:creationId xmlns:a16="http://schemas.microsoft.com/office/drawing/2014/main" id="{F01B8629-067F-44DA-A492-EBDC1C992B62}"/>
                </a:ext>
              </a:extLst>
            </p:cNvPr>
            <p:cNvSpPr>
              <a:spLocks noChangeShapeType="1"/>
            </p:cNvSpPr>
            <p:nvPr/>
          </p:nvSpPr>
          <p:spPr bwMode="auto">
            <a:xfrm flipH="1">
              <a:off x="2339" y="3040"/>
              <a:ext cx="128" cy="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73" name="Oval 32">
              <a:extLst>
                <a:ext uri="{FF2B5EF4-FFF2-40B4-BE49-F238E27FC236}">
                  <a16:creationId xmlns:a16="http://schemas.microsoft.com/office/drawing/2014/main" id="{4F450F65-EC8B-40C1-AC84-F661F4CB2188}"/>
                </a:ext>
              </a:extLst>
            </p:cNvPr>
            <p:cNvSpPr>
              <a:spLocks noChangeArrowheads="1"/>
            </p:cNvSpPr>
            <p:nvPr/>
          </p:nvSpPr>
          <p:spPr bwMode="auto">
            <a:xfrm>
              <a:off x="1346" y="2314"/>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08574" name="Oval 33">
              <a:extLst>
                <a:ext uri="{FF2B5EF4-FFF2-40B4-BE49-F238E27FC236}">
                  <a16:creationId xmlns:a16="http://schemas.microsoft.com/office/drawing/2014/main" id="{49382908-12B7-43A9-8191-704FA7AE4901}"/>
                </a:ext>
              </a:extLst>
            </p:cNvPr>
            <p:cNvSpPr>
              <a:spLocks noChangeArrowheads="1"/>
            </p:cNvSpPr>
            <p:nvPr/>
          </p:nvSpPr>
          <p:spPr bwMode="auto">
            <a:xfrm>
              <a:off x="1832" y="2314"/>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E</a:t>
              </a:r>
            </a:p>
          </p:txBody>
        </p:sp>
        <p:sp>
          <p:nvSpPr>
            <p:cNvPr id="108575" name="Oval 34">
              <a:extLst>
                <a:ext uri="{FF2B5EF4-FFF2-40B4-BE49-F238E27FC236}">
                  <a16:creationId xmlns:a16="http://schemas.microsoft.com/office/drawing/2014/main" id="{F8E7D618-22C9-4658-806E-E69324C66AD7}"/>
                </a:ext>
              </a:extLst>
            </p:cNvPr>
            <p:cNvSpPr>
              <a:spLocks noChangeArrowheads="1"/>
            </p:cNvSpPr>
            <p:nvPr/>
          </p:nvSpPr>
          <p:spPr bwMode="auto">
            <a:xfrm>
              <a:off x="1655" y="2646"/>
              <a:ext cx="17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108576" name="Oval 35">
              <a:extLst>
                <a:ext uri="{FF2B5EF4-FFF2-40B4-BE49-F238E27FC236}">
                  <a16:creationId xmlns:a16="http://schemas.microsoft.com/office/drawing/2014/main" id="{164086CD-FCBC-4D93-8794-459724233762}"/>
                </a:ext>
              </a:extLst>
            </p:cNvPr>
            <p:cNvSpPr>
              <a:spLocks noChangeArrowheads="1"/>
            </p:cNvSpPr>
            <p:nvPr/>
          </p:nvSpPr>
          <p:spPr bwMode="auto">
            <a:xfrm>
              <a:off x="2242" y="2314"/>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08577" name="Oval 36">
              <a:extLst>
                <a:ext uri="{FF2B5EF4-FFF2-40B4-BE49-F238E27FC236}">
                  <a16:creationId xmlns:a16="http://schemas.microsoft.com/office/drawing/2014/main" id="{64F2B822-E644-4902-9379-5AC5B49EA148}"/>
                </a:ext>
              </a:extLst>
            </p:cNvPr>
            <p:cNvSpPr>
              <a:spLocks noChangeArrowheads="1"/>
            </p:cNvSpPr>
            <p:nvPr/>
          </p:nvSpPr>
          <p:spPr bwMode="auto">
            <a:xfrm>
              <a:off x="2109" y="2631"/>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108578" name="Oval 37">
              <a:extLst>
                <a:ext uri="{FF2B5EF4-FFF2-40B4-BE49-F238E27FC236}">
                  <a16:creationId xmlns:a16="http://schemas.microsoft.com/office/drawing/2014/main" id="{EFBF163F-6593-47E2-ABF7-3D83D864509F}"/>
                </a:ext>
              </a:extLst>
            </p:cNvPr>
            <p:cNvSpPr>
              <a:spLocks noChangeArrowheads="1"/>
            </p:cNvSpPr>
            <p:nvPr/>
          </p:nvSpPr>
          <p:spPr bwMode="auto">
            <a:xfrm>
              <a:off x="2383" y="2858"/>
              <a:ext cx="176"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 </a:t>
              </a:r>
            </a:p>
          </p:txBody>
        </p:sp>
        <p:sp>
          <p:nvSpPr>
            <p:cNvPr id="108579" name="Oval 38">
              <a:extLst>
                <a:ext uri="{FF2B5EF4-FFF2-40B4-BE49-F238E27FC236}">
                  <a16:creationId xmlns:a16="http://schemas.microsoft.com/office/drawing/2014/main" id="{A46BD00D-3EEF-4787-B0E4-D998BAB0C94E}"/>
                </a:ext>
              </a:extLst>
            </p:cNvPr>
            <p:cNvSpPr>
              <a:spLocks noChangeArrowheads="1"/>
            </p:cNvSpPr>
            <p:nvPr/>
          </p:nvSpPr>
          <p:spPr bwMode="auto">
            <a:xfrm>
              <a:off x="2200" y="3176"/>
              <a:ext cx="193"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 </a:t>
              </a:r>
            </a:p>
          </p:txBody>
        </p:sp>
        <p:sp>
          <p:nvSpPr>
            <p:cNvPr id="108580" name="Line 39">
              <a:extLst>
                <a:ext uri="{FF2B5EF4-FFF2-40B4-BE49-F238E27FC236}">
                  <a16:creationId xmlns:a16="http://schemas.microsoft.com/office/drawing/2014/main" id="{8A820FAA-1946-4A7D-BB0C-C634FF8002FA}"/>
                </a:ext>
              </a:extLst>
            </p:cNvPr>
            <p:cNvSpPr>
              <a:spLocks noChangeShapeType="1"/>
            </p:cNvSpPr>
            <p:nvPr/>
          </p:nvSpPr>
          <p:spPr bwMode="auto">
            <a:xfrm>
              <a:off x="1202" y="2796"/>
              <a:ext cx="317"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81" name="Oval 40">
              <a:extLst>
                <a:ext uri="{FF2B5EF4-FFF2-40B4-BE49-F238E27FC236}">
                  <a16:creationId xmlns:a16="http://schemas.microsoft.com/office/drawing/2014/main" id="{FDFBDAAC-C2DA-4911-8FC0-12240BADCA5B}"/>
                </a:ext>
              </a:extLst>
            </p:cNvPr>
            <p:cNvSpPr>
              <a:spLocks noChangeArrowheads="1"/>
            </p:cNvSpPr>
            <p:nvPr/>
          </p:nvSpPr>
          <p:spPr bwMode="auto">
            <a:xfrm>
              <a:off x="1070" y="2631"/>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B</a:t>
              </a:r>
            </a:p>
          </p:txBody>
        </p:sp>
        <p:sp>
          <p:nvSpPr>
            <p:cNvPr id="108582" name="Oval 41">
              <a:extLst>
                <a:ext uri="{FF2B5EF4-FFF2-40B4-BE49-F238E27FC236}">
                  <a16:creationId xmlns:a16="http://schemas.microsoft.com/office/drawing/2014/main" id="{FB2BD2CA-48CC-4BA1-AF4C-32F4F8BA8B60}"/>
                </a:ext>
              </a:extLst>
            </p:cNvPr>
            <p:cNvSpPr>
              <a:spLocks noChangeArrowheads="1"/>
            </p:cNvSpPr>
            <p:nvPr/>
          </p:nvSpPr>
          <p:spPr bwMode="auto">
            <a:xfrm>
              <a:off x="1247" y="2886"/>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08583" name="Oval 42">
              <a:extLst>
                <a:ext uri="{FF2B5EF4-FFF2-40B4-BE49-F238E27FC236}">
                  <a16:creationId xmlns:a16="http://schemas.microsoft.com/office/drawing/2014/main" id="{031DDAC4-B3C5-4F2D-BFEA-7807B4FED6C6}"/>
                </a:ext>
              </a:extLst>
            </p:cNvPr>
            <p:cNvSpPr>
              <a:spLocks noChangeArrowheads="1"/>
            </p:cNvSpPr>
            <p:nvPr/>
          </p:nvSpPr>
          <p:spPr bwMode="auto">
            <a:xfrm>
              <a:off x="1474" y="3176"/>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D</a:t>
              </a:r>
            </a:p>
          </p:txBody>
        </p:sp>
        <p:sp>
          <p:nvSpPr>
            <p:cNvPr id="108584" name="AutoShape 43">
              <a:extLst>
                <a:ext uri="{FF2B5EF4-FFF2-40B4-BE49-F238E27FC236}">
                  <a16:creationId xmlns:a16="http://schemas.microsoft.com/office/drawing/2014/main" id="{41E29F95-A353-417D-AC64-1FD94D504868}"/>
                </a:ext>
              </a:extLst>
            </p:cNvPr>
            <p:cNvSpPr>
              <a:spLocks noChangeArrowheads="1"/>
            </p:cNvSpPr>
            <p:nvPr/>
          </p:nvSpPr>
          <p:spPr bwMode="auto">
            <a:xfrm>
              <a:off x="1791" y="1843"/>
              <a:ext cx="182" cy="181"/>
            </a:xfrm>
            <a:prstGeom prst="upDownArrow">
              <a:avLst>
                <a:gd name="adj1" fmla="val 50000"/>
                <a:gd name="adj2" fmla="val 2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08585" name="Line 44">
              <a:extLst>
                <a:ext uri="{FF2B5EF4-FFF2-40B4-BE49-F238E27FC236}">
                  <a16:creationId xmlns:a16="http://schemas.microsoft.com/office/drawing/2014/main" id="{5AD02941-896B-4093-830B-F276B13920B0}"/>
                </a:ext>
              </a:extLst>
            </p:cNvPr>
            <p:cNvSpPr>
              <a:spLocks noChangeShapeType="1"/>
            </p:cNvSpPr>
            <p:nvPr/>
          </p:nvSpPr>
          <p:spPr bwMode="auto">
            <a:xfrm flipH="1">
              <a:off x="3610" y="1162"/>
              <a:ext cx="283" cy="2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86" name="Line 45">
              <a:extLst>
                <a:ext uri="{FF2B5EF4-FFF2-40B4-BE49-F238E27FC236}">
                  <a16:creationId xmlns:a16="http://schemas.microsoft.com/office/drawing/2014/main" id="{7613FE21-D1EB-4CF0-9C9E-BB80050B8529}"/>
                </a:ext>
              </a:extLst>
            </p:cNvPr>
            <p:cNvSpPr>
              <a:spLocks noChangeShapeType="1"/>
            </p:cNvSpPr>
            <p:nvPr/>
          </p:nvSpPr>
          <p:spPr bwMode="auto">
            <a:xfrm flipH="1">
              <a:off x="4226" y="1527"/>
              <a:ext cx="91"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87" name="Line 46">
              <a:extLst>
                <a:ext uri="{FF2B5EF4-FFF2-40B4-BE49-F238E27FC236}">
                  <a16:creationId xmlns:a16="http://schemas.microsoft.com/office/drawing/2014/main" id="{2173CC30-EE67-4B91-9D6C-45943D8DD2A2}"/>
                </a:ext>
              </a:extLst>
            </p:cNvPr>
            <p:cNvSpPr>
              <a:spLocks noChangeShapeType="1"/>
            </p:cNvSpPr>
            <p:nvPr/>
          </p:nvSpPr>
          <p:spPr bwMode="auto">
            <a:xfrm flipH="1">
              <a:off x="4619" y="1815"/>
              <a:ext cx="91"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88" name="Line 47">
              <a:extLst>
                <a:ext uri="{FF2B5EF4-FFF2-40B4-BE49-F238E27FC236}">
                  <a16:creationId xmlns:a16="http://schemas.microsoft.com/office/drawing/2014/main" id="{D8BA0482-5A0C-472D-8859-7B5894DF9CCA}"/>
                </a:ext>
              </a:extLst>
            </p:cNvPr>
            <p:cNvSpPr>
              <a:spLocks noChangeShapeType="1"/>
            </p:cNvSpPr>
            <p:nvPr/>
          </p:nvSpPr>
          <p:spPr bwMode="auto">
            <a:xfrm>
              <a:off x="4702" y="2125"/>
              <a:ext cx="91"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89" name="Line 48">
              <a:extLst>
                <a:ext uri="{FF2B5EF4-FFF2-40B4-BE49-F238E27FC236}">
                  <a16:creationId xmlns:a16="http://schemas.microsoft.com/office/drawing/2014/main" id="{C2CF9286-087C-4550-9572-D959D3048C7C}"/>
                </a:ext>
              </a:extLst>
            </p:cNvPr>
            <p:cNvSpPr>
              <a:spLocks noChangeShapeType="1"/>
            </p:cNvSpPr>
            <p:nvPr/>
          </p:nvSpPr>
          <p:spPr bwMode="auto">
            <a:xfrm flipH="1">
              <a:off x="4747" y="2360"/>
              <a:ext cx="128" cy="2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8590" name="Oval 49">
              <a:extLst>
                <a:ext uri="{FF2B5EF4-FFF2-40B4-BE49-F238E27FC236}">
                  <a16:creationId xmlns:a16="http://schemas.microsoft.com/office/drawing/2014/main" id="{E9F3784C-BB83-46C2-8E1A-ABCFF61D56A2}"/>
                </a:ext>
              </a:extLst>
            </p:cNvPr>
            <p:cNvSpPr>
              <a:spLocks noChangeArrowheads="1"/>
            </p:cNvSpPr>
            <p:nvPr/>
          </p:nvSpPr>
          <p:spPr bwMode="auto">
            <a:xfrm>
              <a:off x="3848" y="981"/>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08591" name="Oval 50">
              <a:extLst>
                <a:ext uri="{FF2B5EF4-FFF2-40B4-BE49-F238E27FC236}">
                  <a16:creationId xmlns:a16="http://schemas.microsoft.com/office/drawing/2014/main" id="{89419A84-0C07-4DE0-97AB-5CC770DF533E}"/>
                </a:ext>
              </a:extLst>
            </p:cNvPr>
            <p:cNvSpPr>
              <a:spLocks noChangeArrowheads="1"/>
            </p:cNvSpPr>
            <p:nvPr/>
          </p:nvSpPr>
          <p:spPr bwMode="auto">
            <a:xfrm>
              <a:off x="4079" y="1650"/>
              <a:ext cx="21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F</a:t>
              </a:r>
            </a:p>
          </p:txBody>
        </p:sp>
        <p:sp>
          <p:nvSpPr>
            <p:cNvPr id="108592" name="Oval 51">
              <a:extLst>
                <a:ext uri="{FF2B5EF4-FFF2-40B4-BE49-F238E27FC236}">
                  <a16:creationId xmlns:a16="http://schemas.microsoft.com/office/drawing/2014/main" id="{53A7E722-28A7-4359-91FC-CFC8673B723E}"/>
                </a:ext>
              </a:extLst>
            </p:cNvPr>
            <p:cNvSpPr>
              <a:spLocks noChangeArrowheads="1"/>
            </p:cNvSpPr>
            <p:nvPr/>
          </p:nvSpPr>
          <p:spPr bwMode="auto">
            <a:xfrm>
              <a:off x="4517" y="1951"/>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108593" name="Oval 52">
              <a:extLst>
                <a:ext uri="{FF2B5EF4-FFF2-40B4-BE49-F238E27FC236}">
                  <a16:creationId xmlns:a16="http://schemas.microsoft.com/office/drawing/2014/main" id="{B58FDFEC-EA5B-4B3B-8B78-F1ED6CD86B38}"/>
                </a:ext>
              </a:extLst>
            </p:cNvPr>
            <p:cNvSpPr>
              <a:spLocks noChangeArrowheads="1"/>
            </p:cNvSpPr>
            <p:nvPr/>
          </p:nvSpPr>
          <p:spPr bwMode="auto">
            <a:xfrm>
              <a:off x="4771" y="2178"/>
              <a:ext cx="215"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I </a:t>
              </a:r>
            </a:p>
          </p:txBody>
        </p:sp>
        <p:sp>
          <p:nvSpPr>
            <p:cNvPr id="108594" name="Oval 53">
              <a:extLst>
                <a:ext uri="{FF2B5EF4-FFF2-40B4-BE49-F238E27FC236}">
                  <a16:creationId xmlns:a16="http://schemas.microsoft.com/office/drawing/2014/main" id="{8DD95E4B-544D-43EC-B159-32A33C85DA5E}"/>
                </a:ext>
              </a:extLst>
            </p:cNvPr>
            <p:cNvSpPr>
              <a:spLocks noChangeArrowheads="1"/>
            </p:cNvSpPr>
            <p:nvPr/>
          </p:nvSpPr>
          <p:spPr bwMode="auto">
            <a:xfrm>
              <a:off x="4589" y="2496"/>
              <a:ext cx="232"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 J </a:t>
              </a:r>
            </a:p>
          </p:txBody>
        </p:sp>
        <p:sp>
          <p:nvSpPr>
            <p:cNvPr id="108595" name="Line 54">
              <a:extLst>
                <a:ext uri="{FF2B5EF4-FFF2-40B4-BE49-F238E27FC236}">
                  <a16:creationId xmlns:a16="http://schemas.microsoft.com/office/drawing/2014/main" id="{B829A775-2753-404B-BBEE-799817BE77AF}"/>
                </a:ext>
              </a:extLst>
            </p:cNvPr>
            <p:cNvSpPr>
              <a:spLocks noChangeShapeType="1"/>
            </p:cNvSpPr>
            <p:nvPr/>
          </p:nvSpPr>
          <p:spPr bwMode="auto">
            <a:xfrm>
              <a:off x="3606" y="1526"/>
              <a:ext cx="317"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596" name="Oval 55">
              <a:extLst>
                <a:ext uri="{FF2B5EF4-FFF2-40B4-BE49-F238E27FC236}">
                  <a16:creationId xmlns:a16="http://schemas.microsoft.com/office/drawing/2014/main" id="{BE91A8F2-46A8-44EA-8C15-0CB57E12DDC6}"/>
                </a:ext>
              </a:extLst>
            </p:cNvPr>
            <p:cNvSpPr>
              <a:spLocks noChangeArrowheads="1"/>
            </p:cNvSpPr>
            <p:nvPr/>
          </p:nvSpPr>
          <p:spPr bwMode="auto">
            <a:xfrm>
              <a:off x="3474" y="1361"/>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B</a:t>
              </a:r>
            </a:p>
          </p:txBody>
        </p:sp>
        <p:sp>
          <p:nvSpPr>
            <p:cNvPr id="108597" name="Oval 56">
              <a:extLst>
                <a:ext uri="{FF2B5EF4-FFF2-40B4-BE49-F238E27FC236}">
                  <a16:creationId xmlns:a16="http://schemas.microsoft.com/office/drawing/2014/main" id="{1B4063E3-2D2A-4CA5-8BE5-CB46A4D7EC3A}"/>
                </a:ext>
              </a:extLst>
            </p:cNvPr>
            <p:cNvSpPr>
              <a:spLocks noChangeArrowheads="1"/>
            </p:cNvSpPr>
            <p:nvPr/>
          </p:nvSpPr>
          <p:spPr bwMode="auto">
            <a:xfrm>
              <a:off x="3651" y="1616"/>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08598" name="Oval 57">
              <a:extLst>
                <a:ext uri="{FF2B5EF4-FFF2-40B4-BE49-F238E27FC236}">
                  <a16:creationId xmlns:a16="http://schemas.microsoft.com/office/drawing/2014/main" id="{A665AB5D-32E7-4DA0-A4D9-393143397B89}"/>
                </a:ext>
              </a:extLst>
            </p:cNvPr>
            <p:cNvSpPr>
              <a:spLocks noChangeArrowheads="1"/>
            </p:cNvSpPr>
            <p:nvPr/>
          </p:nvSpPr>
          <p:spPr bwMode="auto">
            <a:xfrm>
              <a:off x="3878" y="1906"/>
              <a:ext cx="189"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D</a:t>
              </a:r>
            </a:p>
          </p:txBody>
        </p:sp>
        <p:sp>
          <p:nvSpPr>
            <p:cNvPr id="108599" name="Line 58">
              <a:extLst>
                <a:ext uri="{FF2B5EF4-FFF2-40B4-BE49-F238E27FC236}">
                  <a16:creationId xmlns:a16="http://schemas.microsoft.com/office/drawing/2014/main" id="{C2CF5282-A094-4A5F-B9C6-CB7951E90B56}"/>
                </a:ext>
              </a:extLst>
            </p:cNvPr>
            <p:cNvSpPr>
              <a:spLocks noChangeShapeType="1"/>
            </p:cNvSpPr>
            <p:nvPr/>
          </p:nvSpPr>
          <p:spPr bwMode="auto">
            <a:xfrm>
              <a:off x="4018" y="1163"/>
              <a:ext cx="681"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600" name="Oval 59">
              <a:extLst>
                <a:ext uri="{FF2B5EF4-FFF2-40B4-BE49-F238E27FC236}">
                  <a16:creationId xmlns:a16="http://schemas.microsoft.com/office/drawing/2014/main" id="{66D34862-1092-4613-84BA-3C6BCFB74B85}"/>
                </a:ext>
              </a:extLst>
            </p:cNvPr>
            <p:cNvSpPr>
              <a:spLocks noChangeArrowheads="1"/>
            </p:cNvSpPr>
            <p:nvPr/>
          </p:nvSpPr>
          <p:spPr bwMode="auto">
            <a:xfrm>
              <a:off x="4276" y="1318"/>
              <a:ext cx="180"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E</a:t>
              </a:r>
            </a:p>
          </p:txBody>
        </p:sp>
        <p:sp>
          <p:nvSpPr>
            <p:cNvPr id="108601" name="Oval 60">
              <a:extLst>
                <a:ext uri="{FF2B5EF4-FFF2-40B4-BE49-F238E27FC236}">
                  <a16:creationId xmlns:a16="http://schemas.microsoft.com/office/drawing/2014/main" id="{7DFD49AC-9D91-4C60-AB29-4831B1EDD4B2}"/>
                </a:ext>
              </a:extLst>
            </p:cNvPr>
            <p:cNvSpPr>
              <a:spLocks noChangeArrowheads="1"/>
            </p:cNvSpPr>
            <p:nvPr/>
          </p:nvSpPr>
          <p:spPr bwMode="auto">
            <a:xfrm>
              <a:off x="4650" y="1634"/>
              <a:ext cx="197" cy="209"/>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08602" name="AutoShape 61">
              <a:extLst>
                <a:ext uri="{FF2B5EF4-FFF2-40B4-BE49-F238E27FC236}">
                  <a16:creationId xmlns:a16="http://schemas.microsoft.com/office/drawing/2014/main" id="{286A9240-EA92-4127-9A70-B3EF0ED1A1F6}"/>
                </a:ext>
              </a:extLst>
            </p:cNvPr>
            <p:cNvSpPr>
              <a:spLocks noChangeArrowheads="1"/>
            </p:cNvSpPr>
            <p:nvPr/>
          </p:nvSpPr>
          <p:spPr bwMode="auto">
            <a:xfrm>
              <a:off x="2972" y="1298"/>
              <a:ext cx="226" cy="136"/>
            </a:xfrm>
            <a:prstGeom prst="leftRightArrow">
              <a:avLst>
                <a:gd name="adj1" fmla="val 50000"/>
                <a:gd name="adj2" fmla="val 33235"/>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08603" name="AutoShape 62">
              <a:extLst>
                <a:ext uri="{FF2B5EF4-FFF2-40B4-BE49-F238E27FC236}">
                  <a16:creationId xmlns:a16="http://schemas.microsoft.com/office/drawing/2014/main" id="{001EC25F-1EA6-4CC1-852E-744E8F36663D}"/>
                </a:ext>
              </a:extLst>
            </p:cNvPr>
            <p:cNvSpPr>
              <a:spLocks noChangeArrowheads="1"/>
            </p:cNvSpPr>
            <p:nvPr/>
          </p:nvSpPr>
          <p:spPr bwMode="auto">
            <a:xfrm rot="2700000">
              <a:off x="3016" y="2115"/>
              <a:ext cx="182" cy="182"/>
            </a:xfrm>
            <a:prstGeom prst="upDownArrow">
              <a:avLst>
                <a:gd name="adj1" fmla="val 50000"/>
                <a:gd name="adj2" fmla="val 20000"/>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08604" name="Text Box 63">
              <a:extLst>
                <a:ext uri="{FF2B5EF4-FFF2-40B4-BE49-F238E27FC236}">
                  <a16:creationId xmlns:a16="http://schemas.microsoft.com/office/drawing/2014/main" id="{F350CDC3-9C30-476B-9B66-B59C561BC761}"/>
                </a:ext>
              </a:extLst>
            </p:cNvPr>
            <p:cNvSpPr txBox="1">
              <a:spLocks noChangeArrowheads="1"/>
            </p:cNvSpPr>
            <p:nvPr/>
          </p:nvSpPr>
          <p:spPr bwMode="auto">
            <a:xfrm>
              <a:off x="2550" y="1092"/>
              <a:ext cx="11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森林与二叉树对应</a:t>
              </a:r>
            </a:p>
          </p:txBody>
        </p:sp>
        <p:sp>
          <p:nvSpPr>
            <p:cNvPr id="108605" name="Text Box 64">
              <a:extLst>
                <a:ext uri="{FF2B5EF4-FFF2-40B4-BE49-F238E27FC236}">
                  <a16:creationId xmlns:a16="http://schemas.microsoft.com/office/drawing/2014/main" id="{1D10F3D0-1E44-4091-A2D2-C571F8AB65FE}"/>
                </a:ext>
              </a:extLst>
            </p:cNvPr>
            <p:cNvSpPr txBox="1">
              <a:spLocks noChangeArrowheads="1"/>
            </p:cNvSpPr>
            <p:nvPr/>
          </p:nvSpPr>
          <p:spPr bwMode="auto">
            <a:xfrm>
              <a:off x="676" y="1812"/>
              <a:ext cx="10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树与二叉树对应</a:t>
              </a:r>
            </a:p>
          </p:txBody>
        </p:sp>
        <p:sp>
          <p:nvSpPr>
            <p:cNvPr id="108606" name="Text Box 65">
              <a:extLst>
                <a:ext uri="{FF2B5EF4-FFF2-40B4-BE49-F238E27FC236}">
                  <a16:creationId xmlns:a16="http://schemas.microsoft.com/office/drawing/2014/main" id="{C5A0821B-68D6-4CFC-8264-29B36BBBCD00}"/>
                </a:ext>
              </a:extLst>
            </p:cNvPr>
            <p:cNvSpPr txBox="1">
              <a:spLocks noChangeArrowheads="1"/>
            </p:cNvSpPr>
            <p:nvPr/>
          </p:nvSpPr>
          <p:spPr bwMode="auto">
            <a:xfrm>
              <a:off x="2789" y="2296"/>
              <a:ext cx="6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t>树根相连</a:t>
              </a:r>
            </a:p>
          </p:txBody>
        </p:sp>
      </p:grpSp>
    </p:spTree>
    <p:extLst>
      <p:ext uri="{BB962C8B-B14F-4D97-AF65-F5344CB8AC3E}">
        <p14:creationId xmlns:p14="http://schemas.microsoft.com/office/powerpoint/2010/main" val="3700197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850" name="Group 82">
            <a:extLst>
              <a:ext uri="{FF2B5EF4-FFF2-40B4-BE49-F238E27FC236}">
                <a16:creationId xmlns:a16="http://schemas.microsoft.com/office/drawing/2014/main" id="{6BD7A4F1-6163-462E-AE4D-516C2DEF0111}"/>
              </a:ext>
            </a:extLst>
          </p:cNvPr>
          <p:cNvGraphicFramePr>
            <a:graphicFrameLocks noGrp="1"/>
          </p:cNvGraphicFramePr>
          <p:nvPr>
            <p:extLst>
              <p:ext uri="{D42A27DB-BD31-4B8C-83A1-F6EECF244321}">
                <p14:modId xmlns:p14="http://schemas.microsoft.com/office/powerpoint/2010/main" val="2494593407"/>
              </p:ext>
            </p:extLst>
          </p:nvPr>
        </p:nvGraphicFramePr>
        <p:xfrm>
          <a:off x="647564" y="1473976"/>
          <a:ext cx="7848872" cy="3910048"/>
        </p:xfrm>
        <a:graphic>
          <a:graphicData uri="http://schemas.openxmlformats.org/drawingml/2006/table">
            <a:tbl>
              <a:tblPr/>
              <a:tblGrid>
                <a:gridCol w="527050">
                  <a:extLst>
                    <a:ext uri="{9D8B030D-6E8A-4147-A177-3AD203B41FA5}">
                      <a16:colId xmlns:a16="http://schemas.microsoft.com/office/drawing/2014/main" val="20000"/>
                    </a:ext>
                  </a:extLst>
                </a:gridCol>
                <a:gridCol w="4225478">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2592288">
                  <a:extLst>
                    <a:ext uri="{9D8B030D-6E8A-4147-A177-3AD203B41FA5}">
                      <a16:colId xmlns:a16="http://schemas.microsoft.com/office/drawing/2014/main" val="20003"/>
                    </a:ext>
                  </a:extLst>
                </a:gridCol>
              </a:tblGrid>
              <a:tr h="520307">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accent2"/>
                          </a:solidFill>
                          <a:effectLst/>
                          <a:latin typeface="Times New Roman" pitchFamily="18" charset="0"/>
                          <a:ea typeface="宋体" pitchFamily="2" charset="-122"/>
                        </a:rPr>
                        <a:t>遍历森林与遍历二叉树的对应关系</a:t>
                      </a:r>
                    </a:p>
                  </a:txBody>
                  <a:tcPr marL="90000" marR="90000" marT="46796" marB="46796"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8388">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遍历森林</a:t>
                      </a:r>
                    </a:p>
                  </a:txBody>
                  <a:tcPr marL="90000" marR="90000" marT="46796" marB="46796"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遍历相应的二叉树</a:t>
                      </a:r>
                    </a:p>
                  </a:txBody>
                  <a:tcPr marL="90000" marR="90000" marT="46796" marB="46796"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14956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先根</a:t>
                      </a:r>
                    </a:p>
                  </a:txBody>
                  <a:tcPr marL="90000" marR="90000" marT="46796" marB="4679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访问第一棵树的根；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先根顺序遍历第一棵树的全部子树；</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先根顺序遍历其余全部树。</a:t>
                      </a:r>
                    </a:p>
                  </a:txBody>
                  <a:tcPr marL="90000" marR="90000" marT="46796" marB="467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先根</a:t>
                      </a:r>
                    </a:p>
                  </a:txBody>
                  <a:tcPr marL="90000" marR="90000" marT="46796" marB="467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访问树根；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先根顺序遍历左子树；</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先根顺序遍历右子树。</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796" marB="4679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9565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后根</a:t>
                      </a:r>
                    </a:p>
                  </a:txBody>
                  <a:tcPr marL="90000" marR="90000" marT="46796" marB="4679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后根顺序遍历第一棵树的全部子树访问第一棵树的根；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后根顺序遍历其余的树。</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796" marB="467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中根</a:t>
                      </a:r>
                    </a:p>
                  </a:txBody>
                  <a:tcPr marL="90000" marR="90000" marT="46796" marB="467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中根顺序遍历左子树；</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访问树根；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中根顺序遍历右子树。</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796" marB="4679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83130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838" name="Group 46">
            <a:extLst>
              <a:ext uri="{FF2B5EF4-FFF2-40B4-BE49-F238E27FC236}">
                <a16:creationId xmlns:a16="http://schemas.microsoft.com/office/drawing/2014/main" id="{DBB95D91-9CF7-43EB-8784-D413A4BE73FA}"/>
              </a:ext>
            </a:extLst>
          </p:cNvPr>
          <p:cNvGraphicFramePr>
            <a:graphicFrameLocks noGrp="1"/>
          </p:cNvGraphicFramePr>
          <p:nvPr>
            <p:extLst>
              <p:ext uri="{D42A27DB-BD31-4B8C-83A1-F6EECF244321}">
                <p14:modId xmlns:p14="http://schemas.microsoft.com/office/powerpoint/2010/main" val="2952950355"/>
              </p:ext>
            </p:extLst>
          </p:nvPr>
        </p:nvGraphicFramePr>
        <p:xfrm>
          <a:off x="539750" y="1341438"/>
          <a:ext cx="8064500" cy="3708401"/>
        </p:xfrm>
        <a:graphic>
          <a:graphicData uri="http://schemas.openxmlformats.org/drawingml/2006/table">
            <a:tbl>
              <a:tblPr/>
              <a:tblGrid>
                <a:gridCol w="506413">
                  <a:extLst>
                    <a:ext uri="{9D8B030D-6E8A-4147-A177-3AD203B41FA5}">
                      <a16:colId xmlns:a16="http://schemas.microsoft.com/office/drawing/2014/main" val="20000"/>
                    </a:ext>
                  </a:extLst>
                </a:gridCol>
                <a:gridCol w="4245917">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2880122">
                  <a:extLst>
                    <a:ext uri="{9D8B030D-6E8A-4147-A177-3AD203B41FA5}">
                      <a16:colId xmlns:a16="http://schemas.microsoft.com/office/drawing/2014/main" val="20003"/>
                    </a:ext>
                  </a:extLst>
                </a:gridCol>
              </a:tblGrid>
              <a:tr h="520276">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accent2"/>
                          </a:solidFill>
                          <a:effectLst/>
                          <a:latin typeface="Times New Roman" pitchFamily="18" charset="0"/>
                          <a:ea typeface="宋体" pitchFamily="2" charset="-122"/>
                        </a:rPr>
                        <a:t>遍历森林与遍历树的对应关系</a:t>
                      </a:r>
                    </a:p>
                  </a:txBody>
                  <a:tcPr marL="90000" marR="90000" marT="46778" marB="4677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8356">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遍历森林</a:t>
                      </a:r>
                    </a:p>
                  </a:txBody>
                  <a:tcPr marL="90000" marR="90000" marT="46778" marB="4677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遍历树</a:t>
                      </a:r>
                    </a:p>
                  </a:txBody>
                  <a:tcPr marL="90000" marR="90000" marT="46778" marB="4677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13550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先根</a:t>
                      </a:r>
                    </a:p>
                  </a:txBody>
                  <a:tcPr marL="90000" marR="90000" marT="46778" marB="4677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访问第一棵树的根；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先根顺序遍历第一棵树的全部子树；</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先根顺序遍历其余全部树。</a:t>
                      </a:r>
                    </a:p>
                  </a:txBody>
                  <a:tcPr marL="90000" marR="90000" marT="46778" marB="467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先根</a:t>
                      </a:r>
                    </a:p>
                  </a:txBody>
                  <a:tcPr marL="90000" marR="90000" marT="46778" marB="467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先根顺序遍历全部子树。</a:t>
                      </a:r>
                    </a:p>
                  </a:txBody>
                  <a:tcPr marL="90000" marR="90000" marT="46778" marB="4677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346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后根</a:t>
                      </a:r>
                    </a:p>
                  </a:txBody>
                  <a:tcPr marL="90000" marR="90000" marT="46778" marB="4677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后根顺序遍历第一棵树的全部子；树访问第一棵树的根；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后根顺序遍历其余的树，</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46778" marB="467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后根</a:t>
                      </a:r>
                    </a:p>
                  </a:txBody>
                  <a:tcPr marL="90000" marR="90000" marT="46778" marB="467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中根顺序遍历全部子树；</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访问根。</a:t>
                      </a:r>
                    </a:p>
                  </a:txBody>
                  <a:tcPr marL="90000" marR="90000" marT="46778" marB="4677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7427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768798"/>
            <a:ext cx="8332422" cy="1421928"/>
          </a:xfrm>
          <a:prstGeom prst="rect">
            <a:avLst/>
          </a:prstGeom>
        </p:spPr>
        <p:txBody>
          <a:bodyPr wrap="square">
            <a:spAutoFit/>
          </a:bodyPr>
          <a:lstStyle/>
          <a:p>
            <a:pPr>
              <a:lnSpc>
                <a:spcPct val="90000"/>
              </a:lnSpc>
            </a:pPr>
            <a:r>
              <a:rPr lang="zh-CN" altLang="en-US" b="1" dirty="0">
                <a:solidFill>
                  <a:schemeClr val="accent6"/>
                </a:solidFill>
                <a:latin typeface="+mn-lt"/>
                <a:ea typeface="+mn-ea"/>
                <a:cs typeface="Times New Roman" panose="02020603050405020304" pitchFamily="18" charset="0"/>
              </a:rPr>
              <a:t>集合：</a:t>
            </a:r>
            <a:r>
              <a:rPr lang="zh-CN" altLang="en-US" b="1" dirty="0">
                <a:latin typeface="+mn-lt"/>
                <a:ea typeface="+mn-ea"/>
                <a:cs typeface="Times New Roman" panose="02020603050405020304" pitchFamily="18" charset="0"/>
              </a:rPr>
              <a:t>性质相同的元素所组成的整体。</a:t>
            </a:r>
            <a:endParaRPr lang="en-US" altLang="zh-CN" b="1" dirty="0">
              <a:latin typeface="+mn-lt"/>
              <a:ea typeface="+mn-ea"/>
              <a:cs typeface="Times New Roman" panose="02020603050405020304" pitchFamily="18" charset="0"/>
            </a:endParaRPr>
          </a:p>
          <a:p>
            <a:pPr>
              <a:lnSpc>
                <a:spcPct val="90000"/>
              </a:lnSpc>
            </a:pPr>
            <a:r>
              <a:rPr lang="zh-CN" altLang="en-US" b="1" dirty="0">
                <a:latin typeface="+mn-lt"/>
                <a:ea typeface="+mn-ea"/>
                <a:cs typeface="Times New Roman" panose="02020603050405020304" pitchFamily="18" charset="0"/>
              </a:rPr>
              <a:t>            假定集合的元素为</a:t>
            </a:r>
            <a:r>
              <a:rPr lang="en-US" altLang="zh-CN" b="1" dirty="0">
                <a:latin typeface="+mn-lt"/>
                <a:ea typeface="+mn-ea"/>
                <a:cs typeface="Times New Roman" panose="02020603050405020304" pitchFamily="18" charset="0"/>
              </a:rPr>
              <a:t>1,2,3,…,n</a:t>
            </a:r>
            <a:r>
              <a:rPr lang="zh-CN" altLang="en-US" b="1" dirty="0">
                <a:latin typeface="+mn-lt"/>
                <a:ea typeface="+mn-ea"/>
                <a:cs typeface="Times New Roman" panose="02020603050405020304" pitchFamily="18" charset="0"/>
              </a:rPr>
              <a:t>，而由这些元素组成的集合两两不相交（</a:t>
            </a:r>
            <a:r>
              <a:rPr lang="en-US" altLang="zh-CN" b="1" dirty="0">
                <a:latin typeface="+mn-lt"/>
                <a:ea typeface="+mn-ea"/>
                <a:cs typeface="Times New Roman" panose="02020603050405020304" pitchFamily="18" charset="0"/>
              </a:rPr>
              <a:t>MFSET</a:t>
            </a:r>
            <a:r>
              <a:rPr lang="zh-CN" altLang="en-US" b="1" dirty="0">
                <a:latin typeface="+mn-lt"/>
                <a:ea typeface="+mn-ea"/>
                <a:cs typeface="Times New Roman" panose="02020603050405020304" pitchFamily="18" charset="0"/>
              </a:rPr>
              <a:t>）。</a:t>
            </a:r>
            <a:endParaRPr lang="en-US" altLang="zh-CN" b="1" dirty="0">
              <a:latin typeface="+mn-lt"/>
              <a:ea typeface="+mn-ea"/>
              <a:cs typeface="Times New Roman" panose="02020603050405020304" pitchFamily="18" charset="0"/>
            </a:endParaRPr>
          </a:p>
          <a:p>
            <a:pPr>
              <a:lnSpc>
                <a:spcPct val="90000"/>
              </a:lnSpc>
            </a:pPr>
            <a:r>
              <a:rPr lang="zh-CN" altLang="en-US" b="1" dirty="0">
                <a:latin typeface="+mn-lt"/>
                <a:ea typeface="+mn-ea"/>
                <a:cs typeface="Times New Roman" panose="02020603050405020304" pitchFamily="18" charset="0"/>
              </a:rPr>
              <a:t>例如： S</a:t>
            </a:r>
            <a:r>
              <a:rPr lang="zh-CN" altLang="en-US" b="1" baseline="-25000" dirty="0">
                <a:latin typeface="+mn-lt"/>
                <a:ea typeface="+mn-ea"/>
                <a:cs typeface="Times New Roman" panose="02020603050405020304" pitchFamily="18" charset="0"/>
              </a:rPr>
              <a:t>1</a:t>
            </a:r>
            <a:r>
              <a:rPr lang="zh-CN" altLang="en-US" b="1" dirty="0">
                <a:latin typeface="+mn-lt"/>
                <a:ea typeface="+mn-ea"/>
                <a:cs typeface="Times New Roman" panose="02020603050405020304" pitchFamily="18" charset="0"/>
              </a:rPr>
              <a:t>={1, 7, 8, 9},   S</a:t>
            </a:r>
            <a:r>
              <a:rPr lang="zh-CN" altLang="en-US" b="1" baseline="-25000" dirty="0">
                <a:latin typeface="+mn-lt"/>
                <a:ea typeface="+mn-ea"/>
                <a:cs typeface="Times New Roman" panose="02020603050405020304" pitchFamily="18" charset="0"/>
              </a:rPr>
              <a:t>2</a:t>
            </a:r>
            <a:r>
              <a:rPr lang="zh-CN" altLang="en-US" b="1" dirty="0">
                <a:latin typeface="+mn-lt"/>
                <a:ea typeface="+mn-ea"/>
                <a:cs typeface="Times New Roman" panose="02020603050405020304" pitchFamily="18" charset="0"/>
              </a:rPr>
              <a:t>={2, 5, 10 },    S</a:t>
            </a:r>
            <a:r>
              <a:rPr lang="zh-CN" altLang="en-US" b="1" baseline="-25000" dirty="0">
                <a:latin typeface="+mn-lt"/>
                <a:ea typeface="+mn-ea"/>
                <a:cs typeface="Times New Roman" panose="02020603050405020304" pitchFamily="18" charset="0"/>
              </a:rPr>
              <a:t>3</a:t>
            </a:r>
            <a:r>
              <a:rPr lang="zh-CN" altLang="en-US" b="1" dirty="0">
                <a:latin typeface="+mn-lt"/>
                <a:ea typeface="+mn-ea"/>
                <a:cs typeface="Times New Roman" panose="02020603050405020304" pitchFamily="18" charset="0"/>
              </a:rPr>
              <a:t>={3, 4, 6}，</a:t>
            </a:r>
            <a:r>
              <a:rPr lang="en-US" altLang="zh-CN" b="1" dirty="0">
                <a:latin typeface="+mn-lt"/>
                <a:ea typeface="+mn-ea"/>
                <a:cs typeface="Times New Roman" panose="02020603050405020304" pitchFamily="18" charset="0"/>
              </a:rPr>
              <a:t>n=10</a:t>
            </a:r>
          </a:p>
        </p:txBody>
      </p:sp>
      <p:sp>
        <p:nvSpPr>
          <p:cNvPr id="3" name="矩形 2"/>
          <p:cNvSpPr/>
          <p:nvPr/>
        </p:nvSpPr>
        <p:spPr>
          <a:xfrm>
            <a:off x="656442" y="1236496"/>
            <a:ext cx="3352200" cy="461665"/>
          </a:xfrm>
          <a:prstGeom prst="rect">
            <a:avLst/>
          </a:prstGeom>
        </p:spPr>
        <p:txBody>
          <a:bodyPr wrap="none">
            <a:spAutoFit/>
          </a:bodyPr>
          <a:lstStyle/>
          <a:p>
            <a:pPr>
              <a:buNone/>
            </a:pPr>
            <a:r>
              <a:rPr lang="en-US" altLang="zh-CN" b="1" kern="100" dirty="0">
                <a:solidFill>
                  <a:srgbClr val="C00000"/>
                </a:solidFill>
                <a:latin typeface="+mn-lt"/>
                <a:ea typeface="+mn-ea"/>
              </a:rPr>
              <a:t>3.7.1 </a:t>
            </a:r>
            <a:r>
              <a:rPr lang="zh-CN" altLang="en-US" b="1" dirty="0">
                <a:solidFill>
                  <a:srgbClr val="C00000"/>
                </a:solidFill>
                <a:latin typeface="+mn-lt"/>
                <a:ea typeface="+mn-ea"/>
              </a:rPr>
              <a:t>集合的树结构表示</a:t>
            </a:r>
          </a:p>
        </p:txBody>
      </p:sp>
      <p:sp>
        <p:nvSpPr>
          <p:cNvPr id="6" name="椭圆 5"/>
          <p:cNvSpPr/>
          <p:nvPr/>
        </p:nvSpPr>
        <p:spPr>
          <a:xfrm>
            <a:off x="2332542" y="336469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1</a:t>
            </a:r>
            <a:endParaRPr lang="zh-CN" altLang="en-US" sz="1200" dirty="0">
              <a:solidFill>
                <a:schemeClr val="tx1"/>
              </a:solidFill>
              <a:cs typeface="Times New Roman" panose="02020603050405020304" pitchFamily="18" charset="0"/>
            </a:endParaRPr>
          </a:p>
        </p:txBody>
      </p:sp>
      <p:sp>
        <p:nvSpPr>
          <p:cNvPr id="7" name="椭圆 6"/>
          <p:cNvSpPr/>
          <p:nvPr/>
        </p:nvSpPr>
        <p:spPr>
          <a:xfrm>
            <a:off x="2326041" y="4011382"/>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8</a:t>
            </a:r>
            <a:endParaRPr lang="zh-CN" altLang="en-US" sz="1200" dirty="0">
              <a:solidFill>
                <a:schemeClr val="tx1"/>
              </a:solidFill>
              <a:cs typeface="Times New Roman" panose="02020603050405020304" pitchFamily="18" charset="0"/>
            </a:endParaRPr>
          </a:p>
        </p:txBody>
      </p:sp>
      <p:sp>
        <p:nvSpPr>
          <p:cNvPr id="8" name="椭圆 7"/>
          <p:cNvSpPr/>
          <p:nvPr/>
        </p:nvSpPr>
        <p:spPr>
          <a:xfrm>
            <a:off x="1927541" y="4011382"/>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7</a:t>
            </a:r>
            <a:endParaRPr lang="zh-CN" altLang="en-US" sz="1200" dirty="0">
              <a:solidFill>
                <a:schemeClr val="tx1"/>
              </a:solidFill>
              <a:cs typeface="Times New Roman" panose="02020603050405020304" pitchFamily="18" charset="0"/>
            </a:endParaRPr>
          </a:p>
        </p:txBody>
      </p:sp>
      <p:sp>
        <p:nvSpPr>
          <p:cNvPr id="9" name="椭圆 8"/>
          <p:cNvSpPr/>
          <p:nvPr/>
        </p:nvSpPr>
        <p:spPr>
          <a:xfrm>
            <a:off x="2737541" y="4011382"/>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9</a:t>
            </a:r>
            <a:endParaRPr lang="zh-CN" altLang="en-US" sz="1200" dirty="0">
              <a:solidFill>
                <a:schemeClr val="tx1"/>
              </a:solidFill>
              <a:cs typeface="Times New Roman" panose="02020603050405020304" pitchFamily="18" charset="0"/>
            </a:endParaRPr>
          </a:p>
        </p:txBody>
      </p:sp>
      <p:cxnSp>
        <p:nvCxnSpPr>
          <p:cNvPr id="11" name="直接箭头连接符 10"/>
          <p:cNvCxnSpPr>
            <a:stCxn id="8" idx="0"/>
            <a:endCxn id="6" idx="3"/>
          </p:cNvCxnSpPr>
          <p:nvPr/>
        </p:nvCxnSpPr>
        <p:spPr>
          <a:xfrm flipV="1">
            <a:off x="2062541" y="3600783"/>
            <a:ext cx="309542"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0"/>
            <a:endCxn id="6" idx="4"/>
          </p:cNvCxnSpPr>
          <p:nvPr/>
        </p:nvCxnSpPr>
        <p:spPr>
          <a:xfrm flipV="1">
            <a:off x="2461041" y="3641289"/>
            <a:ext cx="6501" cy="370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0"/>
            <a:endCxn id="6" idx="5"/>
          </p:cNvCxnSpPr>
          <p:nvPr/>
        </p:nvCxnSpPr>
        <p:spPr>
          <a:xfrm flipH="1" flipV="1">
            <a:off x="2563001" y="3600783"/>
            <a:ext cx="309540"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452124" y="336211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5</a:t>
            </a:r>
            <a:endParaRPr lang="zh-CN" altLang="en-US" sz="1200" dirty="0">
              <a:solidFill>
                <a:schemeClr val="tx1"/>
              </a:solidFill>
              <a:cs typeface="Times New Roman" panose="02020603050405020304" pitchFamily="18" charset="0"/>
            </a:endParaRPr>
          </a:p>
        </p:txBody>
      </p:sp>
      <p:sp>
        <p:nvSpPr>
          <p:cNvPr id="20" name="椭圆 19"/>
          <p:cNvSpPr/>
          <p:nvPr/>
        </p:nvSpPr>
        <p:spPr>
          <a:xfrm>
            <a:off x="4122000" y="4008801"/>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2</a:t>
            </a:r>
            <a:endParaRPr lang="zh-CN" altLang="en-US" sz="1200" dirty="0">
              <a:solidFill>
                <a:schemeClr val="tx1"/>
              </a:solidFill>
              <a:cs typeface="Times New Roman" panose="02020603050405020304" pitchFamily="18" charset="0"/>
            </a:endParaRPr>
          </a:p>
        </p:txBody>
      </p:sp>
      <p:sp>
        <p:nvSpPr>
          <p:cNvPr id="21" name="椭圆 20"/>
          <p:cNvSpPr/>
          <p:nvPr/>
        </p:nvSpPr>
        <p:spPr>
          <a:xfrm>
            <a:off x="4842000" y="4008801"/>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10</a:t>
            </a:r>
            <a:endParaRPr lang="zh-CN" altLang="en-US" sz="1400" dirty="0">
              <a:solidFill>
                <a:schemeClr val="tx1"/>
              </a:solidFill>
              <a:cs typeface="Times New Roman" panose="02020603050405020304" pitchFamily="18" charset="0"/>
            </a:endParaRPr>
          </a:p>
        </p:txBody>
      </p:sp>
      <p:cxnSp>
        <p:nvCxnSpPr>
          <p:cNvPr id="22" name="直接箭头连接符 21"/>
          <p:cNvCxnSpPr>
            <a:stCxn id="20" idx="0"/>
            <a:endCxn id="18" idx="3"/>
          </p:cNvCxnSpPr>
          <p:nvPr/>
        </p:nvCxnSpPr>
        <p:spPr>
          <a:xfrm flipV="1">
            <a:off x="4257000" y="3598202"/>
            <a:ext cx="234665"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1" idx="1"/>
            <a:endCxn id="18" idx="5"/>
          </p:cNvCxnSpPr>
          <p:nvPr/>
        </p:nvCxnSpPr>
        <p:spPr>
          <a:xfrm flipH="1" flipV="1">
            <a:off x="4682583" y="3598202"/>
            <a:ext cx="198958" cy="451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6488949" y="3365933"/>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3</a:t>
            </a:r>
            <a:endParaRPr lang="zh-CN" altLang="en-US" sz="1200" dirty="0">
              <a:solidFill>
                <a:schemeClr val="tx1"/>
              </a:solidFill>
              <a:cs typeface="Times New Roman" panose="02020603050405020304" pitchFamily="18" charset="0"/>
            </a:endParaRPr>
          </a:p>
        </p:txBody>
      </p:sp>
      <p:sp>
        <p:nvSpPr>
          <p:cNvPr id="27" name="椭圆 26"/>
          <p:cNvSpPr/>
          <p:nvPr/>
        </p:nvSpPr>
        <p:spPr>
          <a:xfrm>
            <a:off x="6158825" y="4012620"/>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4</a:t>
            </a:r>
            <a:endParaRPr lang="zh-CN" altLang="en-US" sz="1200" dirty="0">
              <a:solidFill>
                <a:schemeClr val="tx1"/>
              </a:solidFill>
              <a:cs typeface="Times New Roman" panose="02020603050405020304" pitchFamily="18" charset="0"/>
            </a:endParaRPr>
          </a:p>
        </p:txBody>
      </p:sp>
      <p:sp>
        <p:nvSpPr>
          <p:cNvPr id="28" name="椭圆 27"/>
          <p:cNvSpPr/>
          <p:nvPr/>
        </p:nvSpPr>
        <p:spPr>
          <a:xfrm>
            <a:off x="6878825" y="4012620"/>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6</a:t>
            </a:r>
            <a:endParaRPr lang="zh-CN" altLang="en-US" sz="1200" dirty="0">
              <a:solidFill>
                <a:schemeClr val="tx1"/>
              </a:solidFill>
              <a:cs typeface="Times New Roman" panose="02020603050405020304" pitchFamily="18" charset="0"/>
            </a:endParaRPr>
          </a:p>
        </p:txBody>
      </p:sp>
      <p:cxnSp>
        <p:nvCxnSpPr>
          <p:cNvPr id="29" name="直接箭头连接符 28"/>
          <p:cNvCxnSpPr>
            <a:stCxn id="27" idx="0"/>
            <a:endCxn id="26" idx="3"/>
          </p:cNvCxnSpPr>
          <p:nvPr/>
        </p:nvCxnSpPr>
        <p:spPr>
          <a:xfrm flipV="1">
            <a:off x="6293825" y="3602021"/>
            <a:ext cx="234665"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8" idx="1"/>
            <a:endCxn id="26" idx="5"/>
          </p:cNvCxnSpPr>
          <p:nvPr/>
        </p:nvCxnSpPr>
        <p:spPr>
          <a:xfrm flipH="1" flipV="1">
            <a:off x="6719408" y="3602021"/>
            <a:ext cx="198958" cy="451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277127" y="4340103"/>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1</a:t>
            </a:r>
            <a:endParaRPr lang="zh-CN" altLang="en-US" i="1" baseline="-25000" dirty="0">
              <a:latin typeface="+mn-lt"/>
              <a:ea typeface="+mn-ea"/>
              <a:cs typeface="Times New Roman" panose="02020603050405020304" pitchFamily="18" charset="0"/>
            </a:endParaRPr>
          </a:p>
        </p:txBody>
      </p:sp>
      <p:sp>
        <p:nvSpPr>
          <p:cNvPr id="32" name="文本框 31"/>
          <p:cNvSpPr txBox="1"/>
          <p:nvPr/>
        </p:nvSpPr>
        <p:spPr>
          <a:xfrm>
            <a:off x="6488949" y="4357887"/>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3</a:t>
            </a:r>
            <a:endParaRPr lang="zh-CN" altLang="en-US" i="1" baseline="-25000" dirty="0">
              <a:latin typeface="+mn-lt"/>
              <a:ea typeface="+mn-ea"/>
              <a:cs typeface="Times New Roman" panose="02020603050405020304" pitchFamily="18" charset="0"/>
            </a:endParaRPr>
          </a:p>
        </p:txBody>
      </p:sp>
      <p:sp>
        <p:nvSpPr>
          <p:cNvPr id="33" name="文本框 32"/>
          <p:cNvSpPr txBox="1"/>
          <p:nvPr/>
        </p:nvSpPr>
        <p:spPr>
          <a:xfrm>
            <a:off x="4387282" y="4350167"/>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2</a:t>
            </a:r>
            <a:endParaRPr lang="zh-CN" altLang="en-US" i="1" baseline="-25000" dirty="0">
              <a:latin typeface="+mn-lt"/>
              <a:ea typeface="+mn-ea"/>
              <a:cs typeface="Times New Roman" panose="02020603050405020304" pitchFamily="18" charset="0"/>
            </a:endParaRPr>
          </a:p>
        </p:txBody>
      </p:sp>
      <p:sp>
        <p:nvSpPr>
          <p:cNvPr id="37" name="矩形 36">
            <a:extLst>
              <a:ext uri="{FF2B5EF4-FFF2-40B4-BE49-F238E27FC236}">
                <a16:creationId xmlns:a16="http://schemas.microsoft.com/office/drawing/2014/main" id="{E71AEF9E-A425-4B3F-8F01-2D8BFCE312E9}"/>
              </a:ext>
            </a:extLst>
          </p:cNvPr>
          <p:cNvSpPr/>
          <p:nvPr/>
        </p:nvSpPr>
        <p:spPr>
          <a:xfrm>
            <a:off x="656191" y="620688"/>
            <a:ext cx="1883849" cy="461665"/>
          </a:xfrm>
          <a:prstGeom prst="rect">
            <a:avLst/>
          </a:prstGeom>
        </p:spPr>
        <p:txBody>
          <a:bodyPr wrap="none">
            <a:spAutoFit/>
          </a:bodyPr>
          <a:lstStyle/>
          <a:p>
            <a:pPr fontAlgn="b"/>
            <a:r>
              <a:rPr lang="en-US" altLang="zh-CN" sz="2400" b="1" kern="100" dirty="0">
                <a:solidFill>
                  <a:srgbClr val="C00000"/>
                </a:solidFill>
                <a:latin typeface="+mn-lt"/>
                <a:ea typeface="+mn-ea"/>
              </a:rPr>
              <a:t>3.7 </a:t>
            </a:r>
            <a:r>
              <a:rPr lang="zh-CN" altLang="zh-CN" sz="2400" b="1" kern="100" dirty="0">
                <a:solidFill>
                  <a:srgbClr val="C00000"/>
                </a:solidFill>
                <a:latin typeface="+mn-lt"/>
                <a:ea typeface="+mn-ea"/>
              </a:rPr>
              <a:t>树的应用</a:t>
            </a:r>
          </a:p>
        </p:txBody>
      </p:sp>
      <p:sp>
        <p:nvSpPr>
          <p:cNvPr id="5" name="矩形 4"/>
          <p:cNvSpPr/>
          <p:nvPr/>
        </p:nvSpPr>
        <p:spPr>
          <a:xfrm>
            <a:off x="697888" y="4843026"/>
            <a:ext cx="8030070" cy="1754326"/>
          </a:xfrm>
          <a:prstGeom prst="rect">
            <a:avLst/>
          </a:prstGeom>
        </p:spPr>
        <p:txBody>
          <a:bodyPr wrap="square">
            <a:spAutoFit/>
          </a:bodyPr>
          <a:lstStyle/>
          <a:p>
            <a:pPr>
              <a:lnSpc>
                <a:spcPct val="90000"/>
              </a:lnSpc>
            </a:pPr>
            <a:r>
              <a:rPr lang="zh-CN" altLang="en-US" b="1" dirty="0">
                <a:cs typeface="Times New Roman" panose="02020603050405020304" pitchFamily="18" charset="0"/>
              </a:rPr>
              <a:t>MFSET</a:t>
            </a:r>
            <a:r>
              <a:rPr lang="zh-CN" altLang="en-US" b="1" dirty="0">
                <a:solidFill>
                  <a:schemeClr val="accent6"/>
                </a:solidFill>
                <a:latin typeface="+mn-lt"/>
                <a:ea typeface="+mn-ea"/>
                <a:cs typeface="Times New Roman" panose="02020603050405020304" pitchFamily="18" charset="0"/>
              </a:rPr>
              <a:t>集合上的基本操作：</a:t>
            </a:r>
            <a:endParaRPr lang="en-US" altLang="zh-CN" b="1" dirty="0">
              <a:solidFill>
                <a:schemeClr val="accent6"/>
              </a:solidFill>
              <a:latin typeface="+mn-lt"/>
              <a:ea typeface="+mn-ea"/>
              <a:cs typeface="Times New Roman" panose="02020603050405020304" pitchFamily="18" charset="0"/>
            </a:endParaRPr>
          </a:p>
          <a:p>
            <a:pPr>
              <a:lnSpc>
                <a:spcPct val="90000"/>
              </a:lnSpc>
            </a:pPr>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Union( S</a:t>
            </a:r>
            <a:r>
              <a:rPr lang="zh-CN" altLang="en-US" b="1" baseline="-25000" dirty="0">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 S</a:t>
            </a:r>
            <a:r>
              <a:rPr lang="zh-CN" altLang="en-US" b="1" baseline="-25000" dirty="0">
                <a:latin typeface="+mn-lt"/>
                <a:ea typeface="+mn-ea"/>
                <a:cs typeface="Times New Roman" panose="02020603050405020304" pitchFamily="18" charset="0"/>
              </a:rPr>
              <a:t>j</a:t>
            </a:r>
            <a:r>
              <a:rPr lang="zh-CN" altLang="en-US" b="1" dirty="0">
                <a:latin typeface="+mn-lt"/>
                <a:ea typeface="+mn-ea"/>
                <a:cs typeface="Times New Roman" panose="02020603050405020304" pitchFamily="18" charset="0"/>
              </a:rPr>
              <a:t>, S ):  if S</a:t>
            </a:r>
            <a:r>
              <a:rPr lang="zh-CN" altLang="en-US" b="1" baseline="-25000" dirty="0">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∩S</a:t>
            </a:r>
            <a:r>
              <a:rPr lang="zh-CN" altLang="en-US" b="1" baseline="-25000" dirty="0">
                <a:latin typeface="+mn-lt"/>
                <a:ea typeface="+mn-ea"/>
                <a:cs typeface="Times New Roman" panose="02020603050405020304" pitchFamily="18" charset="0"/>
              </a:rPr>
              <a:t>j</a:t>
            </a:r>
            <a:r>
              <a:rPr lang="zh-CN" altLang="en-US" b="1" dirty="0">
                <a:latin typeface="+mn-lt"/>
                <a:ea typeface="+mn-ea"/>
                <a:cs typeface="Times New Roman" panose="02020603050405020304" pitchFamily="18" charset="0"/>
              </a:rPr>
              <a:t>==Ф， S = S</a:t>
            </a:r>
            <a:r>
              <a:rPr lang="zh-CN" altLang="en-US" b="1" baseline="-25000" dirty="0">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∪S</a:t>
            </a:r>
            <a:r>
              <a:rPr lang="zh-CN" altLang="en-US" b="1" baseline="-25000" dirty="0">
                <a:latin typeface="+mn-lt"/>
                <a:ea typeface="+mn-ea"/>
                <a:cs typeface="Times New Roman" panose="02020603050405020304" pitchFamily="18" charset="0"/>
              </a:rPr>
              <a:t>j</a:t>
            </a:r>
            <a:r>
              <a:rPr lang="zh-CN" altLang="en-US" b="1" dirty="0">
                <a:latin typeface="+mn-lt"/>
                <a:ea typeface="+mn-ea"/>
                <a:cs typeface="Times New Roman" panose="02020603050405020304" pitchFamily="18" charset="0"/>
              </a:rPr>
              <a:t>;</a:t>
            </a:r>
          </a:p>
          <a:p>
            <a:pPr lvl="2">
              <a:lnSpc>
                <a:spcPct val="90000"/>
              </a:lnSpc>
            </a:pPr>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如：</a:t>
            </a:r>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S</a:t>
            </a:r>
            <a:r>
              <a:rPr lang="zh-CN" altLang="en-US" b="1" baseline="-25000" dirty="0">
                <a:latin typeface="+mn-lt"/>
                <a:ea typeface="+mn-ea"/>
                <a:cs typeface="Times New Roman" panose="02020603050405020304" pitchFamily="18" charset="0"/>
              </a:rPr>
              <a:t>1</a:t>
            </a:r>
            <a:r>
              <a:rPr lang="zh-CN" altLang="en-US" b="1" dirty="0">
                <a:latin typeface="+mn-lt"/>
                <a:ea typeface="+mn-ea"/>
                <a:cs typeface="Times New Roman" panose="02020603050405020304" pitchFamily="18" charset="0"/>
              </a:rPr>
              <a:t>∪S</a:t>
            </a:r>
            <a:r>
              <a:rPr lang="zh-CN" altLang="en-US" b="1" baseline="-25000" dirty="0">
                <a:latin typeface="+mn-lt"/>
                <a:ea typeface="+mn-ea"/>
                <a:cs typeface="Times New Roman" panose="02020603050405020304" pitchFamily="18" charset="0"/>
              </a:rPr>
              <a:t>2</a:t>
            </a:r>
            <a:r>
              <a:rPr lang="zh-CN" altLang="en-US" b="1" dirty="0">
                <a:latin typeface="+mn-lt"/>
                <a:ea typeface="+mn-ea"/>
                <a:cs typeface="Times New Roman" panose="02020603050405020304" pitchFamily="18" charset="0"/>
              </a:rPr>
              <a:t>={1，2，5，7，8，9，10}</a:t>
            </a:r>
            <a:endParaRPr lang="en-US" altLang="zh-CN" b="1" dirty="0">
              <a:latin typeface="+mn-lt"/>
              <a:ea typeface="+mn-ea"/>
              <a:cs typeface="Times New Roman" panose="02020603050405020304" pitchFamily="18" charset="0"/>
            </a:endParaRPr>
          </a:p>
          <a:p>
            <a:pPr lvl="1">
              <a:lnSpc>
                <a:spcPct val="90000"/>
              </a:lnSpc>
            </a:pPr>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Find( i </a:t>
            </a:r>
            <a:r>
              <a:rPr lang="en-US" altLang="zh-CN" b="1" dirty="0">
                <a:latin typeface="+mn-lt"/>
                <a:ea typeface="+mn-ea"/>
                <a:cs typeface="Times New Roman" panose="02020603050405020304" pitchFamily="18" charset="0"/>
              </a:rPr>
              <a:t>,S</a:t>
            </a:r>
            <a:r>
              <a:rPr lang="zh-CN" altLang="en-US" b="1" dirty="0">
                <a:latin typeface="+mn-lt"/>
                <a:ea typeface="+mn-ea"/>
                <a:cs typeface="Times New Roman" panose="02020603050405020304" pitchFamily="18" charset="0"/>
              </a:rPr>
              <a:t>):    求包含元素i 的集合</a:t>
            </a:r>
            <a:r>
              <a:rPr lang="en-US" altLang="zh-CN" b="1" dirty="0">
                <a:latin typeface="+mn-lt"/>
                <a:ea typeface="+mn-ea"/>
                <a:cs typeface="Times New Roman" panose="02020603050405020304" pitchFamily="18" charset="0"/>
              </a:rPr>
              <a:t>S</a:t>
            </a:r>
            <a:r>
              <a:rPr lang="zh-CN" altLang="en-US" b="1" dirty="0">
                <a:latin typeface="+mn-lt"/>
                <a:ea typeface="+mn-ea"/>
                <a:cs typeface="Times New Roman" panose="02020603050405020304" pitchFamily="18" charset="0"/>
              </a:rPr>
              <a:t>；</a:t>
            </a:r>
          </a:p>
          <a:p>
            <a:pPr lvl="1">
              <a:lnSpc>
                <a:spcPct val="90000"/>
              </a:lnSpc>
            </a:pPr>
            <a:r>
              <a:rPr lang="zh-CN" altLang="en-US" b="1" dirty="0">
                <a:latin typeface="+mn-lt"/>
                <a:ea typeface="+mn-ea"/>
                <a:cs typeface="Times New Roman" panose="02020603050405020304" pitchFamily="18" charset="0"/>
              </a:rPr>
              <a:t>     Initial( x, </a:t>
            </a:r>
            <a:r>
              <a:rPr lang="en-US" altLang="zh-CN" b="1" dirty="0">
                <a:latin typeface="+mn-lt"/>
                <a:ea typeface="+mn-ea"/>
                <a:cs typeface="Times New Roman" panose="02020603050405020304" pitchFamily="18" charset="0"/>
              </a:rPr>
              <a:t>S</a:t>
            </a:r>
            <a:r>
              <a:rPr lang="zh-CN" altLang="en-US" b="1" dirty="0">
                <a:latin typeface="+mn-lt"/>
                <a:ea typeface="+mn-ea"/>
                <a:cs typeface="Times New Roman" panose="02020603050405020304" pitchFamily="18" charset="0"/>
              </a:rPr>
              <a:t> ):   建立集合</a:t>
            </a:r>
            <a:r>
              <a:rPr lang="en-US" altLang="zh-CN" b="1" dirty="0">
                <a:latin typeface="+mn-lt"/>
                <a:ea typeface="+mn-ea"/>
                <a:cs typeface="Times New Roman" panose="02020603050405020304" pitchFamily="18" charset="0"/>
              </a:rPr>
              <a:t>S</a:t>
            </a:r>
            <a:r>
              <a:rPr lang="zh-CN" altLang="en-US" b="1" dirty="0">
                <a:latin typeface="+mn-lt"/>
                <a:ea typeface="+mn-ea"/>
                <a:cs typeface="Times New Roman" panose="02020603050405020304" pitchFamily="18" charset="0"/>
              </a:rPr>
              <a:t>，使之只包含x。</a:t>
            </a:r>
            <a:endParaRPr lang="en-US" altLang="zh-CN"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8409300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8122" y="2336741"/>
            <a:ext cx="7946325" cy="1200329"/>
          </a:xfrm>
          <a:prstGeom prst="rect">
            <a:avLst/>
          </a:prstGeom>
        </p:spPr>
        <p:txBody>
          <a:bodyPr wrap="square">
            <a:spAutoFit/>
          </a:bodyPr>
          <a:lstStyle/>
          <a:p>
            <a:r>
              <a:rPr lang="zh-CN" altLang="en-US" b="1" dirty="0">
                <a:latin typeface="+mn-lt"/>
                <a:ea typeface="+mn-ea"/>
                <a:cs typeface="Times New Roman" panose="02020603050405020304" pitchFamily="18" charset="0"/>
              </a:rPr>
              <a:t>集合的树结构表示（父链表示）</a:t>
            </a:r>
          </a:p>
          <a:p>
            <a:r>
              <a:rPr lang="en-US" altLang="zh-CN" b="1" dirty="0">
                <a:latin typeface="+mn-lt"/>
                <a:ea typeface="+mn-ea"/>
                <a:cs typeface="Times New Roman" panose="02020603050405020304" pitchFamily="18" charset="0"/>
              </a:rPr>
              <a:t>(1)</a:t>
            </a:r>
            <a:r>
              <a:rPr lang="zh-CN" altLang="en-US" b="1" dirty="0">
                <a:latin typeface="+mn-lt"/>
                <a:ea typeface="+mn-ea"/>
                <a:cs typeface="Times New Roman" panose="02020603050405020304" pitchFamily="18" charset="0"/>
              </a:rPr>
              <a:t>令集合的元素（正整数）对应于数组的下标；</a:t>
            </a:r>
          </a:p>
          <a:p>
            <a:r>
              <a:rPr lang="en-US" altLang="zh-CN" b="1" dirty="0">
                <a:latin typeface="+mn-lt"/>
                <a:ea typeface="+mn-ea"/>
                <a:cs typeface="Times New Roman" panose="02020603050405020304" pitchFamily="18" charset="0"/>
              </a:rPr>
              <a:t>(2)</a:t>
            </a:r>
            <a:r>
              <a:rPr lang="zh-CN" altLang="en-US" b="1" dirty="0">
                <a:latin typeface="+mn-lt"/>
                <a:ea typeface="+mn-ea"/>
                <a:cs typeface="Times New Roman" panose="02020603050405020304" pitchFamily="18" charset="0"/>
              </a:rPr>
              <a:t>而相应的元素值表示其父结点所对应的数组元素下标。</a:t>
            </a:r>
          </a:p>
        </p:txBody>
      </p:sp>
      <p:sp>
        <p:nvSpPr>
          <p:cNvPr id="3" name="矩形 2"/>
          <p:cNvSpPr/>
          <p:nvPr/>
        </p:nvSpPr>
        <p:spPr>
          <a:xfrm>
            <a:off x="1338838" y="3699069"/>
            <a:ext cx="5635802" cy="1015663"/>
          </a:xfrm>
          <a:prstGeom prst="rect">
            <a:avLst/>
          </a:prstGeom>
        </p:spPr>
        <p:txBody>
          <a:bodyPr wrap="square">
            <a:spAutoFit/>
          </a:bodyPr>
          <a:lstStyle/>
          <a:p>
            <a:pPr>
              <a:buFont typeface="Monotype Sorts" pitchFamily="2" charset="2"/>
              <a:buNone/>
            </a:pPr>
            <a:r>
              <a:rPr lang="zh-CN" altLang="en-US" sz="2000" b="1" dirty="0">
                <a:latin typeface="+mn-lt"/>
                <a:ea typeface="+mn-ea"/>
                <a:cs typeface="Times New Roman" panose="02020603050405020304" pitchFamily="18" charset="0"/>
              </a:rPr>
              <a:t>#define n 元素的个数</a:t>
            </a:r>
          </a:p>
          <a:p>
            <a:pPr>
              <a:buFont typeface="Monotype Sorts" pitchFamily="2" charset="2"/>
              <a:buNone/>
            </a:pPr>
            <a:r>
              <a:rPr lang="zh-CN" altLang="en-US" sz="2000" b="1" dirty="0">
                <a:latin typeface="+mn-lt"/>
                <a:ea typeface="+mn-ea"/>
                <a:cs typeface="Times New Roman" panose="02020603050405020304" pitchFamily="18" charset="0"/>
              </a:rPr>
              <a:t>typedef int MFSET[n+1]; </a:t>
            </a:r>
            <a:endParaRPr lang="en-US" altLang="zh-CN" sz="2000" b="1" dirty="0">
              <a:latin typeface="+mn-lt"/>
              <a:ea typeface="+mn-ea"/>
              <a:cs typeface="Times New Roman" panose="02020603050405020304" pitchFamily="18" charset="0"/>
            </a:endParaRPr>
          </a:p>
          <a:p>
            <a:pPr>
              <a:buFont typeface="Monotype Sorts" pitchFamily="2" charset="2"/>
              <a:buNone/>
            </a:pPr>
            <a:r>
              <a:rPr lang="zh-CN" altLang="en-US" sz="2000" b="1" dirty="0">
                <a:latin typeface="+mn-lt"/>
                <a:ea typeface="+mn-ea"/>
                <a:cs typeface="Times New Roman" panose="02020603050405020304" pitchFamily="18" charset="0"/>
              </a:rPr>
              <a:t>/* 集合的“型”为MFSET,元素的“型”为int */</a:t>
            </a:r>
          </a:p>
        </p:txBody>
      </p:sp>
      <p:graphicFrame>
        <p:nvGraphicFramePr>
          <p:cNvPr id="4" name="表格 3"/>
          <p:cNvGraphicFramePr>
            <a:graphicFrameLocks noGrp="1"/>
          </p:cNvGraphicFramePr>
          <p:nvPr>
            <p:extLst>
              <p:ext uri="{D42A27DB-BD31-4B8C-83A1-F6EECF244321}">
                <p14:modId xmlns:p14="http://schemas.microsoft.com/office/powerpoint/2010/main" val="1385840275"/>
              </p:ext>
            </p:extLst>
          </p:nvPr>
        </p:nvGraphicFramePr>
        <p:xfrm>
          <a:off x="2593309" y="5384400"/>
          <a:ext cx="3913690" cy="609600"/>
        </p:xfrm>
        <a:graphic>
          <a:graphicData uri="http://schemas.openxmlformats.org/drawingml/2006/table">
            <a:tbl>
              <a:tblPr firstRow="1" bandRow="1">
                <a:tableStyleId>{5C22544A-7EE6-4342-B048-85BDC9FD1C3A}</a:tableStyleId>
              </a:tblPr>
              <a:tblGrid>
                <a:gridCol w="355790">
                  <a:extLst>
                    <a:ext uri="{9D8B030D-6E8A-4147-A177-3AD203B41FA5}">
                      <a16:colId xmlns:a16="http://schemas.microsoft.com/office/drawing/2014/main" val="2147957475"/>
                    </a:ext>
                  </a:extLst>
                </a:gridCol>
                <a:gridCol w="355790">
                  <a:extLst>
                    <a:ext uri="{9D8B030D-6E8A-4147-A177-3AD203B41FA5}">
                      <a16:colId xmlns:a16="http://schemas.microsoft.com/office/drawing/2014/main" val="2437008893"/>
                    </a:ext>
                  </a:extLst>
                </a:gridCol>
                <a:gridCol w="355790">
                  <a:extLst>
                    <a:ext uri="{9D8B030D-6E8A-4147-A177-3AD203B41FA5}">
                      <a16:colId xmlns:a16="http://schemas.microsoft.com/office/drawing/2014/main" val="1041676022"/>
                    </a:ext>
                  </a:extLst>
                </a:gridCol>
                <a:gridCol w="355790">
                  <a:extLst>
                    <a:ext uri="{9D8B030D-6E8A-4147-A177-3AD203B41FA5}">
                      <a16:colId xmlns:a16="http://schemas.microsoft.com/office/drawing/2014/main" val="3837599056"/>
                    </a:ext>
                  </a:extLst>
                </a:gridCol>
                <a:gridCol w="355790">
                  <a:extLst>
                    <a:ext uri="{9D8B030D-6E8A-4147-A177-3AD203B41FA5}">
                      <a16:colId xmlns:a16="http://schemas.microsoft.com/office/drawing/2014/main" val="1963327069"/>
                    </a:ext>
                  </a:extLst>
                </a:gridCol>
                <a:gridCol w="355790">
                  <a:extLst>
                    <a:ext uri="{9D8B030D-6E8A-4147-A177-3AD203B41FA5}">
                      <a16:colId xmlns:a16="http://schemas.microsoft.com/office/drawing/2014/main" val="1499407404"/>
                    </a:ext>
                  </a:extLst>
                </a:gridCol>
                <a:gridCol w="355790">
                  <a:extLst>
                    <a:ext uri="{9D8B030D-6E8A-4147-A177-3AD203B41FA5}">
                      <a16:colId xmlns:a16="http://schemas.microsoft.com/office/drawing/2014/main" val="426435383"/>
                    </a:ext>
                  </a:extLst>
                </a:gridCol>
                <a:gridCol w="355790">
                  <a:extLst>
                    <a:ext uri="{9D8B030D-6E8A-4147-A177-3AD203B41FA5}">
                      <a16:colId xmlns:a16="http://schemas.microsoft.com/office/drawing/2014/main" val="4286724583"/>
                    </a:ext>
                  </a:extLst>
                </a:gridCol>
                <a:gridCol w="355790">
                  <a:extLst>
                    <a:ext uri="{9D8B030D-6E8A-4147-A177-3AD203B41FA5}">
                      <a16:colId xmlns:a16="http://schemas.microsoft.com/office/drawing/2014/main" val="4198082543"/>
                    </a:ext>
                  </a:extLst>
                </a:gridCol>
                <a:gridCol w="355790">
                  <a:extLst>
                    <a:ext uri="{9D8B030D-6E8A-4147-A177-3AD203B41FA5}">
                      <a16:colId xmlns:a16="http://schemas.microsoft.com/office/drawing/2014/main" val="972368220"/>
                    </a:ext>
                  </a:extLst>
                </a:gridCol>
                <a:gridCol w="355790">
                  <a:extLst>
                    <a:ext uri="{9D8B030D-6E8A-4147-A177-3AD203B41FA5}">
                      <a16:colId xmlns:a16="http://schemas.microsoft.com/office/drawing/2014/main" val="2458846294"/>
                    </a:ext>
                  </a:extLst>
                </a:gridCol>
              </a:tblGrid>
              <a:tr h="223758">
                <a:tc>
                  <a:txBody>
                    <a:bodyP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0</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0</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0</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37956"/>
                  </a:ext>
                </a:extLst>
              </a:tr>
              <a:tr h="200404">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564157"/>
                  </a:ext>
                </a:extLst>
              </a:tr>
            </a:tbl>
          </a:graphicData>
        </a:graphic>
      </p:graphicFrame>
      <p:sp>
        <p:nvSpPr>
          <p:cNvPr id="5" name="矩形 4"/>
          <p:cNvSpPr/>
          <p:nvPr/>
        </p:nvSpPr>
        <p:spPr>
          <a:xfrm>
            <a:off x="1168670" y="5345476"/>
            <a:ext cx="1419812" cy="461665"/>
          </a:xfrm>
          <a:prstGeom prst="rect">
            <a:avLst/>
          </a:prstGeom>
        </p:spPr>
        <p:txBody>
          <a:bodyPr wrap="none">
            <a:spAutoFit/>
          </a:bodyPr>
          <a:lstStyle/>
          <a:p>
            <a:r>
              <a:rPr lang="en-US" altLang="zh-CN" dirty="0">
                <a:latin typeface="+mn-lt"/>
                <a:ea typeface="+mn-ea"/>
                <a:cs typeface="Times New Roman" panose="02020603050405020304" pitchFamily="18" charset="0"/>
              </a:rPr>
              <a:t>MFSET S</a:t>
            </a:r>
            <a:endParaRPr lang="zh-CN" altLang="en-US" dirty="0">
              <a:latin typeface="+mn-lt"/>
              <a:ea typeface="+mn-ea"/>
              <a:cs typeface="Times New Roman" panose="02020603050405020304" pitchFamily="18" charset="0"/>
            </a:endParaRPr>
          </a:p>
        </p:txBody>
      </p:sp>
      <p:sp>
        <p:nvSpPr>
          <p:cNvPr id="6" name="椭圆 5"/>
          <p:cNvSpPr/>
          <p:nvPr/>
        </p:nvSpPr>
        <p:spPr>
          <a:xfrm>
            <a:off x="2428383" y="834319"/>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1</a:t>
            </a:r>
            <a:endParaRPr lang="zh-CN" altLang="en-US" sz="1200" dirty="0">
              <a:solidFill>
                <a:schemeClr val="tx1"/>
              </a:solidFill>
              <a:cs typeface="Times New Roman" panose="02020603050405020304" pitchFamily="18" charset="0"/>
            </a:endParaRPr>
          </a:p>
        </p:txBody>
      </p:sp>
      <p:sp>
        <p:nvSpPr>
          <p:cNvPr id="7" name="椭圆 6"/>
          <p:cNvSpPr/>
          <p:nvPr/>
        </p:nvSpPr>
        <p:spPr>
          <a:xfrm>
            <a:off x="2421882" y="1481006"/>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8</a:t>
            </a:r>
            <a:endParaRPr lang="zh-CN" altLang="en-US" sz="1200" dirty="0">
              <a:solidFill>
                <a:schemeClr val="tx1"/>
              </a:solidFill>
              <a:cs typeface="Times New Roman" panose="02020603050405020304" pitchFamily="18" charset="0"/>
            </a:endParaRPr>
          </a:p>
        </p:txBody>
      </p:sp>
      <p:sp>
        <p:nvSpPr>
          <p:cNvPr id="8" name="椭圆 7"/>
          <p:cNvSpPr/>
          <p:nvPr/>
        </p:nvSpPr>
        <p:spPr>
          <a:xfrm>
            <a:off x="2023382" y="1481006"/>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7</a:t>
            </a:r>
            <a:endParaRPr lang="zh-CN" altLang="en-US" sz="1200" dirty="0">
              <a:solidFill>
                <a:schemeClr val="tx1"/>
              </a:solidFill>
              <a:cs typeface="Times New Roman" panose="02020603050405020304" pitchFamily="18" charset="0"/>
            </a:endParaRPr>
          </a:p>
        </p:txBody>
      </p:sp>
      <p:sp>
        <p:nvSpPr>
          <p:cNvPr id="9" name="椭圆 8"/>
          <p:cNvSpPr/>
          <p:nvPr/>
        </p:nvSpPr>
        <p:spPr>
          <a:xfrm>
            <a:off x="2833382" y="1481006"/>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9</a:t>
            </a:r>
            <a:endParaRPr lang="zh-CN" altLang="en-US" sz="1200" dirty="0">
              <a:solidFill>
                <a:schemeClr val="tx1"/>
              </a:solidFill>
              <a:cs typeface="Times New Roman" panose="02020603050405020304" pitchFamily="18" charset="0"/>
            </a:endParaRPr>
          </a:p>
        </p:txBody>
      </p:sp>
      <p:cxnSp>
        <p:nvCxnSpPr>
          <p:cNvPr id="10" name="直接箭头连接符 9"/>
          <p:cNvCxnSpPr>
            <a:stCxn id="8" idx="0"/>
            <a:endCxn id="6" idx="3"/>
          </p:cNvCxnSpPr>
          <p:nvPr/>
        </p:nvCxnSpPr>
        <p:spPr>
          <a:xfrm flipV="1">
            <a:off x="2158382" y="1070407"/>
            <a:ext cx="309542"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0"/>
            <a:endCxn id="6" idx="4"/>
          </p:cNvCxnSpPr>
          <p:nvPr/>
        </p:nvCxnSpPr>
        <p:spPr>
          <a:xfrm flipV="1">
            <a:off x="2556882" y="1110913"/>
            <a:ext cx="6501" cy="370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0"/>
            <a:endCxn id="6" idx="5"/>
          </p:cNvCxnSpPr>
          <p:nvPr/>
        </p:nvCxnSpPr>
        <p:spPr>
          <a:xfrm flipH="1" flipV="1">
            <a:off x="2658842" y="1070407"/>
            <a:ext cx="309540"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547965" y="83173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5</a:t>
            </a:r>
            <a:endParaRPr lang="zh-CN" altLang="en-US" sz="1200" dirty="0">
              <a:solidFill>
                <a:schemeClr val="tx1"/>
              </a:solidFill>
              <a:cs typeface="Times New Roman" panose="02020603050405020304" pitchFamily="18" charset="0"/>
            </a:endParaRPr>
          </a:p>
        </p:txBody>
      </p:sp>
      <p:sp>
        <p:nvSpPr>
          <p:cNvPr id="14" name="椭圆 13"/>
          <p:cNvSpPr/>
          <p:nvPr/>
        </p:nvSpPr>
        <p:spPr>
          <a:xfrm>
            <a:off x="4217841" y="147842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2</a:t>
            </a:r>
            <a:endParaRPr lang="zh-CN" altLang="en-US" sz="1200" dirty="0">
              <a:solidFill>
                <a:schemeClr val="tx1"/>
              </a:solidFill>
              <a:cs typeface="Times New Roman" panose="02020603050405020304" pitchFamily="18" charset="0"/>
            </a:endParaRPr>
          </a:p>
        </p:txBody>
      </p:sp>
      <p:sp>
        <p:nvSpPr>
          <p:cNvPr id="15" name="椭圆 14"/>
          <p:cNvSpPr/>
          <p:nvPr/>
        </p:nvSpPr>
        <p:spPr>
          <a:xfrm>
            <a:off x="4937841" y="147842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10</a:t>
            </a:r>
            <a:endParaRPr lang="zh-CN" altLang="en-US" sz="1400" dirty="0">
              <a:solidFill>
                <a:schemeClr val="tx1"/>
              </a:solidFill>
              <a:cs typeface="Times New Roman" panose="02020603050405020304" pitchFamily="18" charset="0"/>
            </a:endParaRPr>
          </a:p>
        </p:txBody>
      </p:sp>
      <p:cxnSp>
        <p:nvCxnSpPr>
          <p:cNvPr id="16" name="直接箭头连接符 15"/>
          <p:cNvCxnSpPr>
            <a:stCxn id="14" idx="0"/>
            <a:endCxn id="13" idx="3"/>
          </p:cNvCxnSpPr>
          <p:nvPr/>
        </p:nvCxnSpPr>
        <p:spPr>
          <a:xfrm flipV="1">
            <a:off x="4352841" y="1067826"/>
            <a:ext cx="234665"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0"/>
            <a:endCxn id="13" idx="5"/>
          </p:cNvCxnSpPr>
          <p:nvPr/>
        </p:nvCxnSpPr>
        <p:spPr>
          <a:xfrm flipH="1" flipV="1">
            <a:off x="4778424" y="1067826"/>
            <a:ext cx="294417"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584790" y="835557"/>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3</a:t>
            </a:r>
            <a:endParaRPr lang="zh-CN" altLang="en-US" sz="1200" dirty="0">
              <a:solidFill>
                <a:schemeClr val="tx1"/>
              </a:solidFill>
              <a:cs typeface="Times New Roman" panose="02020603050405020304" pitchFamily="18" charset="0"/>
            </a:endParaRPr>
          </a:p>
        </p:txBody>
      </p:sp>
      <p:sp>
        <p:nvSpPr>
          <p:cNvPr id="19" name="椭圆 18"/>
          <p:cNvSpPr/>
          <p:nvPr/>
        </p:nvSpPr>
        <p:spPr>
          <a:xfrm>
            <a:off x="6254666" y="148224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4</a:t>
            </a:r>
            <a:endParaRPr lang="zh-CN" altLang="en-US" sz="1200" dirty="0">
              <a:solidFill>
                <a:schemeClr val="tx1"/>
              </a:solidFill>
              <a:cs typeface="Times New Roman" panose="02020603050405020304" pitchFamily="18" charset="0"/>
            </a:endParaRPr>
          </a:p>
        </p:txBody>
      </p:sp>
      <p:sp>
        <p:nvSpPr>
          <p:cNvPr id="20" name="椭圆 19"/>
          <p:cNvSpPr/>
          <p:nvPr/>
        </p:nvSpPr>
        <p:spPr>
          <a:xfrm>
            <a:off x="6974666" y="148224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6</a:t>
            </a:r>
            <a:endParaRPr lang="zh-CN" altLang="en-US" sz="1200" dirty="0">
              <a:solidFill>
                <a:schemeClr val="tx1"/>
              </a:solidFill>
              <a:cs typeface="Times New Roman" panose="02020603050405020304" pitchFamily="18" charset="0"/>
            </a:endParaRPr>
          </a:p>
        </p:txBody>
      </p:sp>
      <p:cxnSp>
        <p:nvCxnSpPr>
          <p:cNvPr id="21" name="直接箭头连接符 20"/>
          <p:cNvCxnSpPr>
            <a:stCxn id="19" idx="0"/>
            <a:endCxn id="18" idx="3"/>
          </p:cNvCxnSpPr>
          <p:nvPr/>
        </p:nvCxnSpPr>
        <p:spPr>
          <a:xfrm flipV="1">
            <a:off x="6389666" y="1071645"/>
            <a:ext cx="234665"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 idx="0"/>
            <a:endCxn id="18" idx="5"/>
          </p:cNvCxnSpPr>
          <p:nvPr/>
        </p:nvCxnSpPr>
        <p:spPr>
          <a:xfrm flipH="1" flipV="1">
            <a:off x="6815249" y="1071645"/>
            <a:ext cx="294417" cy="410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372968" y="1809727"/>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1</a:t>
            </a:r>
            <a:endParaRPr lang="zh-CN" altLang="en-US" i="1" baseline="-25000" dirty="0">
              <a:latin typeface="+mn-lt"/>
              <a:ea typeface="+mn-ea"/>
              <a:cs typeface="Times New Roman" panose="02020603050405020304" pitchFamily="18" charset="0"/>
            </a:endParaRPr>
          </a:p>
        </p:txBody>
      </p:sp>
      <p:sp>
        <p:nvSpPr>
          <p:cNvPr id="24" name="文本框 23"/>
          <p:cNvSpPr txBox="1"/>
          <p:nvPr/>
        </p:nvSpPr>
        <p:spPr>
          <a:xfrm>
            <a:off x="6584790" y="1827511"/>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3</a:t>
            </a:r>
            <a:endParaRPr lang="zh-CN" altLang="en-US" i="1" baseline="-25000" dirty="0">
              <a:latin typeface="+mn-lt"/>
              <a:ea typeface="+mn-ea"/>
              <a:cs typeface="Times New Roman" panose="02020603050405020304" pitchFamily="18" charset="0"/>
            </a:endParaRPr>
          </a:p>
        </p:txBody>
      </p:sp>
      <p:sp>
        <p:nvSpPr>
          <p:cNvPr id="25" name="文本框 24"/>
          <p:cNvSpPr txBox="1"/>
          <p:nvPr/>
        </p:nvSpPr>
        <p:spPr>
          <a:xfrm>
            <a:off x="4483123" y="1819791"/>
            <a:ext cx="441146"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2</a:t>
            </a:r>
            <a:endParaRPr lang="zh-CN" altLang="en-US" i="1" baseline="-25000"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3226303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4451" y="644644"/>
            <a:ext cx="8143952" cy="830997"/>
          </a:xfrm>
          <a:prstGeom prst="rect">
            <a:avLst/>
          </a:prstGeom>
        </p:spPr>
        <p:txBody>
          <a:bodyPr wrap="square">
            <a:spAutoFit/>
          </a:bodyPr>
          <a:lstStyle/>
          <a:p>
            <a:r>
              <a:rPr lang="zh-CN" altLang="en-US" b="1" dirty="0">
                <a:latin typeface="+mn-lt"/>
                <a:ea typeface="+mn-ea"/>
                <a:cs typeface="Times New Roman" panose="02020603050405020304" pitchFamily="18" charset="0"/>
              </a:rPr>
              <a:t>集合的</a:t>
            </a:r>
            <a:r>
              <a:rPr lang="en-US" altLang="zh-CN" b="1" dirty="0">
                <a:latin typeface="+mn-lt"/>
                <a:ea typeface="+mn-ea"/>
                <a:cs typeface="Times New Roman" panose="02020603050405020304" pitchFamily="18" charset="0"/>
              </a:rPr>
              <a:t>Union</a:t>
            </a:r>
            <a:r>
              <a:rPr lang="zh-CN" altLang="en-US" b="1" dirty="0">
                <a:latin typeface="+mn-lt"/>
                <a:ea typeface="+mn-ea"/>
                <a:cs typeface="Times New Roman" panose="02020603050405020304" pitchFamily="18" charset="0"/>
              </a:rPr>
              <a:t>（并）操作：把其中之一当成另一棵树的子树即可。</a:t>
            </a:r>
          </a:p>
        </p:txBody>
      </p:sp>
      <p:sp>
        <p:nvSpPr>
          <p:cNvPr id="3" name="椭圆 2"/>
          <p:cNvSpPr/>
          <p:nvPr/>
        </p:nvSpPr>
        <p:spPr>
          <a:xfrm>
            <a:off x="2936877" y="1256950"/>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1</a:t>
            </a:r>
            <a:endParaRPr lang="zh-CN" altLang="en-US" sz="1200" dirty="0">
              <a:solidFill>
                <a:schemeClr val="tx1"/>
              </a:solidFill>
              <a:cs typeface="Times New Roman" panose="02020603050405020304" pitchFamily="18" charset="0"/>
            </a:endParaRPr>
          </a:p>
        </p:txBody>
      </p:sp>
      <p:sp>
        <p:nvSpPr>
          <p:cNvPr id="4" name="椭圆 3"/>
          <p:cNvSpPr/>
          <p:nvPr/>
        </p:nvSpPr>
        <p:spPr>
          <a:xfrm>
            <a:off x="2765500" y="177049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8</a:t>
            </a:r>
            <a:endParaRPr lang="zh-CN" altLang="en-US" sz="1200" dirty="0">
              <a:solidFill>
                <a:schemeClr val="tx1"/>
              </a:solidFill>
              <a:cs typeface="Times New Roman" panose="02020603050405020304" pitchFamily="18" charset="0"/>
            </a:endParaRPr>
          </a:p>
        </p:txBody>
      </p:sp>
      <p:sp>
        <p:nvSpPr>
          <p:cNvPr id="5" name="椭圆 4"/>
          <p:cNvSpPr/>
          <p:nvPr/>
        </p:nvSpPr>
        <p:spPr>
          <a:xfrm>
            <a:off x="2367000" y="177049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7</a:t>
            </a:r>
            <a:endParaRPr lang="zh-CN" altLang="en-US" sz="1200" dirty="0">
              <a:solidFill>
                <a:schemeClr val="tx1"/>
              </a:solidFill>
              <a:cs typeface="Times New Roman" panose="02020603050405020304" pitchFamily="18" charset="0"/>
            </a:endParaRPr>
          </a:p>
        </p:txBody>
      </p:sp>
      <p:sp>
        <p:nvSpPr>
          <p:cNvPr id="6" name="椭圆 5"/>
          <p:cNvSpPr/>
          <p:nvPr/>
        </p:nvSpPr>
        <p:spPr>
          <a:xfrm>
            <a:off x="3087000" y="1770495"/>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9</a:t>
            </a:r>
            <a:endParaRPr lang="zh-CN" altLang="en-US" sz="1200" dirty="0">
              <a:solidFill>
                <a:schemeClr val="tx1"/>
              </a:solidFill>
              <a:cs typeface="Times New Roman" panose="02020603050405020304" pitchFamily="18" charset="0"/>
            </a:endParaRPr>
          </a:p>
        </p:txBody>
      </p:sp>
      <p:cxnSp>
        <p:nvCxnSpPr>
          <p:cNvPr id="7" name="直接箭头连接符 6"/>
          <p:cNvCxnSpPr>
            <a:stCxn id="5" idx="0"/>
            <a:endCxn id="3" idx="3"/>
          </p:cNvCxnSpPr>
          <p:nvPr/>
        </p:nvCxnSpPr>
        <p:spPr>
          <a:xfrm flipV="1">
            <a:off x="2502000" y="1493038"/>
            <a:ext cx="474418" cy="277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4" idx="0"/>
            <a:endCxn id="3" idx="4"/>
          </p:cNvCxnSpPr>
          <p:nvPr/>
        </p:nvCxnSpPr>
        <p:spPr>
          <a:xfrm flipV="1">
            <a:off x="2900500" y="1533544"/>
            <a:ext cx="171377" cy="236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 idx="0"/>
            <a:endCxn id="3" idx="4"/>
          </p:cNvCxnSpPr>
          <p:nvPr/>
        </p:nvCxnSpPr>
        <p:spPr>
          <a:xfrm flipH="1" flipV="1">
            <a:off x="3071877" y="1533544"/>
            <a:ext cx="150123" cy="2369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498500" y="176382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5</a:t>
            </a:r>
            <a:endParaRPr lang="zh-CN" altLang="en-US" sz="1200" dirty="0">
              <a:solidFill>
                <a:schemeClr val="tx1"/>
              </a:solidFill>
              <a:cs typeface="Times New Roman" panose="02020603050405020304" pitchFamily="18" charset="0"/>
            </a:endParaRPr>
          </a:p>
        </p:txBody>
      </p:sp>
      <p:sp>
        <p:nvSpPr>
          <p:cNvPr id="11" name="椭圆 10"/>
          <p:cNvSpPr/>
          <p:nvPr/>
        </p:nvSpPr>
        <p:spPr>
          <a:xfrm>
            <a:off x="3168376" y="225882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2</a:t>
            </a:r>
            <a:endParaRPr lang="zh-CN" altLang="en-US" sz="1200" dirty="0">
              <a:solidFill>
                <a:schemeClr val="tx1"/>
              </a:solidFill>
              <a:cs typeface="Times New Roman" panose="02020603050405020304" pitchFamily="18" charset="0"/>
            </a:endParaRPr>
          </a:p>
        </p:txBody>
      </p:sp>
      <p:sp>
        <p:nvSpPr>
          <p:cNvPr id="12" name="椭圆 11"/>
          <p:cNvSpPr/>
          <p:nvPr/>
        </p:nvSpPr>
        <p:spPr>
          <a:xfrm>
            <a:off x="3888376" y="225882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10</a:t>
            </a:r>
            <a:endParaRPr lang="zh-CN" altLang="en-US" sz="1400" dirty="0">
              <a:solidFill>
                <a:schemeClr val="tx1"/>
              </a:solidFill>
              <a:cs typeface="Times New Roman" panose="02020603050405020304" pitchFamily="18" charset="0"/>
            </a:endParaRPr>
          </a:p>
        </p:txBody>
      </p:sp>
      <p:cxnSp>
        <p:nvCxnSpPr>
          <p:cNvPr id="13" name="直接箭头连接符 12"/>
          <p:cNvCxnSpPr>
            <a:stCxn id="11" idx="0"/>
            <a:endCxn id="10" idx="3"/>
          </p:cNvCxnSpPr>
          <p:nvPr/>
        </p:nvCxnSpPr>
        <p:spPr>
          <a:xfrm flipV="1">
            <a:off x="3303376" y="1999916"/>
            <a:ext cx="234665" cy="258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1"/>
            <a:endCxn id="10" idx="5"/>
          </p:cNvCxnSpPr>
          <p:nvPr/>
        </p:nvCxnSpPr>
        <p:spPr>
          <a:xfrm flipH="1" flipV="1">
            <a:off x="3728959" y="1999916"/>
            <a:ext cx="198958" cy="299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922000" y="1256950"/>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5</a:t>
            </a:r>
            <a:endParaRPr lang="zh-CN" altLang="en-US" sz="1200" dirty="0">
              <a:solidFill>
                <a:schemeClr val="tx1"/>
              </a:solidFill>
              <a:cs typeface="Times New Roman" panose="02020603050405020304" pitchFamily="18" charset="0"/>
            </a:endParaRPr>
          </a:p>
        </p:txBody>
      </p:sp>
      <p:sp>
        <p:nvSpPr>
          <p:cNvPr id="16" name="椭圆 15"/>
          <p:cNvSpPr/>
          <p:nvPr/>
        </p:nvSpPr>
        <p:spPr>
          <a:xfrm>
            <a:off x="5922000" y="171882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2</a:t>
            </a:r>
            <a:endParaRPr lang="zh-CN" altLang="en-US" sz="1200" dirty="0">
              <a:solidFill>
                <a:schemeClr val="tx1"/>
              </a:solidFill>
              <a:cs typeface="Times New Roman" panose="02020603050405020304" pitchFamily="18" charset="0"/>
            </a:endParaRPr>
          </a:p>
        </p:txBody>
      </p:sp>
      <p:sp>
        <p:nvSpPr>
          <p:cNvPr id="17" name="椭圆 16"/>
          <p:cNvSpPr/>
          <p:nvPr/>
        </p:nvSpPr>
        <p:spPr>
          <a:xfrm>
            <a:off x="6294208" y="1718828"/>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a:solidFill>
                  <a:schemeClr val="tx1"/>
                </a:solidFill>
                <a:cs typeface="Times New Roman" panose="02020603050405020304" pitchFamily="18" charset="0"/>
              </a:rPr>
              <a:t>10</a:t>
            </a:r>
            <a:endParaRPr lang="zh-CN" altLang="en-US" sz="1200" dirty="0">
              <a:solidFill>
                <a:schemeClr val="tx1"/>
              </a:solidFill>
              <a:cs typeface="Times New Roman" panose="02020603050405020304" pitchFamily="18" charset="0"/>
            </a:endParaRPr>
          </a:p>
        </p:txBody>
      </p:sp>
      <p:cxnSp>
        <p:nvCxnSpPr>
          <p:cNvPr id="18" name="直接箭头连接符 17"/>
          <p:cNvCxnSpPr>
            <a:stCxn id="16" idx="0"/>
            <a:endCxn id="15" idx="4"/>
          </p:cNvCxnSpPr>
          <p:nvPr/>
        </p:nvCxnSpPr>
        <p:spPr>
          <a:xfrm flipV="1">
            <a:off x="6057000" y="1533544"/>
            <a:ext cx="0" cy="185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7" idx="1"/>
            <a:endCxn id="15" idx="5"/>
          </p:cNvCxnSpPr>
          <p:nvPr/>
        </p:nvCxnSpPr>
        <p:spPr>
          <a:xfrm flipH="1" flipV="1">
            <a:off x="6152459" y="1493038"/>
            <a:ext cx="181290" cy="266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037612" y="1677757"/>
            <a:ext cx="1005403" cy="461665"/>
          </a:xfrm>
          <a:prstGeom prst="rect">
            <a:avLst/>
          </a:prstGeom>
          <a:noFill/>
        </p:spPr>
        <p:txBody>
          <a:bodyPr wrap="none" rtlCol="0">
            <a:spAutoFit/>
          </a:bodyPr>
          <a:lstStyle/>
          <a:p>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1</a:t>
            </a:r>
            <a:r>
              <a:rPr lang="en-US" altLang="zh-CN" dirty="0">
                <a:latin typeface="+mn-lt"/>
                <a:ea typeface="+mn-ea"/>
                <a:cs typeface="Times New Roman" panose="02020603050405020304" pitchFamily="18" charset="0"/>
              </a:rPr>
              <a:t>∪</a:t>
            </a:r>
            <a:r>
              <a:rPr lang="en-US" altLang="zh-CN" i="1" dirty="0">
                <a:latin typeface="+mn-lt"/>
                <a:ea typeface="+mn-ea"/>
                <a:cs typeface="Times New Roman" panose="02020603050405020304" pitchFamily="18" charset="0"/>
              </a:rPr>
              <a:t>S</a:t>
            </a:r>
            <a:r>
              <a:rPr lang="en-US" altLang="zh-CN" i="1" baseline="-25000" dirty="0">
                <a:latin typeface="+mn-lt"/>
                <a:ea typeface="+mn-ea"/>
                <a:cs typeface="Times New Roman" panose="02020603050405020304" pitchFamily="18" charset="0"/>
              </a:rPr>
              <a:t>2</a:t>
            </a:r>
            <a:endParaRPr lang="zh-CN" altLang="en-US" i="1" baseline="-25000" dirty="0">
              <a:latin typeface="+mn-lt"/>
              <a:ea typeface="+mn-ea"/>
              <a:cs typeface="Times New Roman" panose="02020603050405020304" pitchFamily="18" charset="0"/>
            </a:endParaRPr>
          </a:p>
        </p:txBody>
      </p:sp>
      <p:cxnSp>
        <p:nvCxnSpPr>
          <p:cNvPr id="24" name="直接箭头连接符 23"/>
          <p:cNvCxnSpPr>
            <a:stCxn id="10" idx="0"/>
            <a:endCxn id="3" idx="5"/>
          </p:cNvCxnSpPr>
          <p:nvPr/>
        </p:nvCxnSpPr>
        <p:spPr>
          <a:xfrm flipH="1" flipV="1">
            <a:off x="3167336" y="1493038"/>
            <a:ext cx="466164" cy="270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506314" y="1739136"/>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1</a:t>
            </a:r>
            <a:endParaRPr lang="zh-CN" altLang="en-US" sz="1200" dirty="0">
              <a:solidFill>
                <a:schemeClr val="tx1"/>
              </a:solidFill>
              <a:cs typeface="Times New Roman" panose="02020603050405020304" pitchFamily="18" charset="0"/>
            </a:endParaRPr>
          </a:p>
        </p:txBody>
      </p:sp>
      <p:sp>
        <p:nvSpPr>
          <p:cNvPr id="30" name="椭圆 29"/>
          <p:cNvSpPr/>
          <p:nvPr/>
        </p:nvSpPr>
        <p:spPr>
          <a:xfrm>
            <a:off x="5499813" y="225873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8</a:t>
            </a:r>
            <a:endParaRPr lang="zh-CN" altLang="en-US" sz="1200" dirty="0">
              <a:solidFill>
                <a:schemeClr val="tx1"/>
              </a:solidFill>
              <a:cs typeface="Times New Roman" panose="02020603050405020304" pitchFamily="18" charset="0"/>
            </a:endParaRPr>
          </a:p>
        </p:txBody>
      </p:sp>
      <p:sp>
        <p:nvSpPr>
          <p:cNvPr id="31" name="椭圆 30"/>
          <p:cNvSpPr/>
          <p:nvPr/>
        </p:nvSpPr>
        <p:spPr>
          <a:xfrm>
            <a:off x="5101313" y="225873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7</a:t>
            </a:r>
            <a:endParaRPr lang="zh-CN" altLang="en-US" sz="1200" dirty="0">
              <a:solidFill>
                <a:schemeClr val="tx1"/>
              </a:solidFill>
              <a:cs typeface="Times New Roman" panose="02020603050405020304" pitchFamily="18" charset="0"/>
            </a:endParaRPr>
          </a:p>
        </p:txBody>
      </p:sp>
      <p:sp>
        <p:nvSpPr>
          <p:cNvPr id="32" name="椭圆 31"/>
          <p:cNvSpPr/>
          <p:nvPr/>
        </p:nvSpPr>
        <p:spPr>
          <a:xfrm>
            <a:off x="5911313" y="2258734"/>
            <a:ext cx="270000" cy="2765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cs typeface="Times New Roman" panose="02020603050405020304" pitchFamily="18" charset="0"/>
              </a:rPr>
              <a:t>9</a:t>
            </a:r>
            <a:endParaRPr lang="zh-CN" altLang="en-US" sz="1200" dirty="0">
              <a:solidFill>
                <a:schemeClr val="tx1"/>
              </a:solidFill>
              <a:cs typeface="Times New Roman" panose="02020603050405020304" pitchFamily="18" charset="0"/>
            </a:endParaRPr>
          </a:p>
        </p:txBody>
      </p:sp>
      <p:cxnSp>
        <p:nvCxnSpPr>
          <p:cNvPr id="33" name="直接箭头连接符 32"/>
          <p:cNvCxnSpPr>
            <a:stCxn id="31" idx="0"/>
            <a:endCxn id="29" idx="3"/>
          </p:cNvCxnSpPr>
          <p:nvPr/>
        </p:nvCxnSpPr>
        <p:spPr>
          <a:xfrm flipV="1">
            <a:off x="5236313" y="1975224"/>
            <a:ext cx="309542" cy="283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30" idx="0"/>
            <a:endCxn id="29" idx="4"/>
          </p:cNvCxnSpPr>
          <p:nvPr/>
        </p:nvCxnSpPr>
        <p:spPr>
          <a:xfrm flipV="1">
            <a:off x="5634813" y="2015730"/>
            <a:ext cx="6501" cy="243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0"/>
            <a:endCxn id="29" idx="5"/>
          </p:cNvCxnSpPr>
          <p:nvPr/>
        </p:nvCxnSpPr>
        <p:spPr>
          <a:xfrm flipH="1" flipV="1">
            <a:off x="5736773" y="1975224"/>
            <a:ext cx="309540" cy="283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9" idx="0"/>
            <a:endCxn id="15" idx="3"/>
          </p:cNvCxnSpPr>
          <p:nvPr/>
        </p:nvCxnSpPr>
        <p:spPr>
          <a:xfrm flipV="1">
            <a:off x="5641314" y="1493038"/>
            <a:ext cx="320227" cy="246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77000" y="3429000"/>
            <a:ext cx="8392325" cy="830997"/>
          </a:xfrm>
          <a:prstGeom prst="rect">
            <a:avLst/>
          </a:prstGeom>
        </p:spPr>
        <p:txBody>
          <a:bodyPr wrap="square">
            <a:spAutoFit/>
          </a:bodyPr>
          <a:lstStyle/>
          <a:p>
            <a:r>
              <a:rPr lang="zh-CN" altLang="en-US" b="1" dirty="0">
                <a:latin typeface="+mn-lt"/>
                <a:ea typeface="+mn-ea"/>
                <a:cs typeface="Times New Roman" panose="02020603050405020304" pitchFamily="18" charset="0"/>
              </a:rPr>
              <a:t>集合的</a:t>
            </a:r>
            <a:r>
              <a:rPr lang="en-US" altLang="zh-CN" b="1" dirty="0">
                <a:latin typeface="+mn-lt"/>
                <a:ea typeface="+mn-ea"/>
                <a:cs typeface="Times New Roman" panose="02020603050405020304" pitchFamily="18" charset="0"/>
              </a:rPr>
              <a:t>Find</a:t>
            </a:r>
            <a:r>
              <a:rPr lang="zh-CN" altLang="en-US" b="1" dirty="0">
                <a:latin typeface="+mn-lt"/>
                <a:ea typeface="+mn-ea"/>
                <a:cs typeface="Times New Roman" panose="02020603050405020304" pitchFamily="18" charset="0"/>
              </a:rPr>
              <a:t>（包含）操作：用根结点元素代表这棵树对应的集合</a:t>
            </a:r>
            <a:r>
              <a:rPr lang="en-US" altLang="zh-CN" b="1" dirty="0">
                <a:latin typeface="+mn-lt"/>
                <a:ea typeface="+mn-ea"/>
                <a:cs typeface="Times New Roman" panose="02020603050405020304" pitchFamily="18" charset="0"/>
              </a:rPr>
              <a:t>Find(</a:t>
            </a:r>
            <a:r>
              <a:rPr lang="en-US" altLang="zh-CN" b="1" dirty="0" err="1">
                <a:latin typeface="+mn-lt"/>
                <a:ea typeface="+mn-ea"/>
                <a:cs typeface="Times New Roman" panose="02020603050405020304" pitchFamily="18" charset="0"/>
              </a:rPr>
              <a:t>i,S</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即为求元素</a:t>
            </a:r>
            <a:r>
              <a:rPr lang="en-US" altLang="zh-CN" b="1" i="1" dirty="0" err="1">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所在的树根。</a:t>
            </a:r>
            <a:endParaRPr lang="zh-CN" altLang="en-US" sz="2000" b="1" dirty="0">
              <a:latin typeface="+mn-lt"/>
              <a:ea typeface="+mn-ea"/>
              <a:cs typeface="Times New Roman" panose="02020603050405020304" pitchFamily="18" charset="0"/>
            </a:endParaRPr>
          </a:p>
        </p:txBody>
      </p:sp>
      <p:graphicFrame>
        <p:nvGraphicFramePr>
          <p:cNvPr id="69" name="表格 68"/>
          <p:cNvGraphicFramePr>
            <a:graphicFrameLocks noGrp="1"/>
          </p:cNvGraphicFramePr>
          <p:nvPr/>
        </p:nvGraphicFramePr>
        <p:xfrm>
          <a:off x="4797000" y="2711867"/>
          <a:ext cx="3913690" cy="609600"/>
        </p:xfrm>
        <a:graphic>
          <a:graphicData uri="http://schemas.openxmlformats.org/drawingml/2006/table">
            <a:tbl>
              <a:tblPr firstRow="1" bandRow="1">
                <a:tableStyleId>{5C22544A-7EE6-4342-B048-85BDC9FD1C3A}</a:tableStyleId>
              </a:tblPr>
              <a:tblGrid>
                <a:gridCol w="355790">
                  <a:extLst>
                    <a:ext uri="{9D8B030D-6E8A-4147-A177-3AD203B41FA5}">
                      <a16:colId xmlns:a16="http://schemas.microsoft.com/office/drawing/2014/main" val="2147957475"/>
                    </a:ext>
                  </a:extLst>
                </a:gridCol>
                <a:gridCol w="355790">
                  <a:extLst>
                    <a:ext uri="{9D8B030D-6E8A-4147-A177-3AD203B41FA5}">
                      <a16:colId xmlns:a16="http://schemas.microsoft.com/office/drawing/2014/main" val="2437008893"/>
                    </a:ext>
                  </a:extLst>
                </a:gridCol>
                <a:gridCol w="355790">
                  <a:extLst>
                    <a:ext uri="{9D8B030D-6E8A-4147-A177-3AD203B41FA5}">
                      <a16:colId xmlns:a16="http://schemas.microsoft.com/office/drawing/2014/main" val="1041676022"/>
                    </a:ext>
                  </a:extLst>
                </a:gridCol>
                <a:gridCol w="355790">
                  <a:extLst>
                    <a:ext uri="{9D8B030D-6E8A-4147-A177-3AD203B41FA5}">
                      <a16:colId xmlns:a16="http://schemas.microsoft.com/office/drawing/2014/main" val="3837599056"/>
                    </a:ext>
                  </a:extLst>
                </a:gridCol>
                <a:gridCol w="355790">
                  <a:extLst>
                    <a:ext uri="{9D8B030D-6E8A-4147-A177-3AD203B41FA5}">
                      <a16:colId xmlns:a16="http://schemas.microsoft.com/office/drawing/2014/main" val="1963327069"/>
                    </a:ext>
                  </a:extLst>
                </a:gridCol>
                <a:gridCol w="355790">
                  <a:extLst>
                    <a:ext uri="{9D8B030D-6E8A-4147-A177-3AD203B41FA5}">
                      <a16:colId xmlns:a16="http://schemas.microsoft.com/office/drawing/2014/main" val="1499407404"/>
                    </a:ext>
                  </a:extLst>
                </a:gridCol>
                <a:gridCol w="355790">
                  <a:extLst>
                    <a:ext uri="{9D8B030D-6E8A-4147-A177-3AD203B41FA5}">
                      <a16:colId xmlns:a16="http://schemas.microsoft.com/office/drawing/2014/main" val="426435383"/>
                    </a:ext>
                  </a:extLst>
                </a:gridCol>
                <a:gridCol w="355790">
                  <a:extLst>
                    <a:ext uri="{9D8B030D-6E8A-4147-A177-3AD203B41FA5}">
                      <a16:colId xmlns:a16="http://schemas.microsoft.com/office/drawing/2014/main" val="4286724583"/>
                    </a:ext>
                  </a:extLst>
                </a:gridCol>
                <a:gridCol w="355790">
                  <a:extLst>
                    <a:ext uri="{9D8B030D-6E8A-4147-A177-3AD203B41FA5}">
                      <a16:colId xmlns:a16="http://schemas.microsoft.com/office/drawing/2014/main" val="4198082543"/>
                    </a:ext>
                  </a:extLst>
                </a:gridCol>
                <a:gridCol w="355790">
                  <a:extLst>
                    <a:ext uri="{9D8B030D-6E8A-4147-A177-3AD203B41FA5}">
                      <a16:colId xmlns:a16="http://schemas.microsoft.com/office/drawing/2014/main" val="972368220"/>
                    </a:ext>
                  </a:extLst>
                </a:gridCol>
                <a:gridCol w="355790">
                  <a:extLst>
                    <a:ext uri="{9D8B030D-6E8A-4147-A177-3AD203B41FA5}">
                      <a16:colId xmlns:a16="http://schemas.microsoft.com/office/drawing/2014/main" val="2458846294"/>
                    </a:ext>
                  </a:extLst>
                </a:gridCol>
              </a:tblGrid>
              <a:tr h="223758">
                <a:tc>
                  <a:txBody>
                    <a:bodyP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r>
                        <a:rPr lang="en-US" altLang="zh-CN" sz="1600" dirty="0">
                          <a:solidFill>
                            <a:srgbClr val="FF0000"/>
                          </a:solidFill>
                          <a:latin typeface="Times New Roman" panose="02020603050405020304" pitchFamily="18" charset="0"/>
                          <a:cs typeface="Times New Roman" panose="02020603050405020304" pitchFamily="18" charset="0"/>
                        </a:rPr>
                        <a:t>5</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37956"/>
                  </a:ext>
                </a:extLst>
              </a:tr>
              <a:tr h="200404">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564157"/>
                  </a:ext>
                </a:extLst>
              </a:tr>
            </a:tbl>
          </a:graphicData>
        </a:graphic>
      </p:graphicFrame>
      <p:graphicFrame>
        <p:nvGraphicFramePr>
          <p:cNvPr id="71" name="表格 70"/>
          <p:cNvGraphicFramePr>
            <a:graphicFrameLocks noGrp="1"/>
          </p:cNvGraphicFramePr>
          <p:nvPr/>
        </p:nvGraphicFramePr>
        <p:xfrm>
          <a:off x="477000" y="2709000"/>
          <a:ext cx="3913690" cy="609600"/>
        </p:xfrm>
        <a:graphic>
          <a:graphicData uri="http://schemas.openxmlformats.org/drawingml/2006/table">
            <a:tbl>
              <a:tblPr firstRow="1" bandRow="1">
                <a:tableStyleId>{5C22544A-7EE6-4342-B048-85BDC9FD1C3A}</a:tableStyleId>
              </a:tblPr>
              <a:tblGrid>
                <a:gridCol w="355790">
                  <a:extLst>
                    <a:ext uri="{9D8B030D-6E8A-4147-A177-3AD203B41FA5}">
                      <a16:colId xmlns:a16="http://schemas.microsoft.com/office/drawing/2014/main" val="2147957475"/>
                    </a:ext>
                  </a:extLst>
                </a:gridCol>
                <a:gridCol w="355790">
                  <a:extLst>
                    <a:ext uri="{9D8B030D-6E8A-4147-A177-3AD203B41FA5}">
                      <a16:colId xmlns:a16="http://schemas.microsoft.com/office/drawing/2014/main" val="2437008893"/>
                    </a:ext>
                  </a:extLst>
                </a:gridCol>
                <a:gridCol w="355790">
                  <a:extLst>
                    <a:ext uri="{9D8B030D-6E8A-4147-A177-3AD203B41FA5}">
                      <a16:colId xmlns:a16="http://schemas.microsoft.com/office/drawing/2014/main" val="1041676022"/>
                    </a:ext>
                  </a:extLst>
                </a:gridCol>
                <a:gridCol w="355790">
                  <a:extLst>
                    <a:ext uri="{9D8B030D-6E8A-4147-A177-3AD203B41FA5}">
                      <a16:colId xmlns:a16="http://schemas.microsoft.com/office/drawing/2014/main" val="3837599056"/>
                    </a:ext>
                  </a:extLst>
                </a:gridCol>
                <a:gridCol w="355790">
                  <a:extLst>
                    <a:ext uri="{9D8B030D-6E8A-4147-A177-3AD203B41FA5}">
                      <a16:colId xmlns:a16="http://schemas.microsoft.com/office/drawing/2014/main" val="1963327069"/>
                    </a:ext>
                  </a:extLst>
                </a:gridCol>
                <a:gridCol w="355790">
                  <a:extLst>
                    <a:ext uri="{9D8B030D-6E8A-4147-A177-3AD203B41FA5}">
                      <a16:colId xmlns:a16="http://schemas.microsoft.com/office/drawing/2014/main" val="1499407404"/>
                    </a:ext>
                  </a:extLst>
                </a:gridCol>
                <a:gridCol w="355790">
                  <a:extLst>
                    <a:ext uri="{9D8B030D-6E8A-4147-A177-3AD203B41FA5}">
                      <a16:colId xmlns:a16="http://schemas.microsoft.com/office/drawing/2014/main" val="426435383"/>
                    </a:ext>
                  </a:extLst>
                </a:gridCol>
                <a:gridCol w="355790">
                  <a:extLst>
                    <a:ext uri="{9D8B030D-6E8A-4147-A177-3AD203B41FA5}">
                      <a16:colId xmlns:a16="http://schemas.microsoft.com/office/drawing/2014/main" val="4286724583"/>
                    </a:ext>
                  </a:extLst>
                </a:gridCol>
                <a:gridCol w="355790">
                  <a:extLst>
                    <a:ext uri="{9D8B030D-6E8A-4147-A177-3AD203B41FA5}">
                      <a16:colId xmlns:a16="http://schemas.microsoft.com/office/drawing/2014/main" val="4198082543"/>
                    </a:ext>
                  </a:extLst>
                </a:gridCol>
                <a:gridCol w="355790">
                  <a:extLst>
                    <a:ext uri="{9D8B030D-6E8A-4147-A177-3AD203B41FA5}">
                      <a16:colId xmlns:a16="http://schemas.microsoft.com/office/drawing/2014/main" val="972368220"/>
                    </a:ext>
                  </a:extLst>
                </a:gridCol>
                <a:gridCol w="355790">
                  <a:extLst>
                    <a:ext uri="{9D8B030D-6E8A-4147-A177-3AD203B41FA5}">
                      <a16:colId xmlns:a16="http://schemas.microsoft.com/office/drawing/2014/main" val="2458846294"/>
                    </a:ext>
                  </a:extLst>
                </a:gridCol>
              </a:tblGrid>
              <a:tr h="223758">
                <a:tc>
                  <a:txBody>
                    <a:bodyP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r>
                        <a:rPr lang="en-US" altLang="zh-CN" sz="1600" dirty="0">
                          <a:solidFill>
                            <a:srgbClr val="FF0000"/>
                          </a:solidFill>
                          <a:latin typeface="Times New Roman" panose="02020603050405020304" pitchFamily="18" charset="0"/>
                          <a:cs typeface="Times New Roman" panose="02020603050405020304" pitchFamily="18" charset="0"/>
                        </a:rPr>
                        <a:t>1</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37956"/>
                  </a:ext>
                </a:extLst>
              </a:tr>
              <a:tr h="200404">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564157"/>
                  </a:ext>
                </a:extLst>
              </a:tr>
            </a:tbl>
          </a:graphicData>
        </a:graphic>
      </p:graphicFrame>
      <p:sp>
        <p:nvSpPr>
          <p:cNvPr id="72" name="矩形 71"/>
          <p:cNvSpPr/>
          <p:nvPr/>
        </p:nvSpPr>
        <p:spPr>
          <a:xfrm>
            <a:off x="504451" y="5460198"/>
            <a:ext cx="3886239" cy="769441"/>
          </a:xfrm>
          <a:prstGeom prst="rect">
            <a:avLst/>
          </a:prstGeom>
          <a:ln>
            <a:solidFill>
              <a:schemeClr val="accent2"/>
            </a:solidFill>
          </a:ln>
        </p:spPr>
        <p:txBody>
          <a:bodyPr wrap="square">
            <a:spAutoFit/>
          </a:bodyPr>
          <a:lstStyle/>
          <a:p>
            <a:pPr>
              <a:spcBef>
                <a:spcPct val="20000"/>
              </a:spcBef>
              <a:buFont typeface="Monotype Sorts" pitchFamily="2" charset="2"/>
              <a:buNone/>
            </a:pPr>
            <a:r>
              <a:rPr lang="zh-CN" altLang="en-US" sz="2000" b="1" dirty="0">
                <a:latin typeface="+mn-lt"/>
                <a:ea typeface="+mn-ea"/>
                <a:cs typeface="Times New Roman" panose="02020603050405020304" pitchFamily="18" charset="0"/>
              </a:rPr>
              <a:t>void Union(int i, int j ,MFSET </a:t>
            </a:r>
            <a:r>
              <a:rPr lang="en-US" altLang="zh-CN" sz="2000" b="1" dirty="0">
                <a:latin typeface="+mn-lt"/>
                <a:ea typeface="+mn-ea"/>
                <a:cs typeface="Times New Roman" panose="02020603050405020304" pitchFamily="18" charset="0"/>
              </a:rPr>
              <a:t>S</a:t>
            </a:r>
            <a:r>
              <a:rPr lang="zh-CN" altLang="en-US" sz="2000" b="1" dirty="0">
                <a:latin typeface="+mn-lt"/>
                <a:ea typeface="+mn-ea"/>
                <a:cs typeface="Times New Roman" panose="02020603050405020304" pitchFamily="18" charset="0"/>
              </a:rPr>
              <a:t>)</a:t>
            </a:r>
          </a:p>
          <a:p>
            <a:pPr>
              <a:spcBef>
                <a:spcPct val="20000"/>
              </a:spcBef>
              <a:buFont typeface="Monotype Sorts" pitchFamily="2" charset="2"/>
              <a:buNone/>
            </a:pPr>
            <a:r>
              <a:rPr lang="zh-CN" altLang="en-US" sz="2000" b="1" dirty="0">
                <a:latin typeface="+mn-lt"/>
                <a:ea typeface="+mn-ea"/>
                <a:cs typeface="Times New Roman" panose="02020603050405020304" pitchFamily="18" charset="0"/>
              </a:rPr>
              <a:t>{    </a:t>
            </a:r>
            <a:r>
              <a:rPr lang="en-US" altLang="zh-CN" sz="2000" b="1" dirty="0">
                <a:latin typeface="+mn-lt"/>
                <a:ea typeface="+mn-ea"/>
                <a:cs typeface="Times New Roman" panose="02020603050405020304" pitchFamily="18" charset="0"/>
              </a:rPr>
              <a:t>S</a:t>
            </a:r>
            <a:r>
              <a:rPr lang="zh-CN" altLang="en-US" sz="2000" b="1" dirty="0">
                <a:latin typeface="+mn-lt"/>
                <a:ea typeface="+mn-ea"/>
                <a:cs typeface="Times New Roman" panose="02020603050405020304" pitchFamily="18" charset="0"/>
              </a:rPr>
              <a:t>[i]=j; </a:t>
            </a:r>
            <a:r>
              <a:rPr lang="en-US" altLang="zh-CN" sz="2000" b="1" dirty="0">
                <a:latin typeface="+mn-lt"/>
                <a:ea typeface="+mn-ea"/>
                <a:cs typeface="Times New Roman" panose="02020603050405020304" pitchFamily="18" charset="0"/>
              </a:rPr>
              <a:t>}</a:t>
            </a:r>
            <a:r>
              <a:rPr lang="zh-CN" altLang="en-US" sz="1200" b="1" dirty="0">
                <a:latin typeface="+mn-lt"/>
                <a:ea typeface="+mn-ea"/>
                <a:cs typeface="Times New Roman" panose="02020603050405020304" pitchFamily="18" charset="0"/>
              </a:rPr>
              <a:t>/* 归并，结果树之根为j */</a:t>
            </a:r>
          </a:p>
        </p:txBody>
      </p:sp>
      <p:sp>
        <p:nvSpPr>
          <p:cNvPr id="73" name="Rectangle 41"/>
          <p:cNvSpPr>
            <a:spLocks noChangeArrowheads="1"/>
          </p:cNvSpPr>
          <p:nvPr/>
        </p:nvSpPr>
        <p:spPr bwMode="auto">
          <a:xfrm>
            <a:off x="702000" y="4565073"/>
            <a:ext cx="3690000" cy="707886"/>
          </a:xfrm>
          <a:prstGeom prst="rect">
            <a:avLst/>
          </a:prstGeom>
          <a:noFill/>
          <a:ln w="9525">
            <a:solidFill>
              <a:schemeClr val="accent2"/>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742950" indent="-28575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pPr eaLnBrk="1" hangingPunct="1"/>
            <a:r>
              <a:rPr lang="en-US" altLang="zh-CN" sz="2000" b="1" dirty="0">
                <a:solidFill>
                  <a:schemeClr val="tx1"/>
                </a:solidFill>
                <a:latin typeface="+mn-lt"/>
                <a:ea typeface="+mn-ea"/>
              </a:rPr>
              <a:t>void Initial(</a:t>
            </a:r>
            <a:r>
              <a:rPr lang="en-US" altLang="zh-CN" sz="2000" b="1" dirty="0" err="1">
                <a:solidFill>
                  <a:schemeClr val="tx1"/>
                </a:solidFill>
                <a:latin typeface="+mn-lt"/>
                <a:ea typeface="+mn-ea"/>
              </a:rPr>
              <a:t>int</a:t>
            </a:r>
            <a:r>
              <a:rPr lang="en-US" altLang="zh-CN" sz="2000" b="1" dirty="0">
                <a:solidFill>
                  <a:schemeClr val="tx1"/>
                </a:solidFill>
                <a:latin typeface="+mn-lt"/>
                <a:ea typeface="+mn-ea"/>
              </a:rPr>
              <a:t> x ,MFSET S)</a:t>
            </a:r>
          </a:p>
          <a:p>
            <a:pPr eaLnBrk="1" hangingPunct="1"/>
            <a:r>
              <a:rPr lang="en-US" altLang="zh-CN" sz="2000" b="1" dirty="0">
                <a:solidFill>
                  <a:schemeClr val="tx1"/>
                </a:solidFill>
                <a:latin typeface="+mn-lt"/>
                <a:ea typeface="+mn-ea"/>
              </a:rPr>
              <a:t>{    S[x]=0;      } </a:t>
            </a:r>
          </a:p>
        </p:txBody>
      </p:sp>
      <p:sp>
        <p:nvSpPr>
          <p:cNvPr id="74" name="矩形 73"/>
          <p:cNvSpPr/>
          <p:nvPr/>
        </p:nvSpPr>
        <p:spPr>
          <a:xfrm>
            <a:off x="4733738" y="4586352"/>
            <a:ext cx="4158262" cy="1938992"/>
          </a:xfrm>
          <a:prstGeom prst="rect">
            <a:avLst/>
          </a:prstGeom>
          <a:ln>
            <a:solidFill>
              <a:schemeClr val="accent2"/>
            </a:solidFill>
          </a:ln>
        </p:spPr>
        <p:txBody>
          <a:bodyPr wrap="square">
            <a:spAutoFit/>
          </a:bodyPr>
          <a:lstStyle/>
          <a:p>
            <a:pPr>
              <a:buFont typeface="Monotype Sorts" pitchFamily="2" charset="2"/>
              <a:buNone/>
            </a:pPr>
            <a:r>
              <a:rPr lang="zh-CN" altLang="en-US" sz="2000" b="1" dirty="0">
                <a:latin typeface="+mn-lt"/>
                <a:ea typeface="+mn-ea"/>
                <a:cs typeface="Times New Roman" panose="02020603050405020304" pitchFamily="18" charset="0"/>
              </a:rPr>
              <a:t>int Find(int i, MFSET </a:t>
            </a:r>
            <a:r>
              <a:rPr lang="en-US" altLang="zh-CN" sz="2000" b="1" dirty="0">
                <a:latin typeface="+mn-lt"/>
                <a:ea typeface="+mn-ea"/>
                <a:cs typeface="Times New Roman" panose="02020603050405020304" pitchFamily="18" charset="0"/>
              </a:rPr>
              <a:t>S</a:t>
            </a:r>
            <a:r>
              <a:rPr lang="zh-CN" altLang="en-US" sz="2000" b="1" dirty="0">
                <a:latin typeface="+mn-lt"/>
                <a:ea typeface="+mn-ea"/>
                <a:cs typeface="Times New Roman" panose="02020603050405020304" pitchFamily="18" charset="0"/>
              </a:rPr>
              <a:t>)</a:t>
            </a:r>
          </a:p>
          <a:p>
            <a:pPr>
              <a:buFont typeface="Monotype Sorts" pitchFamily="2" charset="2"/>
              <a:buNone/>
            </a:pPr>
            <a:r>
              <a:rPr lang="zh-CN" altLang="en-US" sz="2000" b="1" dirty="0">
                <a:latin typeface="+mn-lt"/>
                <a:ea typeface="+mn-ea"/>
                <a:cs typeface="Times New Roman" panose="02020603050405020304" pitchFamily="18" charset="0"/>
              </a:rPr>
              <a:t>{   int tmp=i;</a:t>
            </a:r>
          </a:p>
          <a:p>
            <a:pPr>
              <a:buFont typeface="Monotype Sorts" pitchFamily="2" charset="2"/>
              <a:buNone/>
            </a:pPr>
            <a:r>
              <a:rPr lang="zh-CN" altLang="en-US" sz="2000" b="1" dirty="0">
                <a:latin typeface="+mn-lt"/>
                <a:ea typeface="+mn-ea"/>
                <a:cs typeface="Times New Roman" panose="02020603050405020304" pitchFamily="18" charset="0"/>
              </a:rPr>
              <a:t>    while(</a:t>
            </a:r>
            <a:r>
              <a:rPr lang="en-US" altLang="zh-CN" sz="2000" b="1" dirty="0">
                <a:latin typeface="+mn-lt"/>
                <a:ea typeface="+mn-ea"/>
                <a:cs typeface="Times New Roman" panose="02020603050405020304" pitchFamily="18" charset="0"/>
              </a:rPr>
              <a:t>S</a:t>
            </a:r>
            <a:r>
              <a:rPr lang="zh-CN" altLang="en-US" sz="2000" b="1" dirty="0">
                <a:latin typeface="+mn-lt"/>
                <a:ea typeface="+mn-ea"/>
                <a:cs typeface="Times New Roman" panose="02020603050405020304" pitchFamily="18" charset="0"/>
              </a:rPr>
              <a:t>[tmp]!=0</a:t>
            </a:r>
            <a:r>
              <a:rPr lang="zh-CN" altLang="en-US" sz="1600" b="1" dirty="0">
                <a:latin typeface="+mn-lt"/>
                <a:ea typeface="+mn-ea"/>
                <a:cs typeface="Times New Roman" panose="02020603050405020304" pitchFamily="18" charset="0"/>
              </a:rPr>
              <a:t>)/* &gt;0,未到根 */</a:t>
            </a:r>
          </a:p>
          <a:p>
            <a:pPr>
              <a:buFont typeface="Monotype Sorts" pitchFamily="2" charset="2"/>
              <a:buNone/>
            </a:pPr>
            <a:r>
              <a:rPr lang="zh-CN" altLang="en-US" sz="2000" b="1" dirty="0">
                <a:latin typeface="+mn-lt"/>
                <a:ea typeface="+mn-ea"/>
                <a:cs typeface="Times New Roman" panose="02020603050405020304" pitchFamily="18" charset="0"/>
              </a:rPr>
              <a:t>       tmp=</a:t>
            </a:r>
            <a:r>
              <a:rPr lang="en-US" altLang="zh-CN" sz="2000" b="1" dirty="0">
                <a:latin typeface="+mn-lt"/>
                <a:ea typeface="+mn-ea"/>
                <a:cs typeface="Times New Roman" panose="02020603050405020304" pitchFamily="18" charset="0"/>
              </a:rPr>
              <a:t>S</a:t>
            </a:r>
            <a:r>
              <a:rPr lang="zh-CN" altLang="en-US" sz="2000" b="1" dirty="0">
                <a:latin typeface="+mn-lt"/>
                <a:ea typeface="+mn-ea"/>
                <a:cs typeface="Times New Roman" panose="02020603050405020304" pitchFamily="18" charset="0"/>
              </a:rPr>
              <a:t>[tmp]; </a:t>
            </a:r>
            <a:r>
              <a:rPr lang="zh-CN" altLang="en-US" sz="1600" b="1" dirty="0">
                <a:latin typeface="+mn-lt"/>
                <a:ea typeface="+mn-ea"/>
                <a:cs typeface="Times New Roman" panose="02020603050405020304" pitchFamily="18" charset="0"/>
              </a:rPr>
              <a:t>/* 上溯 */</a:t>
            </a:r>
          </a:p>
          <a:p>
            <a:pPr>
              <a:buFont typeface="Monotype Sorts" pitchFamily="2" charset="2"/>
              <a:buNone/>
            </a:pPr>
            <a:r>
              <a:rPr lang="zh-CN" altLang="en-US" sz="2000" b="1" dirty="0">
                <a:latin typeface="+mn-lt"/>
                <a:ea typeface="+mn-ea"/>
                <a:cs typeface="Times New Roman" panose="02020603050405020304" pitchFamily="18" charset="0"/>
              </a:rPr>
              <a:t>    return tmp;</a:t>
            </a:r>
          </a:p>
          <a:p>
            <a:pPr>
              <a:buFont typeface="Monotype Sorts" pitchFamily="2" charset="2"/>
              <a:buNone/>
            </a:pPr>
            <a:r>
              <a:rPr lang="zh-CN" altLang="en-US" sz="2000" b="1" dirty="0">
                <a:latin typeface="+mn-lt"/>
                <a:ea typeface="+mn-ea"/>
                <a:cs typeface="Times New Roman" panose="02020603050405020304" pitchFamily="18" charset="0"/>
              </a:rPr>
              <a:t>}</a:t>
            </a:r>
          </a:p>
        </p:txBody>
      </p:sp>
      <p:sp>
        <p:nvSpPr>
          <p:cNvPr id="75" name="文本框 74"/>
          <p:cNvSpPr txBox="1"/>
          <p:nvPr/>
        </p:nvSpPr>
        <p:spPr>
          <a:xfrm>
            <a:off x="4355854" y="1633722"/>
            <a:ext cx="441146" cy="400110"/>
          </a:xfrm>
          <a:prstGeom prst="rect">
            <a:avLst/>
          </a:prstGeom>
          <a:noFill/>
        </p:spPr>
        <p:txBody>
          <a:bodyPr wrap="none" rtlCol="0">
            <a:spAutoFit/>
          </a:bodyPr>
          <a:lstStyle/>
          <a:p>
            <a:r>
              <a:rPr lang="zh-CN" altLang="en-US" sz="2000" dirty="0">
                <a:latin typeface="+mn-lt"/>
                <a:ea typeface="+mn-ea"/>
              </a:rPr>
              <a:t>或</a:t>
            </a:r>
          </a:p>
        </p:txBody>
      </p:sp>
    </p:spTree>
    <p:extLst>
      <p:ext uri="{BB962C8B-B14F-4D97-AF65-F5344CB8AC3E}">
        <p14:creationId xmlns:p14="http://schemas.microsoft.com/office/powerpoint/2010/main" val="584565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637098"/>
            <a:ext cx="8496944" cy="1938992"/>
          </a:xfrm>
          <a:prstGeom prst="rect">
            <a:avLst/>
          </a:prstGeom>
          <a:noFill/>
        </p:spPr>
        <p:txBody>
          <a:bodyPr wrap="square" rtlCol="0">
            <a:spAutoFit/>
          </a:bodyPr>
          <a:lstStyle/>
          <a:p>
            <a:r>
              <a:rPr lang="zh-CN" altLang="en-US" b="1" dirty="0">
                <a:solidFill>
                  <a:schemeClr val="accent2"/>
                </a:solidFill>
                <a:latin typeface="+mn-lt"/>
                <a:ea typeface="+mn-ea"/>
              </a:rPr>
              <a:t>算法分析：</a:t>
            </a:r>
            <a:endParaRPr lang="en-US" altLang="zh-CN" b="1" dirty="0">
              <a:solidFill>
                <a:schemeClr val="accent2"/>
              </a:solidFill>
              <a:latin typeface="+mn-lt"/>
              <a:ea typeface="+mn-ea"/>
              <a:cs typeface="Times New Roman" panose="02020603050405020304" pitchFamily="18" charset="0"/>
            </a:endParaRPr>
          </a:p>
          <a:p>
            <a:r>
              <a:rPr lang="zh-CN" altLang="en-US" b="1" dirty="0">
                <a:latin typeface="+mn-lt"/>
                <a:ea typeface="+mn-ea"/>
                <a:cs typeface="Times New Roman" panose="02020603050405020304" pitchFamily="18" charset="0"/>
              </a:rPr>
              <a:t>        考虑</a:t>
            </a:r>
            <a:r>
              <a:rPr lang="en-US" altLang="zh-CN" b="1" dirty="0">
                <a:latin typeface="+mn-lt"/>
                <a:ea typeface="+mn-ea"/>
                <a:cs typeface="Times New Roman" panose="02020603050405020304" pitchFamily="18" charset="0"/>
              </a:rPr>
              <a:t>n</a:t>
            </a:r>
            <a:r>
              <a:rPr lang="zh-CN" altLang="en-US" b="1" dirty="0">
                <a:latin typeface="+mn-lt"/>
                <a:ea typeface="+mn-ea"/>
                <a:cs typeface="Times New Roman" panose="02020603050405020304" pitchFamily="18" charset="0"/>
              </a:rPr>
              <a:t>个元素</a:t>
            </a:r>
            <a:r>
              <a:rPr lang="en-US" altLang="zh-CN" b="1" dirty="0">
                <a:latin typeface="+mn-lt"/>
                <a:ea typeface="+mn-ea"/>
                <a:cs typeface="Times New Roman" panose="02020603050405020304" pitchFamily="18" charset="0"/>
              </a:rPr>
              <a:t>1,2,3,…,n</a:t>
            </a:r>
            <a:r>
              <a:rPr lang="zh-CN" altLang="en-US" b="1" dirty="0">
                <a:latin typeface="+mn-lt"/>
                <a:ea typeface="+mn-ea"/>
                <a:cs typeface="Times New Roman" panose="02020603050405020304" pitchFamily="18" charset="0"/>
              </a:rPr>
              <a:t>。开始时令每个元素自成一个集合，即：</a:t>
            </a:r>
            <a:r>
              <a:rPr lang="en-US" altLang="zh-CN" b="1" dirty="0">
                <a:latin typeface="+mn-lt"/>
                <a:ea typeface="+mn-ea"/>
                <a:cs typeface="Times New Roman" panose="02020603050405020304" pitchFamily="18" charset="0"/>
              </a:rPr>
              <a:t> S</a:t>
            </a:r>
            <a:r>
              <a:rPr lang="en-US" altLang="zh-CN" b="1" i="1" baseline="-25000" dirty="0">
                <a:latin typeface="+mn-lt"/>
                <a:ea typeface="+mn-ea"/>
                <a:cs typeface="Times New Roman" panose="02020603050405020304" pitchFamily="18" charset="0"/>
              </a:rPr>
              <a:t>i</a:t>
            </a:r>
            <a:r>
              <a:rPr lang="en-US" altLang="zh-CN" b="1" i="1" dirty="0">
                <a:latin typeface="+mn-lt"/>
                <a:ea typeface="+mn-ea"/>
                <a:cs typeface="Times New Roman" panose="02020603050405020304" pitchFamily="18" charset="0"/>
              </a:rPr>
              <a:t> </a:t>
            </a:r>
            <a:r>
              <a:rPr lang="en-US" altLang="zh-CN" b="1" dirty="0">
                <a:latin typeface="+mn-lt"/>
                <a:ea typeface="+mn-ea"/>
                <a:cs typeface="Times New Roman" panose="02020603050405020304" pitchFamily="18" charset="0"/>
              </a:rPr>
              <a:t>= {</a:t>
            </a:r>
            <a:r>
              <a:rPr lang="en-US" altLang="zh-CN" b="1" i="1" dirty="0" err="1">
                <a:latin typeface="+mn-lt"/>
                <a:ea typeface="+mn-ea"/>
                <a:cs typeface="Times New Roman" panose="02020603050405020304" pitchFamily="18" charset="0"/>
              </a:rPr>
              <a:t>i</a:t>
            </a:r>
            <a:r>
              <a:rPr lang="en-US" altLang="zh-CN" b="1" dirty="0">
                <a:latin typeface="+mn-lt"/>
                <a:ea typeface="+mn-ea"/>
                <a:cs typeface="Times New Roman" panose="02020603050405020304" pitchFamily="18" charset="0"/>
              </a:rPr>
              <a:t>},  1</a:t>
            </a:r>
            <a:r>
              <a:rPr lang="zh-CN" altLang="en-US" b="1" dirty="0">
                <a:latin typeface="+mn-lt"/>
                <a:ea typeface="+mn-ea"/>
                <a:cs typeface="Times New Roman" panose="02020603050405020304" pitchFamily="18" charset="0"/>
              </a:rPr>
              <a:t>≤</a:t>
            </a:r>
            <a:r>
              <a:rPr lang="en-US" altLang="zh-CN" b="1" i="1" dirty="0" err="1">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n</a:t>
            </a:r>
            <a:r>
              <a:rPr lang="zh-CN" altLang="en-US" b="1" dirty="0">
                <a:latin typeface="+mn-lt"/>
                <a:ea typeface="+mn-ea"/>
                <a:cs typeface="Times New Roman" panose="02020603050405020304" pitchFamily="18" charset="0"/>
              </a:rPr>
              <a:t>；</a:t>
            </a:r>
            <a:endParaRPr lang="en-US" altLang="zh-CN" b="1" dirty="0">
              <a:latin typeface="+mn-lt"/>
              <a:ea typeface="+mn-ea"/>
              <a:cs typeface="Times New Roman" panose="02020603050405020304" pitchFamily="18" charset="0"/>
            </a:endParaRPr>
          </a:p>
          <a:p>
            <a:r>
              <a:rPr lang="zh-CN" altLang="en-US" b="1" dirty="0">
                <a:latin typeface="+mn-lt"/>
                <a:ea typeface="+mn-ea"/>
                <a:cs typeface="Times New Roman" panose="02020603050405020304" pitchFamily="18" charset="0"/>
              </a:rPr>
              <a:t>        当采用树结构表示这些集合时，即可得到由</a:t>
            </a:r>
            <a:r>
              <a:rPr lang="en-US" altLang="zh-CN" b="1" i="1" dirty="0">
                <a:latin typeface="+mn-lt"/>
                <a:ea typeface="+mn-ea"/>
                <a:cs typeface="Times New Roman" panose="02020603050405020304" pitchFamily="18" charset="0"/>
              </a:rPr>
              <a:t>n</a:t>
            </a:r>
            <a:r>
              <a:rPr lang="zh-CN" altLang="en-US" b="1" dirty="0">
                <a:latin typeface="+mn-lt"/>
                <a:ea typeface="+mn-ea"/>
                <a:cs typeface="Times New Roman" panose="02020603050405020304" pitchFamily="18" charset="0"/>
              </a:rPr>
              <a:t>棵树组成的森林，每一棵树仅有一个结点</a:t>
            </a:r>
            <a:r>
              <a:rPr lang="en-US" altLang="zh-CN" b="1" i="1" dirty="0" err="1">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组成，</a:t>
            </a:r>
            <a:r>
              <a:rPr lang="en-US" altLang="zh-CN" b="1" dirty="0">
                <a:latin typeface="+mn-lt"/>
                <a:ea typeface="+mn-ea"/>
                <a:cs typeface="Times New Roman" panose="02020603050405020304" pitchFamily="18" charset="0"/>
              </a:rPr>
              <a:t>S[</a:t>
            </a:r>
            <a:r>
              <a:rPr lang="en-US" altLang="zh-CN" b="1" i="1" dirty="0" err="1">
                <a:latin typeface="+mn-lt"/>
                <a:ea typeface="+mn-ea"/>
                <a:cs typeface="Times New Roman" panose="02020603050405020304" pitchFamily="18" charset="0"/>
              </a:rPr>
              <a:t>i</a:t>
            </a:r>
            <a:r>
              <a:rPr lang="en-US" altLang="zh-CN" b="1" dirty="0">
                <a:latin typeface="+mn-lt"/>
                <a:ea typeface="+mn-ea"/>
                <a:cs typeface="Times New Roman" panose="02020603050405020304" pitchFamily="18" charset="0"/>
              </a:rPr>
              <a:t>] = 0 ;</a:t>
            </a:r>
            <a:endParaRPr lang="zh-CN" altLang="en-US" b="1" dirty="0">
              <a:latin typeface="+mn-lt"/>
              <a:ea typeface="+mn-ea"/>
              <a:cs typeface="Times New Roman" panose="02020603050405020304" pitchFamily="18" charset="0"/>
            </a:endParaRPr>
          </a:p>
        </p:txBody>
      </p:sp>
      <p:sp>
        <p:nvSpPr>
          <p:cNvPr id="12" name="文本框 11"/>
          <p:cNvSpPr txBox="1"/>
          <p:nvPr/>
        </p:nvSpPr>
        <p:spPr>
          <a:xfrm>
            <a:off x="395536" y="2686698"/>
            <a:ext cx="8496944" cy="1384995"/>
          </a:xfrm>
          <a:prstGeom prst="rect">
            <a:avLst/>
          </a:prstGeom>
          <a:noFill/>
        </p:spPr>
        <p:txBody>
          <a:bodyPr wrap="square" rtlCol="0">
            <a:spAutoFit/>
          </a:bodyPr>
          <a:lstStyle/>
          <a:p>
            <a:r>
              <a:rPr lang="zh-CN" altLang="en-US" b="1" dirty="0">
                <a:solidFill>
                  <a:schemeClr val="accent2"/>
                </a:solidFill>
                <a:latin typeface="+mn-lt"/>
                <a:ea typeface="+mn-ea"/>
                <a:cs typeface="Times New Roman" panose="02020603050405020304" pitchFamily="18" charset="0"/>
              </a:rPr>
              <a:t>执行下列操作：</a:t>
            </a:r>
            <a:endParaRPr lang="en-US" altLang="zh-CN" b="1" dirty="0">
              <a:solidFill>
                <a:schemeClr val="accent2"/>
              </a:solidFill>
              <a:latin typeface="+mn-lt"/>
              <a:ea typeface="+mn-ea"/>
              <a:cs typeface="Times New Roman" panose="02020603050405020304" pitchFamily="18" charset="0"/>
            </a:endParaRPr>
          </a:p>
          <a:p>
            <a:r>
              <a:rPr lang="en-US" altLang="zh-CN" sz="2000" b="1" dirty="0">
                <a:latin typeface="+mn-lt"/>
                <a:ea typeface="+mn-ea"/>
                <a:cs typeface="Times New Roman" panose="02020603050405020304" pitchFamily="18" charset="0"/>
              </a:rPr>
              <a:t>       Union(1,2,S);Find(1,S);  Union(2,3,S);Find(1,S); …;</a:t>
            </a:r>
          </a:p>
          <a:p>
            <a:r>
              <a:rPr lang="en-US" altLang="zh-CN" sz="2000" b="1" dirty="0">
                <a:latin typeface="+mn-lt"/>
                <a:ea typeface="+mn-ea"/>
                <a:cs typeface="Times New Roman" panose="02020603050405020304" pitchFamily="18" charset="0"/>
              </a:rPr>
              <a:t>                                                                          …;Union(n-1,n,S);Find(1,S)</a:t>
            </a:r>
            <a:r>
              <a:rPr lang="zh-CN" altLang="en-US" sz="2000" b="1" dirty="0">
                <a:latin typeface="+mn-lt"/>
                <a:ea typeface="+mn-ea"/>
                <a:cs typeface="Times New Roman" panose="02020603050405020304" pitchFamily="18" charset="0"/>
              </a:rPr>
              <a:t>。</a:t>
            </a:r>
            <a:endParaRPr lang="en-US" altLang="zh-CN" sz="2000" b="1" dirty="0">
              <a:latin typeface="+mn-lt"/>
              <a:ea typeface="+mn-ea"/>
              <a:cs typeface="Times New Roman" panose="02020603050405020304" pitchFamily="18" charset="0"/>
            </a:endParaRPr>
          </a:p>
          <a:p>
            <a:r>
              <a:rPr lang="zh-CN" altLang="en-US" sz="2000" b="1" dirty="0">
                <a:latin typeface="+mn-lt"/>
                <a:ea typeface="+mn-ea"/>
                <a:cs typeface="Times New Roman" panose="02020603050405020304" pitchFamily="18" charset="0"/>
              </a:rPr>
              <a:t>         结果得到一个退化的单链树。</a:t>
            </a:r>
          </a:p>
        </p:txBody>
      </p:sp>
      <p:grpSp>
        <p:nvGrpSpPr>
          <p:cNvPr id="30" name="组合 29"/>
          <p:cNvGrpSpPr/>
          <p:nvPr/>
        </p:nvGrpSpPr>
        <p:grpSpPr>
          <a:xfrm>
            <a:off x="1197000" y="4153596"/>
            <a:ext cx="3147109" cy="345502"/>
            <a:chOff x="1784891" y="4187052"/>
            <a:chExt cx="3147109" cy="345502"/>
          </a:xfrm>
        </p:grpSpPr>
        <p:sp>
          <p:nvSpPr>
            <p:cNvPr id="13" name="椭圆 12"/>
            <p:cNvSpPr/>
            <p:nvPr/>
          </p:nvSpPr>
          <p:spPr>
            <a:xfrm>
              <a:off x="1784891" y="4239000"/>
              <a:ext cx="267109"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1</a:t>
              </a:r>
              <a:endParaRPr lang="zh-CN" altLang="en-US" sz="1400" dirty="0">
                <a:solidFill>
                  <a:schemeClr val="tx1"/>
                </a:solidFill>
                <a:cs typeface="Times New Roman" panose="02020603050405020304" pitchFamily="18" charset="0"/>
              </a:endParaRPr>
            </a:p>
          </p:txBody>
        </p:sp>
        <p:sp>
          <p:nvSpPr>
            <p:cNvPr id="16" name="椭圆 15"/>
            <p:cNvSpPr/>
            <p:nvPr/>
          </p:nvSpPr>
          <p:spPr>
            <a:xfrm>
              <a:off x="4182379" y="4239000"/>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100" dirty="0">
                  <a:solidFill>
                    <a:schemeClr val="tx1"/>
                  </a:solidFill>
                  <a:cs typeface="Times New Roman" panose="02020603050405020304" pitchFamily="18" charset="0"/>
                </a:rPr>
                <a:t>n-1</a:t>
              </a:r>
              <a:endParaRPr lang="zh-CN" altLang="en-US" sz="1100" dirty="0">
                <a:solidFill>
                  <a:schemeClr val="tx1"/>
                </a:solidFill>
                <a:cs typeface="Times New Roman" panose="02020603050405020304" pitchFamily="18" charset="0"/>
              </a:endParaRPr>
            </a:p>
          </p:txBody>
        </p:sp>
        <p:sp>
          <p:nvSpPr>
            <p:cNvPr id="17" name="椭圆 16"/>
            <p:cNvSpPr/>
            <p:nvPr/>
          </p:nvSpPr>
          <p:spPr>
            <a:xfrm>
              <a:off x="4662000" y="4239000"/>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n</a:t>
              </a:r>
              <a:endParaRPr lang="zh-CN" altLang="en-US" sz="1400" dirty="0">
                <a:solidFill>
                  <a:schemeClr val="tx1"/>
                </a:solidFill>
                <a:cs typeface="Times New Roman" panose="02020603050405020304" pitchFamily="18" charset="0"/>
              </a:endParaRPr>
            </a:p>
          </p:txBody>
        </p:sp>
        <p:sp>
          <p:nvSpPr>
            <p:cNvPr id="18" name="椭圆 17"/>
            <p:cNvSpPr/>
            <p:nvPr/>
          </p:nvSpPr>
          <p:spPr>
            <a:xfrm>
              <a:off x="3177000" y="4228371"/>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err="1">
                  <a:solidFill>
                    <a:schemeClr val="tx1"/>
                  </a:solidFill>
                  <a:cs typeface="Times New Roman" panose="02020603050405020304" pitchFamily="18" charset="0"/>
                </a:rPr>
                <a:t>i</a:t>
              </a:r>
              <a:endParaRPr lang="zh-CN" altLang="en-US" sz="1400" dirty="0">
                <a:solidFill>
                  <a:schemeClr val="tx1"/>
                </a:solidFill>
                <a:cs typeface="Times New Roman" panose="02020603050405020304" pitchFamily="18" charset="0"/>
              </a:endParaRPr>
            </a:p>
          </p:txBody>
        </p:sp>
        <p:sp>
          <p:nvSpPr>
            <p:cNvPr id="19" name="椭圆 18"/>
            <p:cNvSpPr/>
            <p:nvPr/>
          </p:nvSpPr>
          <p:spPr>
            <a:xfrm>
              <a:off x="2232000" y="4239000"/>
              <a:ext cx="270000" cy="27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cs typeface="Times New Roman" panose="02020603050405020304" pitchFamily="18" charset="0"/>
                </a:rPr>
                <a:t>2</a:t>
              </a:r>
              <a:endParaRPr lang="zh-CN" altLang="en-US" sz="1400" dirty="0">
                <a:solidFill>
                  <a:schemeClr val="tx1"/>
                </a:solidFill>
                <a:cs typeface="Times New Roman" panose="02020603050405020304" pitchFamily="18" charset="0"/>
              </a:endParaRPr>
            </a:p>
          </p:txBody>
        </p:sp>
        <p:cxnSp>
          <p:nvCxnSpPr>
            <p:cNvPr id="15" name="直接箭头连接符 14"/>
            <p:cNvCxnSpPr>
              <a:stCxn id="13" idx="6"/>
              <a:endCxn id="19" idx="2"/>
            </p:cNvCxnSpPr>
            <p:nvPr/>
          </p:nvCxnSpPr>
          <p:spPr>
            <a:xfrm>
              <a:off x="2052000"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502000"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997000"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3447000"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3987000"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453125" y="4374000"/>
              <a:ext cx="180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652150" y="4187052"/>
              <a:ext cx="389850" cy="338554"/>
            </a:xfrm>
            <a:prstGeom prst="rect">
              <a:avLst/>
            </a:prstGeom>
            <a:noFill/>
          </p:spPr>
          <p:txBody>
            <a:bodyPr wrap="none" rtlCol="0">
              <a:spAutoFit/>
            </a:bodyPr>
            <a:lstStyle/>
            <a:p>
              <a:r>
                <a:rPr lang="en-US" altLang="zh-CN" sz="1600" dirty="0">
                  <a:latin typeface="+mn-lt"/>
                  <a:ea typeface="+mn-ea"/>
                </a:rPr>
                <a:t>…</a:t>
              </a:r>
              <a:endParaRPr lang="zh-CN" altLang="en-US" sz="1600" dirty="0">
                <a:latin typeface="+mn-lt"/>
                <a:ea typeface="+mn-ea"/>
              </a:endParaRPr>
            </a:p>
          </p:txBody>
        </p:sp>
        <p:sp>
          <p:nvSpPr>
            <p:cNvPr id="35" name="文本框 34"/>
            <p:cNvSpPr txBox="1"/>
            <p:nvPr/>
          </p:nvSpPr>
          <p:spPr>
            <a:xfrm>
              <a:off x="3642150" y="4194000"/>
              <a:ext cx="389850" cy="338554"/>
            </a:xfrm>
            <a:prstGeom prst="rect">
              <a:avLst/>
            </a:prstGeom>
            <a:noFill/>
          </p:spPr>
          <p:txBody>
            <a:bodyPr wrap="none" rtlCol="0">
              <a:spAutoFit/>
            </a:bodyPr>
            <a:lstStyle/>
            <a:p>
              <a:r>
                <a:rPr lang="en-US" altLang="zh-CN" sz="1600" dirty="0">
                  <a:latin typeface="+mn-lt"/>
                  <a:ea typeface="+mn-ea"/>
                </a:rPr>
                <a:t>…</a:t>
              </a:r>
              <a:endParaRPr lang="zh-CN" altLang="en-US" sz="1600" dirty="0">
                <a:latin typeface="+mn-lt"/>
                <a:ea typeface="+mn-ea"/>
              </a:endParaRPr>
            </a:p>
          </p:txBody>
        </p:sp>
      </p:grpSp>
      <p:sp>
        <p:nvSpPr>
          <p:cNvPr id="33" name="文本框 32"/>
          <p:cNvSpPr txBox="1"/>
          <p:nvPr/>
        </p:nvSpPr>
        <p:spPr>
          <a:xfrm>
            <a:off x="417876" y="4663862"/>
            <a:ext cx="8618619" cy="1938992"/>
          </a:xfrm>
          <a:prstGeom prst="rect">
            <a:avLst/>
          </a:prstGeom>
          <a:noFill/>
        </p:spPr>
        <p:txBody>
          <a:bodyPr wrap="square" rtlCol="0">
            <a:spAutoFit/>
          </a:bodyPr>
          <a:lstStyle/>
          <a:p>
            <a:r>
              <a:rPr lang="zh-CN" altLang="en-US" b="1" dirty="0">
                <a:solidFill>
                  <a:schemeClr val="accent2"/>
                </a:solidFill>
                <a:latin typeface="+mn-lt"/>
                <a:ea typeface="+mn-ea"/>
                <a:cs typeface="Times New Roman" panose="02020603050405020304" pitchFamily="18" charset="0"/>
              </a:rPr>
              <a:t>时间复杂性：</a:t>
            </a:r>
            <a:endParaRPr lang="en-US" altLang="zh-CN" b="1" dirty="0">
              <a:solidFill>
                <a:schemeClr val="accent2"/>
              </a:solidFill>
              <a:latin typeface="+mn-lt"/>
              <a:ea typeface="+mn-ea"/>
              <a:cs typeface="Times New Roman" panose="02020603050405020304" pitchFamily="18" charset="0"/>
            </a:endParaRPr>
          </a:p>
          <a:p>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    执行</a:t>
            </a:r>
            <a:r>
              <a:rPr lang="en-US" altLang="zh-CN" b="1" dirty="0">
                <a:latin typeface="+mn-lt"/>
                <a:ea typeface="+mn-ea"/>
                <a:cs typeface="Times New Roman" panose="02020603050405020304" pitchFamily="18" charset="0"/>
              </a:rPr>
              <a:t>Union</a:t>
            </a:r>
            <a:r>
              <a:rPr lang="zh-CN" altLang="en-US" b="1" dirty="0">
                <a:latin typeface="+mn-lt"/>
                <a:ea typeface="+mn-ea"/>
                <a:cs typeface="Times New Roman" panose="02020603050405020304" pitchFamily="18" charset="0"/>
              </a:rPr>
              <a:t>操作的时间是</a:t>
            </a:r>
            <a:r>
              <a:rPr lang="en-US" altLang="zh-CN" b="1" dirty="0">
                <a:latin typeface="+mn-lt"/>
                <a:ea typeface="+mn-ea"/>
                <a:cs typeface="Times New Roman" panose="02020603050405020304" pitchFamily="18" charset="0"/>
              </a:rPr>
              <a:t>O(</a:t>
            </a:r>
            <a:r>
              <a:rPr lang="en-US" altLang="zh-CN" b="1" i="1" dirty="0">
                <a:latin typeface="+mn-lt"/>
                <a:ea typeface="+mn-ea"/>
                <a:cs typeface="Times New Roman" panose="02020603050405020304" pitchFamily="18" charset="0"/>
              </a:rPr>
              <a:t>1</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共</a:t>
            </a:r>
            <a:r>
              <a:rPr lang="en-US" altLang="zh-CN" b="1" i="1" dirty="0">
                <a:latin typeface="+mn-lt"/>
                <a:ea typeface="+mn-ea"/>
                <a:cs typeface="Times New Roman" panose="02020603050405020304" pitchFamily="18" charset="0"/>
              </a:rPr>
              <a:t>n-1</a:t>
            </a:r>
            <a:r>
              <a:rPr lang="zh-CN" altLang="en-US" b="1" dirty="0">
                <a:latin typeface="+mn-lt"/>
                <a:ea typeface="+mn-ea"/>
                <a:cs typeface="Times New Roman" panose="02020603050405020304" pitchFamily="18" charset="0"/>
              </a:rPr>
              <a:t>次，所需时间为</a:t>
            </a:r>
            <a:r>
              <a:rPr lang="en-US" altLang="zh-CN" b="1" dirty="0">
                <a:latin typeface="+mn-lt"/>
                <a:ea typeface="+mn-ea"/>
                <a:cs typeface="Times New Roman" panose="02020603050405020304" pitchFamily="18" charset="0"/>
              </a:rPr>
              <a:t>O(</a:t>
            </a:r>
            <a:r>
              <a:rPr lang="en-US" altLang="zh-CN" b="1" i="1" dirty="0">
                <a:latin typeface="+mn-lt"/>
                <a:ea typeface="+mn-ea"/>
                <a:cs typeface="Times New Roman" panose="02020603050405020304" pitchFamily="18" charset="0"/>
              </a:rPr>
              <a:t>n</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a:t>
            </a:r>
            <a:endParaRPr lang="en-US" altLang="zh-CN" b="1" dirty="0">
              <a:latin typeface="+mn-lt"/>
              <a:ea typeface="+mn-ea"/>
              <a:cs typeface="Times New Roman" panose="02020603050405020304" pitchFamily="18" charset="0"/>
            </a:endParaRPr>
          </a:p>
          <a:p>
            <a:r>
              <a:rPr lang="zh-CN" altLang="en-US" b="1" dirty="0">
                <a:latin typeface="+mn-lt"/>
                <a:ea typeface="+mn-ea"/>
                <a:cs typeface="Times New Roman" panose="02020603050405020304" pitchFamily="18" charset="0"/>
              </a:rPr>
              <a:t>每次执行</a:t>
            </a:r>
            <a:r>
              <a:rPr lang="en-US" altLang="zh-CN" b="1" dirty="0">
                <a:latin typeface="+mn-lt"/>
                <a:ea typeface="+mn-ea"/>
                <a:cs typeface="Times New Roman" panose="02020603050405020304" pitchFamily="18" charset="0"/>
              </a:rPr>
              <a:t>Find(</a:t>
            </a:r>
            <a:r>
              <a:rPr lang="en-US" altLang="zh-CN" b="1" i="1" dirty="0">
                <a:latin typeface="+mn-lt"/>
                <a:ea typeface="+mn-ea"/>
                <a:cs typeface="Times New Roman" panose="02020603050405020304" pitchFamily="18" charset="0"/>
              </a:rPr>
              <a:t>1,S</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都要从结点</a:t>
            </a:r>
            <a:r>
              <a:rPr lang="en-US" altLang="zh-CN" b="1" i="1" dirty="0">
                <a:latin typeface="+mn-lt"/>
                <a:ea typeface="+mn-ea"/>
                <a:cs typeface="Times New Roman" panose="02020603050405020304" pitchFamily="18" charset="0"/>
              </a:rPr>
              <a:t>1</a:t>
            </a:r>
            <a:r>
              <a:rPr lang="zh-CN" altLang="en-US" b="1" dirty="0">
                <a:latin typeface="+mn-lt"/>
                <a:ea typeface="+mn-ea"/>
                <a:cs typeface="Times New Roman" panose="02020603050405020304" pitchFamily="18" charset="0"/>
              </a:rPr>
              <a:t>开始向上找到根，在第</a:t>
            </a:r>
            <a:r>
              <a:rPr lang="en-US" altLang="zh-CN" b="1" i="1" dirty="0" err="1">
                <a:latin typeface="+mn-lt"/>
                <a:ea typeface="+mn-ea"/>
                <a:cs typeface="Times New Roman" panose="02020603050405020304" pitchFamily="18" charset="0"/>
              </a:rPr>
              <a:t>i</a:t>
            </a:r>
            <a:r>
              <a:rPr lang="zh-CN" altLang="en-US" b="1" dirty="0">
                <a:latin typeface="+mn-lt"/>
                <a:ea typeface="+mn-ea"/>
                <a:cs typeface="Times New Roman" panose="02020603050405020304" pitchFamily="18" charset="0"/>
              </a:rPr>
              <a:t>层时，</a:t>
            </a:r>
            <a:r>
              <a:rPr lang="en-US" altLang="zh-CN" b="1" dirty="0">
                <a:latin typeface="+mn-lt"/>
                <a:ea typeface="+mn-ea"/>
                <a:cs typeface="Times New Roman" panose="02020603050405020304" pitchFamily="18" charset="0"/>
              </a:rPr>
              <a:t>Find(</a:t>
            </a:r>
            <a:r>
              <a:rPr lang="en-US" altLang="zh-CN" b="1" i="1" dirty="0">
                <a:latin typeface="+mn-lt"/>
                <a:ea typeface="+mn-ea"/>
                <a:cs typeface="Times New Roman" panose="02020603050405020304" pitchFamily="18" charset="0"/>
              </a:rPr>
              <a:t>1,S</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所需要的时间为</a:t>
            </a:r>
            <a:r>
              <a:rPr lang="en-US" altLang="zh-CN" b="1" dirty="0">
                <a:latin typeface="+mn-lt"/>
                <a:ea typeface="+mn-ea"/>
                <a:cs typeface="Times New Roman" panose="02020603050405020304" pitchFamily="18" charset="0"/>
              </a:rPr>
              <a:t>O(</a:t>
            </a:r>
            <a:r>
              <a:rPr lang="en-US" altLang="zh-CN" b="1" i="1" dirty="0" err="1">
                <a:latin typeface="+mn-lt"/>
                <a:ea typeface="+mn-ea"/>
                <a:cs typeface="Times New Roman" panose="02020603050405020304" pitchFamily="18" charset="0"/>
              </a:rPr>
              <a:t>i</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共</a:t>
            </a:r>
            <a:r>
              <a:rPr lang="en-US" altLang="zh-CN" b="1" i="1" dirty="0">
                <a:latin typeface="+mn-lt"/>
                <a:ea typeface="+mn-ea"/>
                <a:cs typeface="Times New Roman" panose="02020603050405020304" pitchFamily="18" charset="0"/>
              </a:rPr>
              <a:t>n-2</a:t>
            </a:r>
            <a:r>
              <a:rPr lang="zh-CN" altLang="en-US" b="1" dirty="0">
                <a:latin typeface="+mn-lt"/>
                <a:ea typeface="+mn-ea"/>
                <a:cs typeface="Times New Roman" panose="02020603050405020304" pitchFamily="18" charset="0"/>
              </a:rPr>
              <a:t>次，所需要时间为：</a:t>
            </a:r>
            <a:endParaRPr lang="en-US" altLang="zh-CN" b="1" dirty="0">
              <a:latin typeface="+mn-lt"/>
              <a:ea typeface="+mn-ea"/>
              <a:cs typeface="Times New Roman" panose="02020603050405020304" pitchFamily="18" charset="0"/>
            </a:endParaRPr>
          </a:p>
          <a:p>
            <a:r>
              <a:rPr lang="en-US" altLang="zh-CN" b="1" dirty="0">
                <a:latin typeface="+mn-lt"/>
                <a:ea typeface="+mn-ea"/>
                <a:cs typeface="Times New Roman" panose="02020603050405020304" pitchFamily="18" charset="0"/>
              </a:rPr>
              <a:t>      O(</a:t>
            </a:r>
            <a:r>
              <a:rPr lang="en-US" altLang="zh-CN" b="1" dirty="0" err="1">
                <a:latin typeface="+mn-lt"/>
                <a:ea typeface="+mn-ea"/>
                <a:cs typeface="Times New Roman" panose="02020603050405020304" pitchFamily="18" charset="0"/>
              </a:rPr>
              <a:t>Σ</a:t>
            </a:r>
            <a:r>
              <a:rPr lang="en-US" altLang="zh-CN" b="1" i="1" dirty="0" err="1">
                <a:latin typeface="+mn-lt"/>
                <a:ea typeface="+mn-ea"/>
                <a:cs typeface="Times New Roman" panose="02020603050405020304" pitchFamily="18" charset="0"/>
              </a:rPr>
              <a:t>i</a:t>
            </a:r>
            <a:r>
              <a:rPr lang="en-US" altLang="zh-CN" b="1" dirty="0">
                <a:latin typeface="+mn-lt"/>
                <a:ea typeface="+mn-ea"/>
                <a:cs typeface="Times New Roman" panose="02020603050405020304" pitchFamily="18" charset="0"/>
              </a:rPr>
              <a:t>) = O(</a:t>
            </a:r>
            <a:r>
              <a:rPr lang="en-US" altLang="zh-CN" b="1" i="1" dirty="0">
                <a:latin typeface="+mn-lt"/>
                <a:ea typeface="+mn-ea"/>
                <a:cs typeface="Times New Roman" panose="02020603050405020304" pitchFamily="18" charset="0"/>
              </a:rPr>
              <a:t>n</a:t>
            </a:r>
            <a:r>
              <a:rPr lang="en-US" altLang="zh-CN" b="1" baseline="30000" dirty="0">
                <a:latin typeface="+mn-lt"/>
                <a:ea typeface="+mn-ea"/>
                <a:cs typeface="Times New Roman" panose="02020603050405020304" pitchFamily="18" charset="0"/>
              </a:rPr>
              <a:t>2</a:t>
            </a:r>
            <a:r>
              <a:rPr lang="en-US" altLang="zh-CN" b="1" dirty="0">
                <a:latin typeface="+mn-lt"/>
                <a:ea typeface="+mn-ea"/>
                <a:cs typeface="Times New Roman" panose="02020603050405020304" pitchFamily="18" charset="0"/>
              </a:rPr>
              <a:t>), </a:t>
            </a:r>
            <a:r>
              <a:rPr lang="en-US" altLang="zh-CN" b="1" i="1" dirty="0" err="1">
                <a:latin typeface="+mn-lt"/>
                <a:ea typeface="+mn-ea"/>
                <a:cs typeface="Times New Roman" panose="02020603050405020304" pitchFamily="18" charset="0"/>
              </a:rPr>
              <a:t>i</a:t>
            </a:r>
            <a:r>
              <a:rPr lang="en-US" altLang="zh-CN" b="1" i="1" dirty="0">
                <a:latin typeface="+mn-lt"/>
                <a:ea typeface="+mn-ea"/>
                <a:cs typeface="Times New Roman" panose="02020603050405020304" pitchFamily="18" charset="0"/>
              </a:rPr>
              <a:t>=1,2,3,……n-2</a:t>
            </a:r>
            <a:r>
              <a:rPr lang="zh-CN" altLang="en-US" b="1" dirty="0">
                <a:latin typeface="+mn-lt"/>
                <a:ea typeface="+mn-ea"/>
                <a:cs typeface="Times New Roman" panose="02020603050405020304" pitchFamily="18" charset="0"/>
              </a:rPr>
              <a:t>。</a:t>
            </a:r>
          </a:p>
        </p:txBody>
      </p:sp>
      <p:graphicFrame>
        <p:nvGraphicFramePr>
          <p:cNvPr id="38" name="表格 37"/>
          <p:cNvGraphicFramePr>
            <a:graphicFrameLocks noGrp="1"/>
          </p:cNvGraphicFramePr>
          <p:nvPr>
            <p:extLst>
              <p:ext uri="{D42A27DB-BD31-4B8C-83A1-F6EECF244321}">
                <p14:modId xmlns:p14="http://schemas.microsoft.com/office/powerpoint/2010/main" val="2277968939"/>
              </p:ext>
            </p:extLst>
          </p:nvPr>
        </p:nvGraphicFramePr>
        <p:xfrm>
          <a:off x="4753310" y="4145542"/>
          <a:ext cx="3557900" cy="609600"/>
        </p:xfrm>
        <a:graphic>
          <a:graphicData uri="http://schemas.openxmlformats.org/drawingml/2006/table">
            <a:tbl>
              <a:tblPr firstRow="1" bandRow="1">
                <a:tableStyleId>{5C22544A-7EE6-4342-B048-85BDC9FD1C3A}</a:tableStyleId>
              </a:tblPr>
              <a:tblGrid>
                <a:gridCol w="355790">
                  <a:extLst>
                    <a:ext uri="{9D8B030D-6E8A-4147-A177-3AD203B41FA5}">
                      <a16:colId xmlns:a16="http://schemas.microsoft.com/office/drawing/2014/main" val="2147957475"/>
                    </a:ext>
                  </a:extLst>
                </a:gridCol>
                <a:gridCol w="355790">
                  <a:extLst>
                    <a:ext uri="{9D8B030D-6E8A-4147-A177-3AD203B41FA5}">
                      <a16:colId xmlns:a16="http://schemas.microsoft.com/office/drawing/2014/main" val="2437008893"/>
                    </a:ext>
                  </a:extLst>
                </a:gridCol>
                <a:gridCol w="355790">
                  <a:extLst>
                    <a:ext uri="{9D8B030D-6E8A-4147-A177-3AD203B41FA5}">
                      <a16:colId xmlns:a16="http://schemas.microsoft.com/office/drawing/2014/main" val="1041676022"/>
                    </a:ext>
                  </a:extLst>
                </a:gridCol>
                <a:gridCol w="355790">
                  <a:extLst>
                    <a:ext uri="{9D8B030D-6E8A-4147-A177-3AD203B41FA5}">
                      <a16:colId xmlns:a16="http://schemas.microsoft.com/office/drawing/2014/main" val="3837599056"/>
                    </a:ext>
                  </a:extLst>
                </a:gridCol>
                <a:gridCol w="355790">
                  <a:extLst>
                    <a:ext uri="{9D8B030D-6E8A-4147-A177-3AD203B41FA5}">
                      <a16:colId xmlns:a16="http://schemas.microsoft.com/office/drawing/2014/main" val="1963327069"/>
                    </a:ext>
                  </a:extLst>
                </a:gridCol>
                <a:gridCol w="355790">
                  <a:extLst>
                    <a:ext uri="{9D8B030D-6E8A-4147-A177-3AD203B41FA5}">
                      <a16:colId xmlns:a16="http://schemas.microsoft.com/office/drawing/2014/main" val="1499407404"/>
                    </a:ext>
                  </a:extLst>
                </a:gridCol>
                <a:gridCol w="355790">
                  <a:extLst>
                    <a:ext uri="{9D8B030D-6E8A-4147-A177-3AD203B41FA5}">
                      <a16:colId xmlns:a16="http://schemas.microsoft.com/office/drawing/2014/main" val="426435383"/>
                    </a:ext>
                  </a:extLst>
                </a:gridCol>
                <a:gridCol w="355790">
                  <a:extLst>
                    <a:ext uri="{9D8B030D-6E8A-4147-A177-3AD203B41FA5}">
                      <a16:colId xmlns:a16="http://schemas.microsoft.com/office/drawing/2014/main" val="4286724583"/>
                    </a:ext>
                  </a:extLst>
                </a:gridCol>
                <a:gridCol w="355790">
                  <a:extLst>
                    <a:ext uri="{9D8B030D-6E8A-4147-A177-3AD203B41FA5}">
                      <a16:colId xmlns:a16="http://schemas.microsoft.com/office/drawing/2014/main" val="4198082543"/>
                    </a:ext>
                  </a:extLst>
                </a:gridCol>
                <a:gridCol w="355790">
                  <a:extLst>
                    <a:ext uri="{9D8B030D-6E8A-4147-A177-3AD203B41FA5}">
                      <a16:colId xmlns:a16="http://schemas.microsoft.com/office/drawing/2014/main" val="972368220"/>
                    </a:ext>
                  </a:extLst>
                </a:gridCol>
              </a:tblGrid>
              <a:tr h="223758">
                <a:tc>
                  <a:txBody>
                    <a:bodyPr/>
                    <a:lstStyle/>
                    <a:p>
                      <a:pPr algn="ct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237956"/>
                  </a:ext>
                </a:extLst>
              </a:tr>
              <a:tr h="200404">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0</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1</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2</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3</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4</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5</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6</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7</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8</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9</a:t>
                      </a:r>
                      <a:endParaRPr lang="zh-CN" altLang="en-US" sz="12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564157"/>
                  </a:ext>
                </a:extLst>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2390401919"/>
              </p:ext>
            </p:extLst>
          </p:nvPr>
        </p:nvGraphicFramePr>
        <p:xfrm>
          <a:off x="4755440" y="4147970"/>
          <a:ext cx="3557900" cy="335280"/>
        </p:xfrm>
        <a:graphic>
          <a:graphicData uri="http://schemas.openxmlformats.org/drawingml/2006/table">
            <a:tbl>
              <a:tblPr firstRow="1" bandRow="1">
                <a:tableStyleId>{5C22544A-7EE6-4342-B048-85BDC9FD1C3A}</a:tableStyleId>
              </a:tblPr>
              <a:tblGrid>
                <a:gridCol w="355790">
                  <a:extLst>
                    <a:ext uri="{9D8B030D-6E8A-4147-A177-3AD203B41FA5}">
                      <a16:colId xmlns:a16="http://schemas.microsoft.com/office/drawing/2014/main" val="2147957475"/>
                    </a:ext>
                  </a:extLst>
                </a:gridCol>
                <a:gridCol w="355790">
                  <a:extLst>
                    <a:ext uri="{9D8B030D-6E8A-4147-A177-3AD203B41FA5}">
                      <a16:colId xmlns:a16="http://schemas.microsoft.com/office/drawing/2014/main" val="2437008893"/>
                    </a:ext>
                  </a:extLst>
                </a:gridCol>
                <a:gridCol w="355790">
                  <a:extLst>
                    <a:ext uri="{9D8B030D-6E8A-4147-A177-3AD203B41FA5}">
                      <a16:colId xmlns:a16="http://schemas.microsoft.com/office/drawing/2014/main" val="1041676022"/>
                    </a:ext>
                  </a:extLst>
                </a:gridCol>
                <a:gridCol w="355790">
                  <a:extLst>
                    <a:ext uri="{9D8B030D-6E8A-4147-A177-3AD203B41FA5}">
                      <a16:colId xmlns:a16="http://schemas.microsoft.com/office/drawing/2014/main" val="3837599056"/>
                    </a:ext>
                  </a:extLst>
                </a:gridCol>
                <a:gridCol w="355790">
                  <a:extLst>
                    <a:ext uri="{9D8B030D-6E8A-4147-A177-3AD203B41FA5}">
                      <a16:colId xmlns:a16="http://schemas.microsoft.com/office/drawing/2014/main" val="1963327069"/>
                    </a:ext>
                  </a:extLst>
                </a:gridCol>
                <a:gridCol w="355790">
                  <a:extLst>
                    <a:ext uri="{9D8B030D-6E8A-4147-A177-3AD203B41FA5}">
                      <a16:colId xmlns:a16="http://schemas.microsoft.com/office/drawing/2014/main" val="1499407404"/>
                    </a:ext>
                  </a:extLst>
                </a:gridCol>
                <a:gridCol w="355790">
                  <a:extLst>
                    <a:ext uri="{9D8B030D-6E8A-4147-A177-3AD203B41FA5}">
                      <a16:colId xmlns:a16="http://schemas.microsoft.com/office/drawing/2014/main" val="426435383"/>
                    </a:ext>
                  </a:extLst>
                </a:gridCol>
                <a:gridCol w="355790">
                  <a:extLst>
                    <a:ext uri="{9D8B030D-6E8A-4147-A177-3AD203B41FA5}">
                      <a16:colId xmlns:a16="http://schemas.microsoft.com/office/drawing/2014/main" val="4286724583"/>
                    </a:ext>
                  </a:extLst>
                </a:gridCol>
                <a:gridCol w="355790">
                  <a:extLst>
                    <a:ext uri="{9D8B030D-6E8A-4147-A177-3AD203B41FA5}">
                      <a16:colId xmlns:a16="http://schemas.microsoft.com/office/drawing/2014/main" val="4198082543"/>
                    </a:ext>
                  </a:extLst>
                </a:gridCol>
                <a:gridCol w="355790">
                  <a:extLst>
                    <a:ext uri="{9D8B030D-6E8A-4147-A177-3AD203B41FA5}">
                      <a16:colId xmlns:a16="http://schemas.microsoft.com/office/drawing/2014/main" val="972368220"/>
                    </a:ext>
                  </a:extLst>
                </a:gridCol>
              </a:tblGrid>
              <a:tr h="223758">
                <a:tc>
                  <a:txBody>
                    <a:bodyPr/>
                    <a:lstStyle/>
                    <a:p>
                      <a:pPr algn="ct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2</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3</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4</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5</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6</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7</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8</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latin typeface="Times New Roman" panose="02020603050405020304" pitchFamily="18" charset="0"/>
                          <a:cs typeface="Times New Roman" panose="02020603050405020304" pitchFamily="18" charset="0"/>
                        </a:rPr>
                        <a:t>9</a:t>
                      </a:r>
                      <a:endParaRPr lang="zh-CN" altLang="en-US" sz="1600" dirty="0">
                        <a:solidFill>
                          <a:srgbClr val="FF0000"/>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6237956"/>
                  </a:ext>
                </a:extLst>
              </a:tr>
            </a:tbl>
          </a:graphicData>
        </a:graphic>
      </p:graphicFrame>
    </p:spTree>
    <p:extLst>
      <p:ext uri="{BB962C8B-B14F-4D97-AF65-F5344CB8AC3E}">
        <p14:creationId xmlns:p14="http://schemas.microsoft.com/office/powerpoint/2010/main" val="3270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1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325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43" name="Rectangle 104"/>
          <p:cNvSpPr>
            <a:spLocks noChangeArrowheads="1"/>
          </p:cNvSpPr>
          <p:nvPr/>
        </p:nvSpPr>
        <p:spPr bwMode="auto">
          <a:xfrm>
            <a:off x="581644" y="540735"/>
            <a:ext cx="7950356" cy="830997"/>
          </a:xfrm>
          <a:prstGeom prst="rect">
            <a:avLst/>
          </a:prstGeom>
          <a:noFill/>
          <a:ln w="28575">
            <a:noFill/>
            <a:prstDash val="dash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1pPr>
            <a:lvl2pPr marL="742950" indent="-28575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2pPr>
            <a:lvl3pPr marL="11430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3pPr>
            <a:lvl4pPr marL="16002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4pPr>
            <a:lvl5pPr marL="2057400" indent="-228600" eaLnBrk="0" hangingPunc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5pPr>
            <a:lvl6pPr marL="25146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6pPr>
            <a:lvl7pPr marL="29718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7pPr>
            <a:lvl8pPr marL="34290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8pPr>
            <a:lvl9pPr marL="3886200" indent="-228600" eaLnBrk="0" fontAlgn="base" hangingPunct="0">
              <a:spcBef>
                <a:spcPct val="0"/>
              </a:spcBef>
              <a:spcAft>
                <a:spcPct val="0"/>
              </a:spcAft>
              <a:buFont typeface="Arial" panose="020B0604020202020204" pitchFamily="34" charset="0"/>
              <a:defRPr sz="4400">
                <a:solidFill>
                  <a:srgbClr val="66FF66"/>
                </a:solidFill>
                <a:latin typeface="Times New Roman" panose="02020603050405020304" pitchFamily="18" charset="0"/>
                <a:ea typeface="宋体" panose="02010600030101010101" pitchFamily="2" charset="-122"/>
                <a:sym typeface="Wingdings" panose="05000000000000000000" pitchFamily="2" charset="2"/>
              </a:defRPr>
            </a:lvl9pPr>
          </a:lstStyle>
          <a:p>
            <a:pPr eaLnBrk="1" hangingPunct="1"/>
            <a:r>
              <a:rPr lang="zh-CN" altLang="en-US" sz="2400" b="1" dirty="0">
                <a:solidFill>
                  <a:srgbClr val="FF0000"/>
                </a:solidFill>
                <a:latin typeface="+mn-lt"/>
                <a:ea typeface="+mn-ea"/>
              </a:rPr>
              <a:t>原因：</a:t>
            </a:r>
            <a:r>
              <a:rPr lang="zh-CN" altLang="en-US" sz="2400" b="1" dirty="0">
                <a:solidFill>
                  <a:schemeClr val="tx1"/>
                </a:solidFill>
                <a:latin typeface="+mn-lt"/>
                <a:ea typeface="+mn-ea"/>
              </a:rPr>
              <a:t>在“并”操作时，将结点</a:t>
            </a:r>
            <a:r>
              <a:rPr lang="zh-CN" altLang="en-US" sz="2400" b="1" dirty="0">
                <a:solidFill>
                  <a:srgbClr val="FF0000"/>
                </a:solidFill>
                <a:latin typeface="+mn-lt"/>
                <a:ea typeface="+mn-ea"/>
              </a:rPr>
              <a:t>多的并入结点少</a:t>
            </a:r>
            <a:r>
              <a:rPr lang="zh-CN" altLang="en-US" sz="2400" b="1" dirty="0">
                <a:solidFill>
                  <a:schemeClr val="tx1"/>
                </a:solidFill>
                <a:latin typeface="+mn-lt"/>
                <a:ea typeface="+mn-ea"/>
              </a:rPr>
              <a:t>的，从而形成单链树。</a:t>
            </a:r>
          </a:p>
        </p:txBody>
      </p:sp>
      <p:sp>
        <p:nvSpPr>
          <p:cNvPr id="47" name="矩形 46"/>
          <p:cNvSpPr/>
          <p:nvPr/>
        </p:nvSpPr>
        <p:spPr>
          <a:xfrm>
            <a:off x="467544" y="2743234"/>
            <a:ext cx="3848681" cy="1692771"/>
          </a:xfrm>
          <a:prstGeom prst="rect">
            <a:avLst/>
          </a:prstGeom>
        </p:spPr>
        <p:txBody>
          <a:bodyPr wrap="square">
            <a:spAutoFit/>
          </a:bodyPr>
          <a:lstStyle/>
          <a:p>
            <a:r>
              <a:rPr lang="zh-CN" altLang="en-US" b="1" dirty="0">
                <a:solidFill>
                  <a:schemeClr val="accent2"/>
                </a:solidFill>
                <a:latin typeface="+mn-lt"/>
                <a:ea typeface="+mn-ea"/>
                <a:cs typeface="Times New Roman" panose="02020603050405020304" pitchFamily="18" charset="0"/>
              </a:rPr>
              <a:t>存储结构：</a:t>
            </a:r>
          </a:p>
          <a:p>
            <a:pPr lvl="1">
              <a:buFont typeface="Monotype Sorts" pitchFamily="2" charset="2"/>
              <a:buNone/>
            </a:pPr>
            <a:r>
              <a:rPr lang="zh-CN" altLang="en-US" sz="2000" b="1" dirty="0">
                <a:latin typeface="+mn-lt"/>
                <a:ea typeface="+mn-ea"/>
                <a:cs typeface="Times New Roman" panose="02020603050405020304" pitchFamily="18" charset="0"/>
              </a:rPr>
              <a:t>typedef struct{</a:t>
            </a:r>
          </a:p>
          <a:p>
            <a:pPr lvl="1">
              <a:buFont typeface="Monotype Sorts" pitchFamily="2" charset="2"/>
              <a:buNone/>
            </a:pPr>
            <a:r>
              <a:rPr lang="zh-CN" altLang="en-US" sz="2000" b="1" dirty="0">
                <a:latin typeface="+mn-lt"/>
                <a:ea typeface="+mn-ea"/>
                <a:cs typeface="Times New Roman" panose="02020603050405020304" pitchFamily="18" charset="0"/>
              </a:rPr>
              <a:t>   int father;</a:t>
            </a:r>
          </a:p>
          <a:p>
            <a:pPr lvl="2">
              <a:buFont typeface="Monotype Sorts" pitchFamily="2" charset="2"/>
              <a:buNone/>
            </a:pPr>
            <a:r>
              <a:rPr lang="zh-CN" altLang="en-US" sz="2000" b="1" dirty="0">
                <a:latin typeface="+mn-lt"/>
                <a:ea typeface="+mn-ea"/>
                <a:cs typeface="Times New Roman" panose="02020603050405020304" pitchFamily="18" charset="0"/>
              </a:rPr>
              <a:t>int count; /* 计数加权 */</a:t>
            </a:r>
          </a:p>
          <a:p>
            <a:pPr lvl="1">
              <a:buFont typeface="Monotype Sorts" pitchFamily="2" charset="2"/>
              <a:buNone/>
            </a:pPr>
            <a:r>
              <a:rPr lang="zh-CN" altLang="en-US" sz="2000" b="1" dirty="0">
                <a:latin typeface="+mn-lt"/>
                <a:ea typeface="+mn-ea"/>
                <a:cs typeface="Times New Roman" panose="02020603050405020304" pitchFamily="18" charset="0"/>
              </a:rPr>
              <a:t>} MFSET[ n+1 ];</a:t>
            </a:r>
          </a:p>
        </p:txBody>
      </p:sp>
      <p:sp>
        <p:nvSpPr>
          <p:cNvPr id="7" name="矩形 6"/>
          <p:cNvSpPr/>
          <p:nvPr/>
        </p:nvSpPr>
        <p:spPr>
          <a:xfrm>
            <a:off x="611999" y="1314000"/>
            <a:ext cx="8273059" cy="1237262"/>
          </a:xfrm>
          <a:prstGeom prst="rect">
            <a:avLst/>
          </a:prstGeom>
        </p:spPr>
        <p:txBody>
          <a:bodyPr wrap="square">
            <a:spAutoFit/>
          </a:bodyPr>
          <a:lstStyle/>
          <a:p>
            <a:pPr>
              <a:spcBef>
                <a:spcPct val="5000"/>
              </a:spcBef>
            </a:pPr>
            <a:r>
              <a:rPr lang="zh-CN" altLang="en-US" b="1" dirty="0">
                <a:solidFill>
                  <a:schemeClr val="accent2"/>
                </a:solidFill>
                <a:latin typeface="+mn-lt"/>
                <a:ea typeface="+mn-ea"/>
                <a:cs typeface="Times New Roman" panose="02020603050405020304" pitchFamily="18" charset="0"/>
              </a:rPr>
              <a:t>改进的MFSET的实现：</a:t>
            </a:r>
            <a:endParaRPr lang="en-US" altLang="zh-CN" b="1" dirty="0">
              <a:solidFill>
                <a:schemeClr val="accent2"/>
              </a:solidFill>
              <a:latin typeface="+mn-lt"/>
              <a:ea typeface="+mn-ea"/>
              <a:cs typeface="Times New Roman" panose="02020603050405020304" pitchFamily="18" charset="0"/>
            </a:endParaRPr>
          </a:p>
          <a:p>
            <a:pPr>
              <a:spcBef>
                <a:spcPct val="5000"/>
              </a:spcBef>
            </a:pPr>
            <a:r>
              <a:rPr lang="zh-CN" altLang="en-US" b="1" dirty="0">
                <a:latin typeface="+mn-lt"/>
                <a:ea typeface="+mn-ea"/>
                <a:cs typeface="Times New Roman" panose="02020603050405020304" pitchFamily="18" charset="0"/>
              </a:rPr>
              <a:t>    改进</a:t>
            </a:r>
            <a:r>
              <a:rPr lang="en-US" altLang="zh-CN" b="1" dirty="0">
                <a:latin typeface="+mn-lt"/>
                <a:ea typeface="+mn-ea"/>
                <a:cs typeface="Times New Roman" panose="02020603050405020304" pitchFamily="18" charset="0"/>
              </a:rPr>
              <a:t>Union</a:t>
            </a:r>
            <a:r>
              <a:rPr lang="zh-CN" altLang="en-US" b="1" dirty="0">
                <a:latin typeface="+mn-lt"/>
                <a:ea typeface="+mn-ea"/>
                <a:cs typeface="Times New Roman" panose="02020603050405020304" pitchFamily="18" charset="0"/>
              </a:rPr>
              <a:t>（并）操作的原则</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将结点少的并入结点多的。</a:t>
            </a:r>
            <a:endParaRPr lang="en-US" altLang="zh-CN" b="1" dirty="0">
              <a:latin typeface="+mn-lt"/>
              <a:ea typeface="+mn-ea"/>
              <a:cs typeface="Times New Roman" panose="02020603050405020304" pitchFamily="18" charset="0"/>
            </a:endParaRPr>
          </a:p>
          <a:p>
            <a:pPr>
              <a:spcBef>
                <a:spcPct val="5000"/>
              </a:spcBef>
            </a:pPr>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相应的存储结构也要提供支持</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以计数加权规则压缩高度。</a:t>
            </a:r>
          </a:p>
        </p:txBody>
      </p:sp>
      <p:sp>
        <p:nvSpPr>
          <p:cNvPr id="52" name="矩形 51"/>
          <p:cNvSpPr/>
          <p:nvPr/>
        </p:nvSpPr>
        <p:spPr>
          <a:xfrm>
            <a:off x="4646915" y="2849917"/>
            <a:ext cx="4238144" cy="2554545"/>
          </a:xfrm>
          <a:prstGeom prst="rect">
            <a:avLst/>
          </a:prstGeom>
          <a:ln>
            <a:solidFill>
              <a:schemeClr val="accent2"/>
            </a:solidFill>
          </a:ln>
        </p:spPr>
        <p:txBody>
          <a:bodyPr wrap="square">
            <a:spAutoFit/>
          </a:bodyPr>
          <a:lstStyle/>
          <a:p>
            <a:pPr>
              <a:buFont typeface="Monotype Sorts" pitchFamily="2" charset="2"/>
              <a:buNone/>
            </a:pPr>
            <a:r>
              <a:rPr lang="zh-CN" altLang="en-US" sz="1600" b="1" dirty="0">
                <a:latin typeface="+mn-lt"/>
                <a:ea typeface="+mn-ea"/>
                <a:cs typeface="Times New Roman" panose="02020603050405020304" pitchFamily="18" charset="0"/>
              </a:rPr>
              <a:t>void Union(int A,int B,MFSET C)</a:t>
            </a:r>
          </a:p>
          <a:p>
            <a:pPr>
              <a:buFont typeface="Monotype Sorts" pitchFamily="2" charset="2"/>
              <a:buNone/>
            </a:pPr>
            <a:r>
              <a:rPr lang="zh-CN" altLang="en-US" sz="1600" b="1" dirty="0">
                <a:latin typeface="+mn-lt"/>
                <a:ea typeface="+mn-ea"/>
                <a:cs typeface="Times New Roman" panose="02020603050405020304" pitchFamily="18" charset="0"/>
              </a:rPr>
              <a:t>{ if(C[A].count &gt; C[B].count) </a:t>
            </a:r>
            <a:r>
              <a:rPr lang="zh-CN" altLang="en-US" sz="1600" b="1" dirty="0">
                <a:solidFill>
                  <a:srgbClr val="FF0000"/>
                </a:solidFill>
                <a:latin typeface="+mn-lt"/>
                <a:ea typeface="+mn-ea"/>
                <a:cs typeface="Times New Roman" panose="02020603050405020304" pitchFamily="18" charset="0"/>
              </a:rPr>
              <a:t>{</a:t>
            </a:r>
            <a:r>
              <a:rPr lang="zh-CN" altLang="en-US" sz="1600" b="1" dirty="0">
                <a:solidFill>
                  <a:schemeClr val="folHlink"/>
                </a:solidFill>
                <a:latin typeface="+mn-lt"/>
                <a:ea typeface="+mn-ea"/>
                <a:cs typeface="Times New Roman" panose="02020603050405020304" pitchFamily="18" charset="0"/>
              </a:rPr>
              <a:t> </a:t>
            </a:r>
            <a:r>
              <a:rPr lang="zh-CN" altLang="en-US" sz="1600" b="1" dirty="0">
                <a:latin typeface="+mn-lt"/>
                <a:ea typeface="+mn-ea"/>
                <a:cs typeface="Times New Roman" panose="02020603050405020304" pitchFamily="18" charset="0"/>
              </a:rPr>
              <a:t>/* |B|&lt;|A| */</a:t>
            </a:r>
          </a:p>
          <a:p>
            <a:pPr>
              <a:buFont typeface="Monotype Sorts" pitchFamily="2" charset="2"/>
              <a:buNone/>
            </a:pPr>
            <a:r>
              <a:rPr lang="zh-CN" altLang="en-US" sz="1600" b="1" dirty="0">
                <a:latin typeface="+mn-lt"/>
                <a:ea typeface="+mn-ea"/>
                <a:cs typeface="Times New Roman" panose="02020603050405020304" pitchFamily="18" charset="0"/>
              </a:rPr>
              <a:t>        C[B].father = A; </a:t>
            </a:r>
            <a:r>
              <a:rPr lang="zh-CN" altLang="en-US" sz="1600" b="1" dirty="0">
                <a:solidFill>
                  <a:srgbClr val="FF0000"/>
                </a:solidFill>
                <a:latin typeface="+mn-lt"/>
                <a:ea typeface="+mn-ea"/>
                <a:cs typeface="Times New Roman" panose="02020603050405020304" pitchFamily="18" charset="0"/>
              </a:rPr>
              <a:t>/* 并入A */</a:t>
            </a:r>
          </a:p>
          <a:p>
            <a:pPr>
              <a:buFont typeface="Monotype Sorts" pitchFamily="2" charset="2"/>
              <a:buNone/>
            </a:pPr>
            <a:r>
              <a:rPr lang="zh-CN" altLang="en-US" sz="1600" b="1" dirty="0">
                <a:latin typeface="+mn-lt"/>
                <a:ea typeface="+mn-ea"/>
                <a:cs typeface="Times New Roman" panose="02020603050405020304" pitchFamily="18" charset="0"/>
              </a:rPr>
              <a:t>        C[A].count += C[B].count;</a:t>
            </a:r>
          </a:p>
          <a:p>
            <a:pPr>
              <a:buFont typeface="Monotype Sorts" pitchFamily="2" charset="2"/>
              <a:buNone/>
            </a:pPr>
            <a:r>
              <a:rPr lang="zh-CN" altLang="en-US" sz="1600" b="1" dirty="0">
                <a:solidFill>
                  <a:srgbClr val="FF0000"/>
                </a:solidFill>
                <a:latin typeface="+mn-lt"/>
                <a:ea typeface="+mn-ea"/>
                <a:cs typeface="Times New Roman" panose="02020603050405020304" pitchFamily="18" charset="0"/>
              </a:rPr>
              <a:t>   }</a:t>
            </a:r>
          </a:p>
          <a:p>
            <a:pPr>
              <a:buFont typeface="Monotype Sorts" pitchFamily="2" charset="2"/>
              <a:buNone/>
            </a:pPr>
            <a:r>
              <a:rPr lang="zh-CN" altLang="en-US" sz="1600" b="1" dirty="0">
                <a:latin typeface="+mn-lt"/>
                <a:ea typeface="+mn-ea"/>
                <a:cs typeface="Times New Roman" panose="02020603050405020304" pitchFamily="18" charset="0"/>
              </a:rPr>
              <a:t>   else </a:t>
            </a:r>
            <a:r>
              <a:rPr lang="zh-CN" altLang="en-US" sz="1600" b="1" dirty="0">
                <a:solidFill>
                  <a:srgbClr val="0000FF"/>
                </a:solidFill>
                <a:latin typeface="+mn-lt"/>
                <a:ea typeface="+mn-ea"/>
                <a:cs typeface="Times New Roman" panose="02020603050405020304" pitchFamily="18" charset="0"/>
              </a:rPr>
              <a:t>{  </a:t>
            </a:r>
            <a:r>
              <a:rPr lang="zh-CN" altLang="en-US" sz="1600" b="1" dirty="0">
                <a:latin typeface="+mn-lt"/>
                <a:ea typeface="+mn-ea"/>
                <a:cs typeface="Times New Roman" panose="02020603050405020304" pitchFamily="18" charset="0"/>
              </a:rPr>
              <a:t>/*|A|&lt;|B|*/</a:t>
            </a:r>
          </a:p>
          <a:p>
            <a:pPr>
              <a:buFont typeface="Monotype Sorts" pitchFamily="2" charset="2"/>
              <a:buNone/>
            </a:pPr>
            <a:r>
              <a:rPr lang="zh-CN" altLang="en-US" sz="1600" b="1" dirty="0">
                <a:latin typeface="+mn-lt"/>
                <a:ea typeface="+mn-ea"/>
                <a:cs typeface="Times New Roman" panose="02020603050405020304" pitchFamily="18" charset="0"/>
              </a:rPr>
              <a:t>     C[A].father = B;  </a:t>
            </a:r>
            <a:r>
              <a:rPr lang="zh-CN" altLang="en-US" sz="1600" b="1" dirty="0">
                <a:solidFill>
                  <a:srgbClr val="FF0000"/>
                </a:solidFill>
                <a:latin typeface="+mn-lt"/>
                <a:ea typeface="+mn-ea"/>
                <a:cs typeface="Times New Roman" panose="02020603050405020304" pitchFamily="18" charset="0"/>
              </a:rPr>
              <a:t>/* 并入B */</a:t>
            </a:r>
          </a:p>
          <a:p>
            <a:pPr>
              <a:buFont typeface="Monotype Sorts" pitchFamily="2" charset="2"/>
              <a:buNone/>
            </a:pPr>
            <a:r>
              <a:rPr lang="zh-CN" altLang="en-US" sz="1600" b="1" dirty="0">
                <a:latin typeface="+mn-lt"/>
                <a:ea typeface="+mn-ea"/>
                <a:cs typeface="Times New Roman" panose="02020603050405020304" pitchFamily="18" charset="0"/>
              </a:rPr>
              <a:t>     C[B].count += C[A].count;</a:t>
            </a:r>
          </a:p>
          <a:p>
            <a:pPr>
              <a:buFont typeface="Monotype Sorts" pitchFamily="2" charset="2"/>
              <a:buNone/>
            </a:pPr>
            <a:r>
              <a:rPr lang="zh-CN" altLang="en-US" sz="1600" b="1" dirty="0">
                <a:solidFill>
                  <a:srgbClr val="009900"/>
                </a:solidFill>
                <a:latin typeface="+mn-lt"/>
                <a:ea typeface="+mn-ea"/>
                <a:cs typeface="Times New Roman" panose="02020603050405020304" pitchFamily="18" charset="0"/>
              </a:rPr>
              <a:t>   </a:t>
            </a:r>
            <a:r>
              <a:rPr lang="zh-CN" altLang="en-US" sz="1600" b="1" dirty="0">
                <a:solidFill>
                  <a:srgbClr val="0000FF"/>
                </a:solidFill>
                <a:latin typeface="+mn-lt"/>
                <a:ea typeface="+mn-ea"/>
                <a:cs typeface="Times New Roman" panose="02020603050405020304" pitchFamily="18" charset="0"/>
              </a:rPr>
              <a:t>}</a:t>
            </a:r>
          </a:p>
          <a:p>
            <a:pPr>
              <a:buFont typeface="Monotype Sorts" pitchFamily="2" charset="2"/>
              <a:buNone/>
            </a:pPr>
            <a:r>
              <a:rPr lang="zh-CN" altLang="en-US" sz="1600" b="1" dirty="0">
                <a:latin typeface="+mn-lt"/>
                <a:ea typeface="+mn-ea"/>
                <a:cs typeface="Times New Roman" panose="02020603050405020304" pitchFamily="18" charset="0"/>
              </a:rPr>
              <a:t>}</a:t>
            </a:r>
            <a:r>
              <a:rPr lang="en-US" altLang="zh-CN" sz="1600" b="1" dirty="0">
                <a:latin typeface="+mn-lt"/>
                <a:ea typeface="+mn-ea"/>
                <a:cs typeface="Times New Roman" panose="02020603050405020304" pitchFamily="18" charset="0"/>
              </a:rPr>
              <a:t>//O(1)</a:t>
            </a:r>
            <a:endParaRPr lang="zh-CN" altLang="en-US" sz="1600" b="1" dirty="0">
              <a:latin typeface="+mn-lt"/>
              <a:ea typeface="+mn-ea"/>
              <a:cs typeface="Times New Roman" panose="02020603050405020304" pitchFamily="18" charset="0"/>
            </a:endParaRPr>
          </a:p>
        </p:txBody>
      </p:sp>
      <p:sp>
        <p:nvSpPr>
          <p:cNvPr id="53" name="矩形 52"/>
          <p:cNvSpPr/>
          <p:nvPr/>
        </p:nvSpPr>
        <p:spPr>
          <a:xfrm>
            <a:off x="338924" y="4512499"/>
            <a:ext cx="4233076" cy="1938992"/>
          </a:xfrm>
          <a:prstGeom prst="rect">
            <a:avLst/>
          </a:prstGeom>
          <a:ln>
            <a:solidFill>
              <a:schemeClr val="accent2"/>
            </a:solidFill>
          </a:ln>
        </p:spPr>
        <p:txBody>
          <a:bodyPr wrap="square">
            <a:spAutoFit/>
          </a:bodyPr>
          <a:lstStyle/>
          <a:p>
            <a:pPr>
              <a:buFont typeface="Monotype Sorts" pitchFamily="2" charset="2"/>
              <a:buNone/>
            </a:pPr>
            <a:r>
              <a:rPr lang="zh-CN" altLang="en-US" sz="2000" b="1" dirty="0">
                <a:latin typeface="+mn-lt"/>
                <a:ea typeface="+mn-ea"/>
                <a:cs typeface="Times New Roman" panose="02020603050405020304" pitchFamily="18" charset="0"/>
              </a:rPr>
              <a:t>int Find(int x, MFSET C)</a:t>
            </a:r>
          </a:p>
          <a:p>
            <a:pPr>
              <a:buFont typeface="Monotype Sorts" pitchFamily="2" charset="2"/>
              <a:buNone/>
            </a:pPr>
            <a:r>
              <a:rPr lang="zh-CN" altLang="en-US" sz="2000" b="1" dirty="0">
                <a:latin typeface="+mn-lt"/>
                <a:ea typeface="+mn-ea"/>
                <a:cs typeface="Times New Roman" panose="02020603050405020304" pitchFamily="18" charset="0"/>
              </a:rPr>
              <a:t>{  int tmp=x;</a:t>
            </a:r>
          </a:p>
          <a:p>
            <a:pPr>
              <a:buFont typeface="Monotype Sorts" pitchFamily="2" charset="2"/>
              <a:buNone/>
            </a:pPr>
            <a:r>
              <a:rPr lang="zh-CN" altLang="en-US" sz="2000" b="1" dirty="0">
                <a:latin typeface="+mn-lt"/>
                <a:ea typeface="+mn-ea"/>
                <a:cs typeface="Times New Roman" panose="02020603050405020304" pitchFamily="18" charset="0"/>
              </a:rPr>
              <a:t>    while(C[tmp].father!=0) </a:t>
            </a:r>
            <a:r>
              <a:rPr lang="zh-CN" altLang="en-US" sz="1400" b="1" dirty="0">
                <a:latin typeface="+mn-lt"/>
                <a:ea typeface="+mn-ea"/>
                <a:cs typeface="Times New Roman" panose="02020603050405020304" pitchFamily="18" charset="0"/>
              </a:rPr>
              <a:t>/*&gt;0,未到根 */</a:t>
            </a:r>
            <a:endParaRPr lang="zh-CN" altLang="en-US" sz="2000" b="1" dirty="0">
              <a:latin typeface="+mn-lt"/>
              <a:ea typeface="+mn-ea"/>
              <a:cs typeface="Times New Roman" panose="02020603050405020304" pitchFamily="18" charset="0"/>
            </a:endParaRPr>
          </a:p>
          <a:p>
            <a:pPr>
              <a:buFont typeface="Monotype Sorts" pitchFamily="2" charset="2"/>
              <a:buNone/>
            </a:pPr>
            <a:r>
              <a:rPr lang="zh-CN" altLang="en-US" sz="2000" b="1" dirty="0">
                <a:latin typeface="+mn-lt"/>
                <a:ea typeface="+mn-ea"/>
                <a:cs typeface="Times New Roman" panose="02020603050405020304" pitchFamily="18" charset="0"/>
              </a:rPr>
              <a:t>        tmp=C[tmp].father;</a:t>
            </a:r>
            <a:r>
              <a:rPr lang="zh-CN" altLang="en-US" sz="1200" b="1" dirty="0">
                <a:latin typeface="+mn-lt"/>
                <a:ea typeface="+mn-ea"/>
                <a:cs typeface="Times New Roman" panose="02020603050405020304" pitchFamily="18" charset="0"/>
              </a:rPr>
              <a:t> /* 上溯 */</a:t>
            </a:r>
            <a:endParaRPr lang="zh-CN" altLang="en-US" sz="1400" b="1" dirty="0">
              <a:latin typeface="+mn-lt"/>
              <a:ea typeface="+mn-ea"/>
              <a:cs typeface="Times New Roman" panose="02020603050405020304" pitchFamily="18" charset="0"/>
            </a:endParaRPr>
          </a:p>
          <a:p>
            <a:pPr>
              <a:buFont typeface="Monotype Sorts" pitchFamily="2" charset="2"/>
              <a:buNone/>
            </a:pPr>
            <a:r>
              <a:rPr lang="zh-CN" altLang="en-US" sz="2000" b="1" dirty="0">
                <a:latin typeface="+mn-lt"/>
                <a:ea typeface="+mn-ea"/>
                <a:cs typeface="Times New Roman" panose="02020603050405020304" pitchFamily="18" charset="0"/>
              </a:rPr>
              <a:t>    return tmp;</a:t>
            </a:r>
          </a:p>
          <a:p>
            <a:pPr>
              <a:buFont typeface="Monotype Sorts" pitchFamily="2" charset="2"/>
              <a:buNone/>
            </a:pPr>
            <a:r>
              <a:rPr lang="zh-CN" altLang="en-US" sz="2000" b="1" dirty="0">
                <a:latin typeface="+mn-lt"/>
                <a:ea typeface="+mn-ea"/>
                <a:cs typeface="Times New Roman" panose="02020603050405020304" pitchFamily="18" charset="0"/>
              </a:rPr>
              <a:t>}</a:t>
            </a:r>
            <a:r>
              <a:rPr lang="en-US" altLang="zh-CN" sz="2000" b="1" dirty="0">
                <a:latin typeface="+mn-lt"/>
                <a:ea typeface="+mn-ea"/>
                <a:cs typeface="Times New Roman" panose="02020603050405020304" pitchFamily="18" charset="0"/>
              </a:rPr>
              <a:t> //O(n)-&gt;O(</a:t>
            </a:r>
            <a:r>
              <a:rPr lang="en-US" altLang="zh-CN" sz="2000" b="1" dirty="0" err="1">
                <a:latin typeface="+mn-lt"/>
                <a:ea typeface="+mn-ea"/>
                <a:cs typeface="Times New Roman" panose="02020603050405020304" pitchFamily="18" charset="0"/>
              </a:rPr>
              <a:t>logn</a:t>
            </a:r>
            <a:r>
              <a:rPr lang="en-US" altLang="zh-CN" sz="2000" b="1" dirty="0">
                <a:latin typeface="+mn-lt"/>
                <a:ea typeface="+mn-ea"/>
                <a:cs typeface="Times New Roman" panose="02020603050405020304" pitchFamily="18" charset="0"/>
              </a:rPr>
              <a:t>)</a:t>
            </a:r>
            <a:endParaRPr lang="zh-CN" altLang="en-US" sz="2000" b="1" dirty="0">
              <a:latin typeface="+mn-lt"/>
              <a:ea typeface="+mn-ea"/>
              <a:cs typeface="Times New Roman" panose="02020603050405020304" pitchFamily="18" charset="0"/>
            </a:endParaRPr>
          </a:p>
        </p:txBody>
      </p:sp>
      <p:sp>
        <p:nvSpPr>
          <p:cNvPr id="54" name="矩形 53"/>
          <p:cNvSpPr/>
          <p:nvPr/>
        </p:nvSpPr>
        <p:spPr>
          <a:xfrm>
            <a:off x="4646915" y="5570080"/>
            <a:ext cx="4264896" cy="830997"/>
          </a:xfrm>
          <a:prstGeom prst="rect">
            <a:avLst/>
          </a:prstGeom>
          <a:ln>
            <a:solidFill>
              <a:schemeClr val="accent2"/>
            </a:solidFill>
          </a:ln>
        </p:spPr>
        <p:txBody>
          <a:bodyPr wrap="square">
            <a:spAutoFit/>
          </a:bodyPr>
          <a:lstStyle/>
          <a:p>
            <a:pPr>
              <a:buFont typeface="Monotype Sorts" pitchFamily="2" charset="2"/>
              <a:buNone/>
            </a:pPr>
            <a:r>
              <a:rPr lang="zh-CN" altLang="en-US" sz="1600" b="1" dirty="0">
                <a:latin typeface="+mn-lt"/>
                <a:ea typeface="+mn-ea"/>
                <a:cs typeface="Times New Roman" panose="02020603050405020304" pitchFamily="18" charset="0"/>
              </a:rPr>
              <a:t>void Initial(int A ,MFSET C)</a:t>
            </a:r>
          </a:p>
          <a:p>
            <a:pPr>
              <a:buFont typeface="Monotype Sorts" pitchFamily="2" charset="2"/>
              <a:buNone/>
            </a:pPr>
            <a:r>
              <a:rPr lang="zh-CN" altLang="en-US" sz="1600" b="1" dirty="0">
                <a:latin typeface="+mn-lt"/>
                <a:ea typeface="+mn-ea"/>
                <a:cs typeface="Times New Roman" panose="02020603050405020304" pitchFamily="18" charset="0"/>
              </a:rPr>
              <a:t>{      C[</a:t>
            </a:r>
            <a:r>
              <a:rPr lang="en-US" altLang="zh-CN" sz="1600" b="1" dirty="0">
                <a:latin typeface="+mn-lt"/>
                <a:ea typeface="+mn-ea"/>
                <a:cs typeface="Times New Roman" panose="02020603050405020304" pitchFamily="18" charset="0"/>
              </a:rPr>
              <a:t>A</a:t>
            </a:r>
            <a:r>
              <a:rPr lang="zh-CN" altLang="en-US" sz="1600" b="1" dirty="0">
                <a:latin typeface="+mn-lt"/>
                <a:ea typeface="+mn-ea"/>
                <a:cs typeface="Times New Roman" panose="02020603050405020304" pitchFamily="18" charset="0"/>
              </a:rPr>
              <a:t>].father=0;    C[</a:t>
            </a:r>
            <a:r>
              <a:rPr lang="en-US" altLang="zh-CN" sz="1600" b="1" dirty="0">
                <a:latin typeface="+mn-lt"/>
                <a:ea typeface="+mn-ea"/>
                <a:cs typeface="Times New Roman" panose="02020603050405020304" pitchFamily="18" charset="0"/>
              </a:rPr>
              <a:t>A</a:t>
            </a:r>
            <a:r>
              <a:rPr lang="zh-CN" altLang="en-US" sz="1600" b="1" dirty="0">
                <a:latin typeface="+mn-lt"/>
                <a:ea typeface="+mn-ea"/>
                <a:cs typeface="Times New Roman" panose="02020603050405020304" pitchFamily="18" charset="0"/>
              </a:rPr>
              <a:t>].count=1;</a:t>
            </a:r>
          </a:p>
          <a:p>
            <a:pPr>
              <a:buFont typeface="Monotype Sorts" pitchFamily="2" charset="2"/>
              <a:buNone/>
            </a:pPr>
            <a:r>
              <a:rPr lang="zh-CN" altLang="en-US" sz="1600" b="1" dirty="0">
                <a:latin typeface="+mn-lt"/>
                <a:ea typeface="+mn-ea"/>
                <a:cs typeface="Times New Roman" panose="02020603050405020304" pitchFamily="18" charset="0"/>
              </a:rPr>
              <a:t>}</a:t>
            </a:r>
            <a:r>
              <a:rPr lang="en-US" altLang="zh-CN" sz="1600" b="1" dirty="0">
                <a:latin typeface="+mn-lt"/>
                <a:ea typeface="+mn-ea"/>
                <a:cs typeface="Times New Roman" panose="02020603050405020304" pitchFamily="18" charset="0"/>
              </a:rPr>
              <a:t> //O(1)</a:t>
            </a:r>
            <a:endParaRPr lang="zh-CN" altLang="en-US" sz="1600"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370028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 grpId="0"/>
      <p:bldP spid="52" grpId="0" animBg="1"/>
      <p:bldP spid="53" grpId="0" animBg="1"/>
      <p:bldP spid="5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83351"/>
            <a:ext cx="8892480" cy="5262979"/>
          </a:xfrm>
          <a:prstGeom prst="rect">
            <a:avLst/>
          </a:prstGeom>
        </p:spPr>
        <p:txBody>
          <a:bodyPr wrap="square">
            <a:spAutoFit/>
          </a:bodyPr>
          <a:lstStyle/>
          <a:p>
            <a:r>
              <a:rPr lang="zh-CN" altLang="en-US" b="1" dirty="0">
                <a:solidFill>
                  <a:schemeClr val="accent6"/>
                </a:solidFill>
                <a:latin typeface="+mn-lt"/>
                <a:ea typeface="+mn-ea"/>
                <a:cs typeface="Times New Roman" panose="02020603050405020304" pitchFamily="18" charset="0"/>
              </a:rPr>
              <a:t>等价关系：</a:t>
            </a:r>
            <a:r>
              <a:rPr lang="zh-CN" altLang="en-US" b="1" dirty="0">
                <a:latin typeface="+mn-lt"/>
                <a:ea typeface="+mn-ea"/>
                <a:cs typeface="Times New Roman" panose="02020603050405020304" pitchFamily="18" charset="0"/>
              </a:rPr>
              <a:t>集合S上具有自反性、对称性和传递性的二元关系R.</a:t>
            </a:r>
          </a:p>
          <a:p>
            <a:r>
              <a:rPr lang="zh-CN" altLang="en-US" b="1" dirty="0">
                <a:solidFill>
                  <a:schemeClr val="accent6"/>
                </a:solidFill>
                <a:latin typeface="+mn-lt"/>
                <a:ea typeface="+mn-ea"/>
                <a:cs typeface="Times New Roman" panose="02020603050405020304" pitchFamily="18" charset="0"/>
              </a:rPr>
              <a:t>等价类：</a:t>
            </a:r>
            <a:r>
              <a:rPr lang="zh-CN" altLang="en-US" b="1" dirty="0">
                <a:latin typeface="+mn-lt"/>
                <a:ea typeface="+mn-ea"/>
                <a:cs typeface="Times New Roman" panose="02020603050405020304" pitchFamily="18" charset="0"/>
              </a:rPr>
              <a:t>x∈S，y∈S，x≡y  也记为(x，y)∈R或 xRy。</a:t>
            </a:r>
          </a:p>
          <a:p>
            <a:r>
              <a:rPr lang="zh-CN" altLang="en-US" b="1" dirty="0">
                <a:latin typeface="+mn-lt"/>
                <a:ea typeface="+mn-ea"/>
                <a:cs typeface="Times New Roman" panose="02020603050405020304" pitchFamily="18" charset="0"/>
              </a:rPr>
              <a:t>     集合S上一个等价关系唯一确定一个等价类的集合S∕R(商集)。</a:t>
            </a:r>
          </a:p>
          <a:p>
            <a:r>
              <a:rPr lang="zh-CN" altLang="en-US" b="1" dirty="0">
                <a:solidFill>
                  <a:schemeClr val="accent6"/>
                </a:solidFill>
                <a:latin typeface="+mn-lt"/>
                <a:ea typeface="+mn-ea"/>
                <a:cs typeface="Times New Roman" panose="02020603050405020304" pitchFamily="18" charset="0"/>
              </a:rPr>
              <a:t>等价分类：</a:t>
            </a:r>
            <a:r>
              <a:rPr lang="zh-CN" altLang="en-US" b="1" dirty="0">
                <a:latin typeface="+mn-lt"/>
                <a:ea typeface="+mn-ea"/>
                <a:cs typeface="Times New Roman" panose="02020603050405020304" pitchFamily="18" charset="0"/>
              </a:rPr>
              <a:t>把一个集合分成若干个等价类的过程(分清、分净)</a:t>
            </a:r>
          </a:p>
          <a:p>
            <a:r>
              <a:rPr lang="zh-CN" altLang="en-US" b="1" dirty="0">
                <a:solidFill>
                  <a:schemeClr val="accent6"/>
                </a:solidFill>
                <a:latin typeface="+mn-lt"/>
                <a:ea typeface="+mn-ea"/>
                <a:cs typeface="Times New Roman" panose="02020603050405020304" pitchFamily="18" charset="0"/>
              </a:rPr>
              <a:t>等价分类算法：</a:t>
            </a:r>
          </a:p>
          <a:p>
            <a:pPr lvl="1"/>
            <a:r>
              <a:rPr lang="zh-CN" altLang="en-US" b="1" dirty="0">
                <a:latin typeface="+mn-lt"/>
                <a:ea typeface="+mn-ea"/>
                <a:cs typeface="Times New Roman" panose="02020603050405020304" pitchFamily="18" charset="0"/>
              </a:rPr>
              <a:t>例如集合S = {1,2,3,4,5,6,7}的等价对分别是：</a:t>
            </a:r>
            <a:endParaRPr lang="en-US" altLang="zh-CN" b="1" dirty="0">
              <a:latin typeface="+mn-lt"/>
              <a:ea typeface="+mn-ea"/>
              <a:cs typeface="Times New Roman" panose="02020603050405020304" pitchFamily="18" charset="0"/>
            </a:endParaRPr>
          </a:p>
          <a:p>
            <a:pPr lvl="1"/>
            <a:r>
              <a:rPr lang="en-US" altLang="zh-CN" b="1" dirty="0">
                <a:latin typeface="+mn-lt"/>
                <a:ea typeface="+mn-ea"/>
                <a:cs typeface="Times New Roman" panose="02020603050405020304" pitchFamily="18" charset="0"/>
              </a:rPr>
              <a:t>             </a:t>
            </a:r>
            <a:r>
              <a:rPr lang="zh-CN" altLang="en-US" b="1" dirty="0">
                <a:latin typeface="+mn-lt"/>
                <a:ea typeface="+mn-ea"/>
                <a:cs typeface="Times New Roman" panose="02020603050405020304" pitchFamily="18" charset="0"/>
              </a:rPr>
              <a:t>1≡2，5≡6，3≡4，1≡4</a:t>
            </a:r>
            <a:endParaRPr lang="en-US" altLang="zh-CN" b="1" dirty="0">
              <a:latin typeface="+mn-lt"/>
              <a:ea typeface="+mn-ea"/>
              <a:cs typeface="Times New Roman" panose="02020603050405020304" pitchFamily="18" charset="0"/>
            </a:endParaRPr>
          </a:p>
          <a:p>
            <a:pPr lvl="1"/>
            <a:r>
              <a:rPr lang="zh-CN" altLang="en-US" b="1" dirty="0">
                <a:latin typeface="+mn-lt"/>
                <a:ea typeface="+mn-ea"/>
                <a:cs typeface="Times New Roman" panose="02020603050405020304" pitchFamily="18" charset="0"/>
              </a:rPr>
              <a:t>过程：令集合中的每一个元素自身构成一个等价类：</a:t>
            </a:r>
            <a:endParaRPr lang="en-US" altLang="zh-CN" b="1" dirty="0">
              <a:latin typeface="+mn-lt"/>
              <a:ea typeface="+mn-ea"/>
              <a:cs typeface="Times New Roman" panose="02020603050405020304" pitchFamily="18" charset="0"/>
            </a:endParaRPr>
          </a:p>
          <a:p>
            <a:pPr lvl="1"/>
            <a:r>
              <a:rPr lang="en-US" altLang="zh-CN" b="1" dirty="0">
                <a:latin typeface="+mn-lt"/>
                <a:ea typeface="+mn-ea"/>
                <a:cs typeface="Times New Roman" panose="02020603050405020304" pitchFamily="18" charset="0"/>
              </a:rPr>
              <a:t>    {1}</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{2}</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{3}</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{4}</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{5}</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{6}</a:t>
            </a:r>
            <a:r>
              <a:rPr lang="zh-CN" altLang="en-US" b="1" dirty="0">
                <a:latin typeface="+mn-lt"/>
                <a:ea typeface="+mn-ea"/>
                <a:cs typeface="Times New Roman" panose="02020603050405020304" pitchFamily="18" charset="0"/>
              </a:rPr>
              <a:t>，</a:t>
            </a:r>
            <a:r>
              <a:rPr lang="en-US" altLang="zh-CN" b="1" dirty="0">
                <a:latin typeface="+mn-lt"/>
                <a:ea typeface="+mn-ea"/>
                <a:cs typeface="Times New Roman" panose="02020603050405020304" pitchFamily="18" charset="0"/>
              </a:rPr>
              <a:t>{7}</a:t>
            </a:r>
          </a:p>
          <a:p>
            <a:pPr lvl="1"/>
            <a:r>
              <a:rPr lang="zh-CN" altLang="en-US" b="1" dirty="0">
                <a:latin typeface="+mn-lt"/>
                <a:ea typeface="+mn-ea"/>
                <a:cs typeface="Times New Roman" panose="02020603050405020304" pitchFamily="18" charset="0"/>
              </a:rPr>
              <a:t>自左而右处理每一个等价对，得到等价类如下：</a:t>
            </a:r>
            <a:endParaRPr lang="en-US" altLang="zh-CN" b="1" dirty="0">
              <a:latin typeface="+mn-lt"/>
              <a:ea typeface="+mn-ea"/>
              <a:cs typeface="Times New Roman" panose="02020603050405020304" pitchFamily="18" charset="0"/>
            </a:endParaRPr>
          </a:p>
          <a:p>
            <a:pPr lvl="1"/>
            <a:r>
              <a:rPr lang="zh-CN" altLang="en-US" b="1" dirty="0">
                <a:latin typeface="+mn-lt"/>
                <a:ea typeface="+mn-ea"/>
                <a:cs typeface="Times New Roman" panose="02020603050405020304" pitchFamily="18" charset="0"/>
              </a:rPr>
              <a:t>1≡2：</a:t>
            </a:r>
            <a:r>
              <a:rPr lang="en-US" altLang="zh-CN" b="1" dirty="0">
                <a:latin typeface="+mn-lt"/>
                <a:ea typeface="+mn-ea"/>
                <a:cs typeface="Times New Roman" panose="02020603050405020304" pitchFamily="18" charset="0"/>
              </a:rPr>
              <a:t>{1,2},{3},{4},{5},{6},{7}</a:t>
            </a:r>
          </a:p>
          <a:p>
            <a:pPr lvl="1"/>
            <a:r>
              <a:rPr lang="zh-CN" altLang="en-US" b="1" dirty="0">
                <a:latin typeface="+mn-lt"/>
                <a:ea typeface="+mn-ea"/>
                <a:cs typeface="Times New Roman" panose="02020603050405020304" pitchFamily="18" charset="0"/>
              </a:rPr>
              <a:t>5≡6：</a:t>
            </a:r>
            <a:r>
              <a:rPr lang="en-US" altLang="zh-CN" b="1" dirty="0">
                <a:latin typeface="+mn-lt"/>
                <a:ea typeface="+mn-ea"/>
                <a:cs typeface="Times New Roman" panose="02020603050405020304" pitchFamily="18" charset="0"/>
              </a:rPr>
              <a:t>{1,2},{3},{4},{5,6},{7}</a:t>
            </a:r>
          </a:p>
          <a:p>
            <a:pPr lvl="1"/>
            <a:r>
              <a:rPr lang="zh-CN" altLang="en-US" b="1" dirty="0">
                <a:latin typeface="+mn-lt"/>
                <a:ea typeface="+mn-ea"/>
                <a:cs typeface="Times New Roman" panose="02020603050405020304" pitchFamily="18" charset="0"/>
              </a:rPr>
              <a:t>3≡4：</a:t>
            </a:r>
            <a:r>
              <a:rPr lang="en-US" altLang="zh-CN" b="1" dirty="0">
                <a:latin typeface="+mn-lt"/>
                <a:ea typeface="+mn-ea"/>
                <a:cs typeface="Times New Roman" panose="02020603050405020304" pitchFamily="18" charset="0"/>
              </a:rPr>
              <a:t>{1,2},{3,4},{5,6},{7}</a:t>
            </a:r>
          </a:p>
          <a:p>
            <a:pPr lvl="1"/>
            <a:r>
              <a:rPr lang="zh-CN" altLang="en-US" b="1" dirty="0">
                <a:latin typeface="+mn-lt"/>
                <a:ea typeface="+mn-ea"/>
                <a:cs typeface="Times New Roman" panose="02020603050405020304" pitchFamily="18" charset="0"/>
              </a:rPr>
              <a:t>1≡4：</a:t>
            </a:r>
            <a:r>
              <a:rPr lang="en-US" altLang="zh-CN" b="1" dirty="0">
                <a:latin typeface="+mn-lt"/>
                <a:ea typeface="+mn-ea"/>
                <a:cs typeface="Times New Roman" panose="02020603050405020304" pitchFamily="18" charset="0"/>
              </a:rPr>
              <a:t>{1,2,3,4},{5,6},{7}</a:t>
            </a:r>
            <a:endParaRPr lang="zh-CN" altLang="en-US" b="1" dirty="0">
              <a:latin typeface="+mn-lt"/>
              <a:ea typeface="+mn-ea"/>
              <a:cs typeface="Times New Roman" panose="02020603050405020304" pitchFamily="18" charset="0"/>
            </a:endParaRPr>
          </a:p>
        </p:txBody>
      </p:sp>
      <p:sp>
        <p:nvSpPr>
          <p:cNvPr id="5" name="矩形 4"/>
          <p:cNvSpPr/>
          <p:nvPr/>
        </p:nvSpPr>
        <p:spPr>
          <a:xfrm>
            <a:off x="536394" y="620688"/>
            <a:ext cx="2350323" cy="461665"/>
          </a:xfrm>
          <a:prstGeom prst="rect">
            <a:avLst/>
          </a:prstGeom>
        </p:spPr>
        <p:txBody>
          <a:bodyPr wrap="none">
            <a:spAutoFit/>
          </a:bodyPr>
          <a:lstStyle/>
          <a:p>
            <a:pPr>
              <a:spcBef>
                <a:spcPct val="25000"/>
              </a:spcBef>
            </a:pPr>
            <a:r>
              <a:rPr lang="zh-CN" altLang="en-US" b="1" dirty="0">
                <a:solidFill>
                  <a:schemeClr val="accent2"/>
                </a:solidFill>
                <a:latin typeface="+mn-lt"/>
                <a:ea typeface="+mn-ea"/>
                <a:cs typeface="Times New Roman" panose="02020603050405020304" pitchFamily="18" charset="0"/>
              </a:rPr>
              <a:t>集合的等价分类</a:t>
            </a:r>
          </a:p>
        </p:txBody>
      </p:sp>
    </p:spTree>
    <p:extLst>
      <p:ext uri="{BB962C8B-B14F-4D97-AF65-F5344CB8AC3E}">
        <p14:creationId xmlns:p14="http://schemas.microsoft.com/office/powerpoint/2010/main" val="281763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a:extLst>
              <a:ext uri="{FF2B5EF4-FFF2-40B4-BE49-F238E27FC236}">
                <a16:creationId xmlns:a16="http://schemas.microsoft.com/office/drawing/2014/main" id="{16B15659-D13B-49B1-8804-7D7E4FAADC86}"/>
              </a:ext>
            </a:extLst>
          </p:cNvPr>
          <p:cNvSpPr txBox="1">
            <a:spLocks noChangeArrowheads="1"/>
          </p:cNvSpPr>
          <p:nvPr/>
        </p:nvSpPr>
        <p:spPr bwMode="auto">
          <a:xfrm>
            <a:off x="539750" y="1251744"/>
            <a:ext cx="6337289"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与树的定义对比：</a:t>
            </a:r>
          </a:p>
          <a:p>
            <a:pPr eaLnBrk="1" hangingPunct="1"/>
            <a:r>
              <a:rPr lang="en-US" altLang="zh-CN" b="1" dirty="0"/>
              <a:t>1</a:t>
            </a:r>
            <a:r>
              <a:rPr lang="zh-CN" altLang="en-US" b="1" dirty="0"/>
              <a:t>、相同类型的元素构成的集合；</a:t>
            </a:r>
          </a:p>
          <a:p>
            <a:pPr eaLnBrk="1" hangingPunct="1"/>
            <a:r>
              <a:rPr lang="en-US" altLang="zh-CN" b="1" dirty="0"/>
              <a:t>2</a:t>
            </a:r>
            <a:r>
              <a:rPr lang="zh-CN" altLang="en-US" b="1" dirty="0"/>
              <a:t>、特定的结点</a:t>
            </a:r>
            <a:r>
              <a:rPr lang="en-US" altLang="zh-CN" b="1" dirty="0"/>
              <a:t>---</a:t>
            </a:r>
            <a:r>
              <a:rPr lang="zh-CN" altLang="en-US" b="1" dirty="0"/>
              <a:t>根；</a:t>
            </a:r>
          </a:p>
          <a:p>
            <a:pPr eaLnBrk="1" hangingPunct="1"/>
            <a:r>
              <a:rPr lang="en-US" altLang="zh-CN" b="1" dirty="0"/>
              <a:t>3</a:t>
            </a:r>
            <a:r>
              <a:rPr lang="zh-CN" altLang="en-US" b="1" dirty="0"/>
              <a:t>、除了根之外，组成</a:t>
            </a:r>
            <a:r>
              <a:rPr lang="en-US" altLang="zh-CN" b="1" dirty="0"/>
              <a:t>k</a:t>
            </a:r>
            <a:r>
              <a:rPr lang="zh-CN" altLang="en-US" b="1" dirty="0"/>
              <a:t>个划分，且互不相交；</a:t>
            </a:r>
          </a:p>
          <a:p>
            <a:pPr eaLnBrk="1" hangingPunct="1"/>
            <a:r>
              <a:rPr lang="en-US" altLang="zh-CN" b="1" dirty="0"/>
              <a:t>4</a:t>
            </a:r>
            <a:r>
              <a:rPr lang="zh-CN" altLang="en-US" b="1" dirty="0"/>
              <a:t>、每一个划分又是一棵二叉树</a:t>
            </a:r>
            <a:r>
              <a:rPr lang="en-US" altLang="zh-CN" b="1" dirty="0"/>
              <a:t>---</a:t>
            </a:r>
            <a:r>
              <a:rPr lang="zh-CN" altLang="en-US" b="1" dirty="0"/>
              <a:t>递归。</a:t>
            </a:r>
          </a:p>
        </p:txBody>
      </p:sp>
      <p:sp>
        <p:nvSpPr>
          <p:cNvPr id="146437" name="AutoShape 5">
            <a:extLst>
              <a:ext uri="{FF2B5EF4-FFF2-40B4-BE49-F238E27FC236}">
                <a16:creationId xmlns:a16="http://schemas.microsoft.com/office/drawing/2014/main" id="{65C9B646-F74C-49A4-86E0-AA09F3414BA7}"/>
              </a:ext>
            </a:extLst>
          </p:cNvPr>
          <p:cNvSpPr>
            <a:spLocks noChangeArrowheads="1"/>
          </p:cNvSpPr>
          <p:nvPr/>
        </p:nvSpPr>
        <p:spPr bwMode="auto">
          <a:xfrm>
            <a:off x="6372200" y="908720"/>
            <a:ext cx="2592288" cy="1224136"/>
          </a:xfrm>
          <a:prstGeom prst="wedgeRoundRectCallout">
            <a:avLst>
              <a:gd name="adj1" fmla="val -165893"/>
              <a:gd name="adj2" fmla="val 75481"/>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0000CC"/>
                </a:solidFill>
              </a:rPr>
              <a:t>k  &lt;= 2</a:t>
            </a:r>
          </a:p>
          <a:p>
            <a:pPr eaLnBrk="1" hangingPunct="1"/>
            <a:r>
              <a:rPr lang="zh-CN" altLang="en-US" b="1">
                <a:solidFill>
                  <a:srgbClr val="0000CC"/>
                </a:solidFill>
              </a:rPr>
              <a:t>分左、右</a:t>
            </a:r>
          </a:p>
          <a:p>
            <a:pPr eaLnBrk="1" hangingPunct="1"/>
            <a:r>
              <a:rPr lang="zh-CN" altLang="en-US" b="1">
                <a:solidFill>
                  <a:srgbClr val="0000CC"/>
                </a:solidFill>
              </a:rPr>
              <a:t>二叉树是有序的</a:t>
            </a:r>
          </a:p>
        </p:txBody>
      </p:sp>
      <p:grpSp>
        <p:nvGrpSpPr>
          <p:cNvPr id="4" name="Group 4">
            <a:extLst>
              <a:ext uri="{FF2B5EF4-FFF2-40B4-BE49-F238E27FC236}">
                <a16:creationId xmlns:a16="http://schemas.microsoft.com/office/drawing/2014/main" id="{E5BC4F8E-F1B5-46C7-BD25-19989D6917B2}"/>
              </a:ext>
            </a:extLst>
          </p:cNvPr>
          <p:cNvGrpSpPr>
            <a:grpSpLocks/>
          </p:cNvGrpSpPr>
          <p:nvPr/>
        </p:nvGrpSpPr>
        <p:grpSpPr bwMode="auto">
          <a:xfrm>
            <a:off x="1242000" y="4104000"/>
            <a:ext cx="2413000" cy="2133600"/>
            <a:chOff x="296" y="2784"/>
            <a:chExt cx="1520" cy="1344"/>
          </a:xfrm>
        </p:grpSpPr>
        <p:sp>
          <p:nvSpPr>
            <p:cNvPr id="5" name="Oval 5">
              <a:extLst>
                <a:ext uri="{FF2B5EF4-FFF2-40B4-BE49-F238E27FC236}">
                  <a16:creationId xmlns:a16="http://schemas.microsoft.com/office/drawing/2014/main" id="{4197A72E-C82D-426D-ACF8-C212E92BFCBB}"/>
                </a:ext>
              </a:extLst>
            </p:cNvPr>
            <p:cNvSpPr>
              <a:spLocks noChangeArrowheads="1"/>
            </p:cNvSpPr>
            <p:nvPr/>
          </p:nvSpPr>
          <p:spPr bwMode="auto">
            <a:xfrm>
              <a:off x="824" y="278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a:t>
              </a:r>
            </a:p>
          </p:txBody>
        </p:sp>
        <p:sp>
          <p:nvSpPr>
            <p:cNvPr id="6" name="Oval 6">
              <a:extLst>
                <a:ext uri="{FF2B5EF4-FFF2-40B4-BE49-F238E27FC236}">
                  <a16:creationId xmlns:a16="http://schemas.microsoft.com/office/drawing/2014/main" id="{6CC6231B-921F-44E3-A26A-42E7F43CBF4D}"/>
                </a:ext>
              </a:extLst>
            </p:cNvPr>
            <p:cNvSpPr>
              <a:spLocks noChangeArrowheads="1"/>
            </p:cNvSpPr>
            <p:nvPr/>
          </p:nvSpPr>
          <p:spPr bwMode="auto">
            <a:xfrm>
              <a:off x="621" y="303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p:txBody>
        </p:sp>
        <p:sp>
          <p:nvSpPr>
            <p:cNvPr id="7" name="Oval 7">
              <a:extLst>
                <a:ext uri="{FF2B5EF4-FFF2-40B4-BE49-F238E27FC236}">
                  <a16:creationId xmlns:a16="http://schemas.microsoft.com/office/drawing/2014/main" id="{52CA35C4-FCEB-4C33-90D2-FA7D393B3E9D}"/>
                </a:ext>
              </a:extLst>
            </p:cNvPr>
            <p:cNvSpPr>
              <a:spLocks noChangeArrowheads="1"/>
            </p:cNvSpPr>
            <p:nvPr/>
          </p:nvSpPr>
          <p:spPr bwMode="auto">
            <a:xfrm>
              <a:off x="1008" y="303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p:txBody>
        </p:sp>
        <p:sp>
          <p:nvSpPr>
            <p:cNvPr id="8" name="Oval 8">
              <a:extLst>
                <a:ext uri="{FF2B5EF4-FFF2-40B4-BE49-F238E27FC236}">
                  <a16:creationId xmlns:a16="http://schemas.microsoft.com/office/drawing/2014/main" id="{806A59B2-935C-4BE3-A1EE-249853FE0D07}"/>
                </a:ext>
              </a:extLst>
            </p:cNvPr>
            <p:cNvSpPr>
              <a:spLocks noChangeArrowheads="1"/>
            </p:cNvSpPr>
            <p:nvPr/>
          </p:nvSpPr>
          <p:spPr bwMode="auto">
            <a:xfrm>
              <a:off x="440"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D</a:t>
              </a:r>
            </a:p>
          </p:txBody>
        </p:sp>
        <p:sp>
          <p:nvSpPr>
            <p:cNvPr id="9" name="Oval 9">
              <a:extLst>
                <a:ext uri="{FF2B5EF4-FFF2-40B4-BE49-F238E27FC236}">
                  <a16:creationId xmlns:a16="http://schemas.microsoft.com/office/drawing/2014/main" id="{2356ED96-F56E-43B8-8EA9-B5A23F8EAFC1}"/>
                </a:ext>
              </a:extLst>
            </p:cNvPr>
            <p:cNvSpPr>
              <a:spLocks noChangeArrowheads="1"/>
            </p:cNvSpPr>
            <p:nvPr/>
          </p:nvSpPr>
          <p:spPr bwMode="auto">
            <a:xfrm>
              <a:off x="768"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E</a:t>
              </a:r>
            </a:p>
          </p:txBody>
        </p:sp>
        <p:sp>
          <p:nvSpPr>
            <p:cNvPr id="10" name="Oval 10">
              <a:extLst>
                <a:ext uri="{FF2B5EF4-FFF2-40B4-BE49-F238E27FC236}">
                  <a16:creationId xmlns:a16="http://schemas.microsoft.com/office/drawing/2014/main" id="{6CB328D3-3013-4E4E-9497-4FC0E9B9F920}"/>
                </a:ext>
              </a:extLst>
            </p:cNvPr>
            <p:cNvSpPr>
              <a:spLocks noChangeArrowheads="1"/>
            </p:cNvSpPr>
            <p:nvPr/>
          </p:nvSpPr>
          <p:spPr bwMode="auto">
            <a:xfrm>
              <a:off x="960"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F</a:t>
              </a:r>
            </a:p>
          </p:txBody>
        </p:sp>
        <p:sp>
          <p:nvSpPr>
            <p:cNvPr id="11" name="Oval 11">
              <a:extLst>
                <a:ext uri="{FF2B5EF4-FFF2-40B4-BE49-F238E27FC236}">
                  <a16:creationId xmlns:a16="http://schemas.microsoft.com/office/drawing/2014/main" id="{ECC8C215-2F5C-4BE7-8BDE-D0DC9CD77F8E}"/>
                </a:ext>
              </a:extLst>
            </p:cNvPr>
            <p:cNvSpPr>
              <a:spLocks noChangeArrowheads="1"/>
            </p:cNvSpPr>
            <p:nvPr/>
          </p:nvSpPr>
          <p:spPr bwMode="auto">
            <a:xfrm>
              <a:off x="1256" y="3360"/>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G</a:t>
              </a:r>
            </a:p>
          </p:txBody>
        </p:sp>
        <p:sp>
          <p:nvSpPr>
            <p:cNvPr id="12" name="Oval 12">
              <a:extLst>
                <a:ext uri="{FF2B5EF4-FFF2-40B4-BE49-F238E27FC236}">
                  <a16:creationId xmlns:a16="http://schemas.microsoft.com/office/drawing/2014/main" id="{7ACCF856-DBB1-40C8-84DC-3F410F27F16F}"/>
                </a:ext>
              </a:extLst>
            </p:cNvPr>
            <p:cNvSpPr>
              <a:spLocks noChangeArrowheads="1"/>
            </p:cNvSpPr>
            <p:nvPr/>
          </p:nvSpPr>
          <p:spPr bwMode="auto">
            <a:xfrm>
              <a:off x="624"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H</a:t>
              </a:r>
            </a:p>
          </p:txBody>
        </p:sp>
        <p:sp>
          <p:nvSpPr>
            <p:cNvPr id="13" name="Oval 13">
              <a:extLst>
                <a:ext uri="{FF2B5EF4-FFF2-40B4-BE49-F238E27FC236}">
                  <a16:creationId xmlns:a16="http://schemas.microsoft.com/office/drawing/2014/main" id="{BEC39513-BAD9-4CEA-9872-88FB42C23DD6}"/>
                </a:ext>
              </a:extLst>
            </p:cNvPr>
            <p:cNvSpPr>
              <a:spLocks noChangeArrowheads="1"/>
            </p:cNvSpPr>
            <p:nvPr/>
          </p:nvSpPr>
          <p:spPr bwMode="auto">
            <a:xfrm>
              <a:off x="1104"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I</a:t>
              </a:r>
            </a:p>
          </p:txBody>
        </p:sp>
        <p:sp>
          <p:nvSpPr>
            <p:cNvPr id="14" name="Oval 14">
              <a:extLst>
                <a:ext uri="{FF2B5EF4-FFF2-40B4-BE49-F238E27FC236}">
                  <a16:creationId xmlns:a16="http://schemas.microsoft.com/office/drawing/2014/main" id="{CE9C6BBF-AB5D-42DF-BB0A-ADBDF38BEDBE}"/>
                </a:ext>
              </a:extLst>
            </p:cNvPr>
            <p:cNvSpPr>
              <a:spLocks noChangeArrowheads="1"/>
            </p:cNvSpPr>
            <p:nvPr/>
          </p:nvSpPr>
          <p:spPr bwMode="auto">
            <a:xfrm>
              <a:off x="296"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J</a:t>
              </a:r>
            </a:p>
          </p:txBody>
        </p:sp>
        <p:sp>
          <p:nvSpPr>
            <p:cNvPr id="15" name="Oval 15">
              <a:extLst>
                <a:ext uri="{FF2B5EF4-FFF2-40B4-BE49-F238E27FC236}">
                  <a16:creationId xmlns:a16="http://schemas.microsoft.com/office/drawing/2014/main" id="{EA76B2A3-28CF-4D61-AEDF-54F7CBD5900F}"/>
                </a:ext>
              </a:extLst>
            </p:cNvPr>
            <p:cNvSpPr>
              <a:spLocks noChangeArrowheads="1"/>
            </p:cNvSpPr>
            <p:nvPr/>
          </p:nvSpPr>
          <p:spPr bwMode="auto">
            <a:xfrm>
              <a:off x="1488" y="3696"/>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K</a:t>
              </a:r>
            </a:p>
          </p:txBody>
        </p:sp>
        <p:sp>
          <p:nvSpPr>
            <p:cNvPr id="16" name="Oval 16">
              <a:extLst>
                <a:ext uri="{FF2B5EF4-FFF2-40B4-BE49-F238E27FC236}">
                  <a16:creationId xmlns:a16="http://schemas.microsoft.com/office/drawing/2014/main" id="{EC51C6A9-5A77-448F-BB62-D82498CE683B}"/>
                </a:ext>
              </a:extLst>
            </p:cNvPr>
            <p:cNvSpPr>
              <a:spLocks noChangeArrowheads="1"/>
            </p:cNvSpPr>
            <p:nvPr/>
          </p:nvSpPr>
          <p:spPr bwMode="auto">
            <a:xfrm>
              <a:off x="1296" y="399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L</a:t>
              </a:r>
            </a:p>
          </p:txBody>
        </p:sp>
        <p:sp>
          <p:nvSpPr>
            <p:cNvPr id="17" name="Oval 17">
              <a:extLst>
                <a:ext uri="{FF2B5EF4-FFF2-40B4-BE49-F238E27FC236}">
                  <a16:creationId xmlns:a16="http://schemas.microsoft.com/office/drawing/2014/main" id="{4153F958-A0C8-4312-8080-38258985306E}"/>
                </a:ext>
              </a:extLst>
            </p:cNvPr>
            <p:cNvSpPr>
              <a:spLocks noChangeArrowheads="1"/>
            </p:cNvSpPr>
            <p:nvPr/>
          </p:nvSpPr>
          <p:spPr bwMode="auto">
            <a:xfrm>
              <a:off x="1680" y="399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M</a:t>
              </a:r>
            </a:p>
          </p:txBody>
        </p:sp>
        <p:sp>
          <p:nvSpPr>
            <p:cNvPr id="18" name="Line 18">
              <a:extLst>
                <a:ext uri="{FF2B5EF4-FFF2-40B4-BE49-F238E27FC236}">
                  <a16:creationId xmlns:a16="http://schemas.microsoft.com/office/drawing/2014/main" id="{4EB2E803-420C-4601-96CC-D7098A147454}"/>
                </a:ext>
              </a:extLst>
            </p:cNvPr>
            <p:cNvSpPr>
              <a:spLocks noChangeShapeType="1"/>
            </p:cNvSpPr>
            <p:nvPr/>
          </p:nvSpPr>
          <p:spPr bwMode="auto">
            <a:xfrm flipH="1">
              <a:off x="720" y="2928"/>
              <a:ext cx="144" cy="9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19" name="Line 19">
              <a:extLst>
                <a:ext uri="{FF2B5EF4-FFF2-40B4-BE49-F238E27FC236}">
                  <a16:creationId xmlns:a16="http://schemas.microsoft.com/office/drawing/2014/main" id="{5D8571D9-1AD2-49AE-826B-C1FFD68356DB}"/>
                </a:ext>
              </a:extLst>
            </p:cNvPr>
            <p:cNvSpPr>
              <a:spLocks noChangeShapeType="1"/>
            </p:cNvSpPr>
            <p:nvPr/>
          </p:nvSpPr>
          <p:spPr bwMode="auto">
            <a:xfrm>
              <a:off x="912" y="2928"/>
              <a:ext cx="144" cy="9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0" name="Line 20">
              <a:extLst>
                <a:ext uri="{FF2B5EF4-FFF2-40B4-BE49-F238E27FC236}">
                  <a16:creationId xmlns:a16="http://schemas.microsoft.com/office/drawing/2014/main" id="{B984DB16-0D42-4FEE-BA77-16FCDB92C338}"/>
                </a:ext>
              </a:extLst>
            </p:cNvPr>
            <p:cNvSpPr>
              <a:spLocks noChangeShapeType="1"/>
            </p:cNvSpPr>
            <p:nvPr/>
          </p:nvSpPr>
          <p:spPr bwMode="auto">
            <a:xfrm flipH="1">
              <a:off x="528" y="3168"/>
              <a:ext cx="144"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1" name="Line 21">
              <a:extLst>
                <a:ext uri="{FF2B5EF4-FFF2-40B4-BE49-F238E27FC236}">
                  <a16:creationId xmlns:a16="http://schemas.microsoft.com/office/drawing/2014/main" id="{EB6122D6-0702-4F93-8053-3DBADAFF8F10}"/>
                </a:ext>
              </a:extLst>
            </p:cNvPr>
            <p:cNvSpPr>
              <a:spLocks noChangeShapeType="1"/>
            </p:cNvSpPr>
            <p:nvPr/>
          </p:nvSpPr>
          <p:spPr bwMode="auto">
            <a:xfrm>
              <a:off x="720" y="3168"/>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2" name="Line 22">
              <a:extLst>
                <a:ext uri="{FF2B5EF4-FFF2-40B4-BE49-F238E27FC236}">
                  <a16:creationId xmlns:a16="http://schemas.microsoft.com/office/drawing/2014/main" id="{F5E210B5-9D4E-4917-994E-898767EF567D}"/>
                </a:ext>
              </a:extLst>
            </p:cNvPr>
            <p:cNvSpPr>
              <a:spLocks noChangeShapeType="1"/>
            </p:cNvSpPr>
            <p:nvPr/>
          </p:nvSpPr>
          <p:spPr bwMode="auto">
            <a:xfrm flipH="1">
              <a:off x="1008" y="3168"/>
              <a:ext cx="48"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3" name="Line 23">
              <a:extLst>
                <a:ext uri="{FF2B5EF4-FFF2-40B4-BE49-F238E27FC236}">
                  <a16:creationId xmlns:a16="http://schemas.microsoft.com/office/drawing/2014/main" id="{8D0BF119-325C-47CA-A34A-05364893E64C}"/>
                </a:ext>
              </a:extLst>
            </p:cNvPr>
            <p:cNvSpPr>
              <a:spLocks noChangeShapeType="1"/>
            </p:cNvSpPr>
            <p:nvPr/>
          </p:nvSpPr>
          <p:spPr bwMode="auto">
            <a:xfrm>
              <a:off x="1104" y="3168"/>
              <a:ext cx="192"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4" name="Line 24">
              <a:extLst>
                <a:ext uri="{FF2B5EF4-FFF2-40B4-BE49-F238E27FC236}">
                  <a16:creationId xmlns:a16="http://schemas.microsoft.com/office/drawing/2014/main" id="{280467B0-966A-497A-8D22-5FE9D88153D7}"/>
                </a:ext>
              </a:extLst>
            </p:cNvPr>
            <p:cNvSpPr>
              <a:spLocks noChangeShapeType="1"/>
            </p:cNvSpPr>
            <p:nvPr/>
          </p:nvSpPr>
          <p:spPr bwMode="auto">
            <a:xfrm flipH="1">
              <a:off x="384" y="3504"/>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5" name="Line 25">
              <a:extLst>
                <a:ext uri="{FF2B5EF4-FFF2-40B4-BE49-F238E27FC236}">
                  <a16:creationId xmlns:a16="http://schemas.microsoft.com/office/drawing/2014/main" id="{CF69C686-D86F-48BB-87D3-930783EFCED6}"/>
                </a:ext>
              </a:extLst>
            </p:cNvPr>
            <p:cNvSpPr>
              <a:spLocks noChangeShapeType="1"/>
            </p:cNvSpPr>
            <p:nvPr/>
          </p:nvSpPr>
          <p:spPr bwMode="auto">
            <a:xfrm>
              <a:off x="528" y="3504"/>
              <a:ext cx="144"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6" name="Line 26">
              <a:extLst>
                <a:ext uri="{FF2B5EF4-FFF2-40B4-BE49-F238E27FC236}">
                  <a16:creationId xmlns:a16="http://schemas.microsoft.com/office/drawing/2014/main" id="{18F91E39-F9F3-4B5B-AE8E-8A1121213CB5}"/>
                </a:ext>
              </a:extLst>
            </p:cNvPr>
            <p:cNvSpPr>
              <a:spLocks noChangeShapeType="1"/>
            </p:cNvSpPr>
            <p:nvPr/>
          </p:nvSpPr>
          <p:spPr bwMode="auto">
            <a:xfrm>
              <a:off x="1344" y="3504"/>
              <a:ext cx="192"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7" name="Line 27">
              <a:extLst>
                <a:ext uri="{FF2B5EF4-FFF2-40B4-BE49-F238E27FC236}">
                  <a16:creationId xmlns:a16="http://schemas.microsoft.com/office/drawing/2014/main" id="{243E20FF-142D-42B5-8DB3-6FD6CA17FDA8}"/>
                </a:ext>
              </a:extLst>
            </p:cNvPr>
            <p:cNvSpPr>
              <a:spLocks noChangeShapeType="1"/>
            </p:cNvSpPr>
            <p:nvPr/>
          </p:nvSpPr>
          <p:spPr bwMode="auto">
            <a:xfrm flipH="1">
              <a:off x="1392" y="3840"/>
              <a:ext cx="144" cy="144"/>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8" name="Line 28">
              <a:extLst>
                <a:ext uri="{FF2B5EF4-FFF2-40B4-BE49-F238E27FC236}">
                  <a16:creationId xmlns:a16="http://schemas.microsoft.com/office/drawing/2014/main" id="{F645E62D-FC27-4354-88EF-FF5C8CA3805A}"/>
                </a:ext>
              </a:extLst>
            </p:cNvPr>
            <p:cNvSpPr>
              <a:spLocks noChangeShapeType="1"/>
            </p:cNvSpPr>
            <p:nvPr/>
          </p:nvSpPr>
          <p:spPr bwMode="auto">
            <a:xfrm>
              <a:off x="1584" y="3840"/>
              <a:ext cx="144" cy="144"/>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9" name="Line 29">
              <a:extLst>
                <a:ext uri="{FF2B5EF4-FFF2-40B4-BE49-F238E27FC236}">
                  <a16:creationId xmlns:a16="http://schemas.microsoft.com/office/drawing/2014/main" id="{A0657343-A8BA-430C-BDF1-EA4A068ACBA6}"/>
                </a:ext>
              </a:extLst>
            </p:cNvPr>
            <p:cNvSpPr>
              <a:spLocks noChangeShapeType="1"/>
            </p:cNvSpPr>
            <p:nvPr/>
          </p:nvSpPr>
          <p:spPr bwMode="auto">
            <a:xfrm>
              <a:off x="1056" y="3504"/>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30" name="组合 29">
            <a:extLst>
              <a:ext uri="{FF2B5EF4-FFF2-40B4-BE49-F238E27FC236}">
                <a16:creationId xmlns:a16="http://schemas.microsoft.com/office/drawing/2014/main" id="{54B1F0E3-83BD-455C-A7C2-3A6F919FD69E}"/>
              </a:ext>
            </a:extLst>
          </p:cNvPr>
          <p:cNvGrpSpPr/>
          <p:nvPr/>
        </p:nvGrpSpPr>
        <p:grpSpPr>
          <a:xfrm>
            <a:off x="5425502" y="4059000"/>
            <a:ext cx="2413000" cy="2133600"/>
            <a:chOff x="5425502" y="3877039"/>
            <a:chExt cx="2413000" cy="2133600"/>
          </a:xfrm>
        </p:grpSpPr>
        <p:grpSp>
          <p:nvGrpSpPr>
            <p:cNvPr id="31" name="Group 4">
              <a:extLst>
                <a:ext uri="{FF2B5EF4-FFF2-40B4-BE49-F238E27FC236}">
                  <a16:creationId xmlns:a16="http://schemas.microsoft.com/office/drawing/2014/main" id="{270656F9-D470-470F-B8F8-0E620A14AE25}"/>
                </a:ext>
              </a:extLst>
            </p:cNvPr>
            <p:cNvGrpSpPr>
              <a:grpSpLocks/>
            </p:cNvGrpSpPr>
            <p:nvPr/>
          </p:nvGrpSpPr>
          <p:grpSpPr bwMode="auto">
            <a:xfrm>
              <a:off x="5425502" y="3877039"/>
              <a:ext cx="2413000" cy="2133600"/>
              <a:chOff x="296" y="2784"/>
              <a:chExt cx="1520" cy="1344"/>
            </a:xfrm>
          </p:grpSpPr>
          <p:sp>
            <p:nvSpPr>
              <p:cNvPr id="33" name="Oval 5">
                <a:extLst>
                  <a:ext uri="{FF2B5EF4-FFF2-40B4-BE49-F238E27FC236}">
                    <a16:creationId xmlns:a16="http://schemas.microsoft.com/office/drawing/2014/main" id="{702C52B5-EBA7-4C6B-9581-C5FD89C5FF91}"/>
                  </a:ext>
                </a:extLst>
              </p:cNvPr>
              <p:cNvSpPr>
                <a:spLocks noChangeArrowheads="1"/>
              </p:cNvSpPr>
              <p:nvPr/>
            </p:nvSpPr>
            <p:spPr bwMode="auto">
              <a:xfrm>
                <a:off x="824" y="278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A</a:t>
                </a:r>
              </a:p>
            </p:txBody>
          </p:sp>
          <p:sp>
            <p:nvSpPr>
              <p:cNvPr id="34" name="Oval 6">
                <a:extLst>
                  <a:ext uri="{FF2B5EF4-FFF2-40B4-BE49-F238E27FC236}">
                    <a16:creationId xmlns:a16="http://schemas.microsoft.com/office/drawing/2014/main" id="{216E5DD0-35A3-4E63-8880-2D7E3F69D807}"/>
                  </a:ext>
                </a:extLst>
              </p:cNvPr>
              <p:cNvSpPr>
                <a:spLocks noChangeArrowheads="1"/>
              </p:cNvSpPr>
              <p:nvPr/>
            </p:nvSpPr>
            <p:spPr bwMode="auto">
              <a:xfrm>
                <a:off x="621" y="303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p>
            </p:txBody>
          </p:sp>
          <p:sp>
            <p:nvSpPr>
              <p:cNvPr id="35" name="Oval 7">
                <a:extLst>
                  <a:ext uri="{FF2B5EF4-FFF2-40B4-BE49-F238E27FC236}">
                    <a16:creationId xmlns:a16="http://schemas.microsoft.com/office/drawing/2014/main" id="{8E52D0A8-FED0-408B-B439-80BC7FD9E0C3}"/>
                  </a:ext>
                </a:extLst>
              </p:cNvPr>
              <p:cNvSpPr>
                <a:spLocks noChangeArrowheads="1"/>
              </p:cNvSpPr>
              <p:nvPr/>
            </p:nvSpPr>
            <p:spPr bwMode="auto">
              <a:xfrm>
                <a:off x="1008" y="303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C</a:t>
                </a:r>
              </a:p>
            </p:txBody>
          </p:sp>
          <p:sp>
            <p:nvSpPr>
              <p:cNvPr id="36" name="Oval 8">
                <a:extLst>
                  <a:ext uri="{FF2B5EF4-FFF2-40B4-BE49-F238E27FC236}">
                    <a16:creationId xmlns:a16="http://schemas.microsoft.com/office/drawing/2014/main" id="{1C0941D2-246F-478C-A214-A3788B67E2EA}"/>
                  </a:ext>
                </a:extLst>
              </p:cNvPr>
              <p:cNvSpPr>
                <a:spLocks noChangeArrowheads="1"/>
              </p:cNvSpPr>
              <p:nvPr/>
            </p:nvSpPr>
            <p:spPr bwMode="auto">
              <a:xfrm>
                <a:off x="440"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D</a:t>
                </a:r>
              </a:p>
            </p:txBody>
          </p:sp>
          <p:sp>
            <p:nvSpPr>
              <p:cNvPr id="37" name="Oval 9">
                <a:extLst>
                  <a:ext uri="{FF2B5EF4-FFF2-40B4-BE49-F238E27FC236}">
                    <a16:creationId xmlns:a16="http://schemas.microsoft.com/office/drawing/2014/main" id="{12F5768C-ED6E-4EDF-8C4F-E52F7A2C6B04}"/>
                  </a:ext>
                </a:extLst>
              </p:cNvPr>
              <p:cNvSpPr>
                <a:spLocks noChangeArrowheads="1"/>
              </p:cNvSpPr>
              <p:nvPr/>
            </p:nvSpPr>
            <p:spPr bwMode="auto">
              <a:xfrm>
                <a:off x="768"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E</a:t>
                </a:r>
              </a:p>
            </p:txBody>
          </p:sp>
          <p:sp>
            <p:nvSpPr>
              <p:cNvPr id="38" name="Oval 10">
                <a:extLst>
                  <a:ext uri="{FF2B5EF4-FFF2-40B4-BE49-F238E27FC236}">
                    <a16:creationId xmlns:a16="http://schemas.microsoft.com/office/drawing/2014/main" id="{AF4C07FE-FED9-4DC9-806B-797DF4DCFEC3}"/>
                  </a:ext>
                </a:extLst>
              </p:cNvPr>
              <p:cNvSpPr>
                <a:spLocks noChangeArrowheads="1"/>
              </p:cNvSpPr>
              <p:nvPr/>
            </p:nvSpPr>
            <p:spPr bwMode="auto">
              <a:xfrm>
                <a:off x="960" y="3368"/>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F</a:t>
                </a:r>
              </a:p>
            </p:txBody>
          </p:sp>
          <p:sp>
            <p:nvSpPr>
              <p:cNvPr id="39" name="Oval 11">
                <a:extLst>
                  <a:ext uri="{FF2B5EF4-FFF2-40B4-BE49-F238E27FC236}">
                    <a16:creationId xmlns:a16="http://schemas.microsoft.com/office/drawing/2014/main" id="{642572DB-67BC-49E2-8A66-32BB0DB4848B}"/>
                  </a:ext>
                </a:extLst>
              </p:cNvPr>
              <p:cNvSpPr>
                <a:spLocks noChangeArrowheads="1"/>
              </p:cNvSpPr>
              <p:nvPr/>
            </p:nvSpPr>
            <p:spPr bwMode="auto">
              <a:xfrm>
                <a:off x="1256" y="3360"/>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G</a:t>
                </a:r>
              </a:p>
            </p:txBody>
          </p:sp>
          <p:sp>
            <p:nvSpPr>
              <p:cNvPr id="40" name="Oval 12">
                <a:extLst>
                  <a:ext uri="{FF2B5EF4-FFF2-40B4-BE49-F238E27FC236}">
                    <a16:creationId xmlns:a16="http://schemas.microsoft.com/office/drawing/2014/main" id="{B90FD3E9-6554-42EF-931B-60473A1B0EC0}"/>
                  </a:ext>
                </a:extLst>
              </p:cNvPr>
              <p:cNvSpPr>
                <a:spLocks noChangeArrowheads="1"/>
              </p:cNvSpPr>
              <p:nvPr/>
            </p:nvSpPr>
            <p:spPr bwMode="auto">
              <a:xfrm>
                <a:off x="624"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H</a:t>
                </a:r>
              </a:p>
            </p:txBody>
          </p:sp>
          <p:sp>
            <p:nvSpPr>
              <p:cNvPr id="41" name="Oval 13">
                <a:extLst>
                  <a:ext uri="{FF2B5EF4-FFF2-40B4-BE49-F238E27FC236}">
                    <a16:creationId xmlns:a16="http://schemas.microsoft.com/office/drawing/2014/main" id="{2B4D2403-B446-4B0A-8E35-916DDD0094D1}"/>
                  </a:ext>
                </a:extLst>
              </p:cNvPr>
              <p:cNvSpPr>
                <a:spLocks noChangeArrowheads="1"/>
              </p:cNvSpPr>
              <p:nvPr/>
            </p:nvSpPr>
            <p:spPr bwMode="auto">
              <a:xfrm>
                <a:off x="1104"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I</a:t>
                </a:r>
              </a:p>
            </p:txBody>
          </p:sp>
          <p:sp>
            <p:nvSpPr>
              <p:cNvPr id="42" name="Oval 14">
                <a:extLst>
                  <a:ext uri="{FF2B5EF4-FFF2-40B4-BE49-F238E27FC236}">
                    <a16:creationId xmlns:a16="http://schemas.microsoft.com/office/drawing/2014/main" id="{017A9BE5-D97F-4CA7-9532-3B3D252F2C2E}"/>
                  </a:ext>
                </a:extLst>
              </p:cNvPr>
              <p:cNvSpPr>
                <a:spLocks noChangeArrowheads="1"/>
              </p:cNvSpPr>
              <p:nvPr/>
            </p:nvSpPr>
            <p:spPr bwMode="auto">
              <a:xfrm>
                <a:off x="296" y="3704"/>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J</a:t>
                </a:r>
              </a:p>
            </p:txBody>
          </p:sp>
          <p:sp>
            <p:nvSpPr>
              <p:cNvPr id="43" name="Oval 15">
                <a:extLst>
                  <a:ext uri="{FF2B5EF4-FFF2-40B4-BE49-F238E27FC236}">
                    <a16:creationId xmlns:a16="http://schemas.microsoft.com/office/drawing/2014/main" id="{398A6392-F518-4D0C-A567-2B26ED271978}"/>
                  </a:ext>
                </a:extLst>
              </p:cNvPr>
              <p:cNvSpPr>
                <a:spLocks noChangeArrowheads="1"/>
              </p:cNvSpPr>
              <p:nvPr/>
            </p:nvSpPr>
            <p:spPr bwMode="auto">
              <a:xfrm>
                <a:off x="1488" y="3696"/>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K</a:t>
                </a:r>
              </a:p>
            </p:txBody>
          </p:sp>
          <p:sp>
            <p:nvSpPr>
              <p:cNvPr id="44" name="Oval 16">
                <a:extLst>
                  <a:ext uri="{FF2B5EF4-FFF2-40B4-BE49-F238E27FC236}">
                    <a16:creationId xmlns:a16="http://schemas.microsoft.com/office/drawing/2014/main" id="{1530E06B-761A-49A1-B09D-7DF3FFF37D59}"/>
                  </a:ext>
                </a:extLst>
              </p:cNvPr>
              <p:cNvSpPr>
                <a:spLocks noChangeArrowheads="1"/>
              </p:cNvSpPr>
              <p:nvPr/>
            </p:nvSpPr>
            <p:spPr bwMode="auto">
              <a:xfrm>
                <a:off x="1296" y="399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L</a:t>
                </a:r>
              </a:p>
            </p:txBody>
          </p:sp>
          <p:sp>
            <p:nvSpPr>
              <p:cNvPr id="45" name="Oval 17">
                <a:extLst>
                  <a:ext uri="{FF2B5EF4-FFF2-40B4-BE49-F238E27FC236}">
                    <a16:creationId xmlns:a16="http://schemas.microsoft.com/office/drawing/2014/main" id="{738E3C1E-930C-44FE-81DF-DD2A344FBE9E}"/>
                  </a:ext>
                </a:extLst>
              </p:cNvPr>
              <p:cNvSpPr>
                <a:spLocks noChangeArrowheads="1"/>
              </p:cNvSpPr>
              <p:nvPr/>
            </p:nvSpPr>
            <p:spPr bwMode="auto">
              <a:xfrm>
                <a:off x="1680" y="3992"/>
                <a:ext cx="136" cy="136"/>
              </a:xfrm>
              <a:prstGeom prst="ellipse">
                <a:avLst/>
              </a:prstGeom>
              <a:noFill/>
              <a:ln w="9525">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M</a:t>
                </a:r>
              </a:p>
            </p:txBody>
          </p:sp>
          <p:sp>
            <p:nvSpPr>
              <p:cNvPr id="46" name="Line 18">
                <a:extLst>
                  <a:ext uri="{FF2B5EF4-FFF2-40B4-BE49-F238E27FC236}">
                    <a16:creationId xmlns:a16="http://schemas.microsoft.com/office/drawing/2014/main" id="{686099E2-75B9-4C0F-AC27-A13974D63B42}"/>
                  </a:ext>
                </a:extLst>
              </p:cNvPr>
              <p:cNvSpPr>
                <a:spLocks noChangeShapeType="1"/>
              </p:cNvSpPr>
              <p:nvPr/>
            </p:nvSpPr>
            <p:spPr bwMode="auto">
              <a:xfrm flipH="1">
                <a:off x="720" y="2928"/>
                <a:ext cx="144" cy="9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47" name="Line 19">
                <a:extLst>
                  <a:ext uri="{FF2B5EF4-FFF2-40B4-BE49-F238E27FC236}">
                    <a16:creationId xmlns:a16="http://schemas.microsoft.com/office/drawing/2014/main" id="{91C3D016-1FD6-48D9-9780-853ED4D64886}"/>
                  </a:ext>
                </a:extLst>
              </p:cNvPr>
              <p:cNvSpPr>
                <a:spLocks noChangeShapeType="1"/>
              </p:cNvSpPr>
              <p:nvPr/>
            </p:nvSpPr>
            <p:spPr bwMode="auto">
              <a:xfrm>
                <a:off x="912" y="2928"/>
                <a:ext cx="144" cy="96"/>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48" name="Line 20">
                <a:extLst>
                  <a:ext uri="{FF2B5EF4-FFF2-40B4-BE49-F238E27FC236}">
                    <a16:creationId xmlns:a16="http://schemas.microsoft.com/office/drawing/2014/main" id="{8B621F27-2916-4BE6-A724-9E84B7BB565B}"/>
                  </a:ext>
                </a:extLst>
              </p:cNvPr>
              <p:cNvSpPr>
                <a:spLocks noChangeShapeType="1"/>
              </p:cNvSpPr>
              <p:nvPr/>
            </p:nvSpPr>
            <p:spPr bwMode="auto">
              <a:xfrm flipH="1">
                <a:off x="528" y="3168"/>
                <a:ext cx="144"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49" name="Line 21">
                <a:extLst>
                  <a:ext uri="{FF2B5EF4-FFF2-40B4-BE49-F238E27FC236}">
                    <a16:creationId xmlns:a16="http://schemas.microsoft.com/office/drawing/2014/main" id="{F56BF368-E064-4986-B78F-DAFB66CAB8EF}"/>
                  </a:ext>
                </a:extLst>
              </p:cNvPr>
              <p:cNvSpPr>
                <a:spLocks noChangeShapeType="1"/>
              </p:cNvSpPr>
              <p:nvPr/>
            </p:nvSpPr>
            <p:spPr bwMode="auto">
              <a:xfrm>
                <a:off x="720" y="3168"/>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0" name="Line 22">
                <a:extLst>
                  <a:ext uri="{FF2B5EF4-FFF2-40B4-BE49-F238E27FC236}">
                    <a16:creationId xmlns:a16="http://schemas.microsoft.com/office/drawing/2014/main" id="{0DF98C4D-6FF5-47E4-BDED-A068C51C97EC}"/>
                  </a:ext>
                </a:extLst>
              </p:cNvPr>
              <p:cNvSpPr>
                <a:spLocks noChangeShapeType="1"/>
              </p:cNvSpPr>
              <p:nvPr/>
            </p:nvSpPr>
            <p:spPr bwMode="auto">
              <a:xfrm flipH="1">
                <a:off x="1008" y="3168"/>
                <a:ext cx="48"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1" name="Line 23">
                <a:extLst>
                  <a:ext uri="{FF2B5EF4-FFF2-40B4-BE49-F238E27FC236}">
                    <a16:creationId xmlns:a16="http://schemas.microsoft.com/office/drawing/2014/main" id="{F410C461-61F6-44F6-B7CF-C3083A6F9E6B}"/>
                  </a:ext>
                </a:extLst>
              </p:cNvPr>
              <p:cNvSpPr>
                <a:spLocks noChangeShapeType="1"/>
              </p:cNvSpPr>
              <p:nvPr/>
            </p:nvSpPr>
            <p:spPr bwMode="auto">
              <a:xfrm>
                <a:off x="1104" y="3168"/>
                <a:ext cx="192"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2" name="Line 24">
                <a:extLst>
                  <a:ext uri="{FF2B5EF4-FFF2-40B4-BE49-F238E27FC236}">
                    <a16:creationId xmlns:a16="http://schemas.microsoft.com/office/drawing/2014/main" id="{3F45BDF4-30D9-49FD-A494-4D5E9C23E50A}"/>
                  </a:ext>
                </a:extLst>
              </p:cNvPr>
              <p:cNvSpPr>
                <a:spLocks noChangeShapeType="1"/>
              </p:cNvSpPr>
              <p:nvPr/>
            </p:nvSpPr>
            <p:spPr bwMode="auto">
              <a:xfrm flipH="1">
                <a:off x="384" y="3504"/>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3" name="Line 25">
                <a:extLst>
                  <a:ext uri="{FF2B5EF4-FFF2-40B4-BE49-F238E27FC236}">
                    <a16:creationId xmlns:a16="http://schemas.microsoft.com/office/drawing/2014/main" id="{692167FE-E0DD-4C59-B97B-5A2DB24D0F57}"/>
                  </a:ext>
                </a:extLst>
              </p:cNvPr>
              <p:cNvSpPr>
                <a:spLocks noChangeShapeType="1"/>
              </p:cNvSpPr>
              <p:nvPr/>
            </p:nvSpPr>
            <p:spPr bwMode="auto">
              <a:xfrm>
                <a:off x="528" y="3504"/>
                <a:ext cx="144"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4" name="Line 26">
                <a:extLst>
                  <a:ext uri="{FF2B5EF4-FFF2-40B4-BE49-F238E27FC236}">
                    <a16:creationId xmlns:a16="http://schemas.microsoft.com/office/drawing/2014/main" id="{553843BF-0AE4-4E0C-B935-A18973B331FA}"/>
                  </a:ext>
                </a:extLst>
              </p:cNvPr>
              <p:cNvSpPr>
                <a:spLocks noChangeShapeType="1"/>
              </p:cNvSpPr>
              <p:nvPr/>
            </p:nvSpPr>
            <p:spPr bwMode="auto">
              <a:xfrm>
                <a:off x="1344" y="3504"/>
                <a:ext cx="192"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5" name="Line 27">
                <a:extLst>
                  <a:ext uri="{FF2B5EF4-FFF2-40B4-BE49-F238E27FC236}">
                    <a16:creationId xmlns:a16="http://schemas.microsoft.com/office/drawing/2014/main" id="{60FBF1E2-DFB2-43EE-AF34-5F13373855A4}"/>
                  </a:ext>
                </a:extLst>
              </p:cNvPr>
              <p:cNvSpPr>
                <a:spLocks noChangeShapeType="1"/>
              </p:cNvSpPr>
              <p:nvPr/>
            </p:nvSpPr>
            <p:spPr bwMode="auto">
              <a:xfrm flipH="1">
                <a:off x="1392" y="3840"/>
                <a:ext cx="144" cy="144"/>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6" name="Line 28">
                <a:extLst>
                  <a:ext uri="{FF2B5EF4-FFF2-40B4-BE49-F238E27FC236}">
                    <a16:creationId xmlns:a16="http://schemas.microsoft.com/office/drawing/2014/main" id="{ACC0BF59-FAD8-4930-B639-EE9C950FE551}"/>
                  </a:ext>
                </a:extLst>
              </p:cNvPr>
              <p:cNvSpPr>
                <a:spLocks noChangeShapeType="1"/>
              </p:cNvSpPr>
              <p:nvPr/>
            </p:nvSpPr>
            <p:spPr bwMode="auto">
              <a:xfrm>
                <a:off x="1584" y="3840"/>
                <a:ext cx="144" cy="144"/>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7" name="Line 29">
                <a:extLst>
                  <a:ext uri="{FF2B5EF4-FFF2-40B4-BE49-F238E27FC236}">
                    <a16:creationId xmlns:a16="http://schemas.microsoft.com/office/drawing/2014/main" id="{D46CFB1F-01A3-4F02-ABF3-89B5688A21AF}"/>
                  </a:ext>
                </a:extLst>
              </p:cNvPr>
              <p:cNvSpPr>
                <a:spLocks noChangeShapeType="1"/>
              </p:cNvSpPr>
              <p:nvPr/>
            </p:nvSpPr>
            <p:spPr bwMode="auto">
              <a:xfrm>
                <a:off x="1056" y="3504"/>
                <a:ext cx="96" cy="192"/>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cxnSp>
          <p:nvCxnSpPr>
            <p:cNvPr id="32" name="直接连接符 31">
              <a:extLst>
                <a:ext uri="{FF2B5EF4-FFF2-40B4-BE49-F238E27FC236}">
                  <a16:creationId xmlns:a16="http://schemas.microsoft.com/office/drawing/2014/main" id="{A038AE74-B243-4705-B876-E3148FDDFC43}"/>
                </a:ext>
              </a:extLst>
            </p:cNvPr>
            <p:cNvCxnSpPr>
              <a:stCxn id="40" idx="6"/>
              <a:endCxn id="41" idx="2"/>
            </p:cNvCxnSpPr>
            <p:nvPr/>
          </p:nvCxnSpPr>
          <p:spPr>
            <a:xfrm>
              <a:off x="6162102" y="5445489"/>
              <a:ext cx="546100" cy="0"/>
            </a:xfrm>
            <a:prstGeom prst="line">
              <a:avLst/>
            </a:prstGeom>
            <a:noFill/>
            <a:ln w="6350" cap="flat" cmpd="sng" algn="ctr">
              <a:solidFill>
                <a:sysClr val="windowText" lastClr="000000"/>
              </a:solidFill>
              <a:prstDash val="solid"/>
              <a:miter lim="800000"/>
            </a:ln>
            <a:effectLst/>
          </p:spPr>
        </p:cxnSp>
      </p:grpSp>
      <p:sp>
        <p:nvSpPr>
          <p:cNvPr id="58" name="文本框 57">
            <a:extLst>
              <a:ext uri="{FF2B5EF4-FFF2-40B4-BE49-F238E27FC236}">
                <a16:creationId xmlns:a16="http://schemas.microsoft.com/office/drawing/2014/main" id="{CF11C6DE-3557-4008-99E4-BB5681AFBF0E}"/>
              </a:ext>
            </a:extLst>
          </p:cNvPr>
          <p:cNvSpPr txBox="1"/>
          <p:nvPr/>
        </p:nvSpPr>
        <p:spPr>
          <a:xfrm>
            <a:off x="666553" y="3564117"/>
            <a:ext cx="4517583" cy="461665"/>
          </a:xfrm>
          <a:prstGeom prst="rect">
            <a:avLst/>
          </a:prstGeom>
          <a:noFill/>
        </p:spPr>
        <p:txBody>
          <a:bodyPr wrap="none" rtlCol="0">
            <a:spAutoFit/>
          </a:bodyPr>
          <a:lstStyle/>
          <a:p>
            <a:pPr eaLnBrk="1" fontAlgn="auto" hangingPunct="1">
              <a:spcBef>
                <a:spcPts val="0"/>
              </a:spcBef>
              <a:spcAft>
                <a:spcPts val="0"/>
              </a:spcAft>
            </a:pPr>
            <a:r>
              <a:rPr kumimoji="0" lang="zh-CN" altLang="en-US" b="1" dirty="0">
                <a:solidFill>
                  <a:schemeClr val="accent2"/>
                </a:solidFill>
                <a:latin typeface="+mn-ea"/>
                <a:ea typeface="+mn-ea"/>
              </a:rPr>
              <a:t>分析图（</a:t>
            </a:r>
            <a:r>
              <a:rPr kumimoji="0" lang="en-US" altLang="zh-CN" b="1" dirty="0">
                <a:solidFill>
                  <a:schemeClr val="accent2"/>
                </a:solidFill>
                <a:latin typeface="+mn-ea"/>
                <a:ea typeface="+mn-ea"/>
              </a:rPr>
              <a:t>1</a:t>
            </a:r>
            <a:r>
              <a:rPr kumimoji="0" lang="zh-CN" altLang="en-US" b="1" dirty="0">
                <a:solidFill>
                  <a:schemeClr val="accent2"/>
                </a:solidFill>
                <a:latin typeface="+mn-ea"/>
                <a:ea typeface="+mn-ea"/>
              </a:rPr>
              <a:t>）和图（</a:t>
            </a:r>
            <a:r>
              <a:rPr kumimoji="0" lang="en-US" altLang="zh-CN" b="1" dirty="0">
                <a:solidFill>
                  <a:schemeClr val="accent2"/>
                </a:solidFill>
                <a:latin typeface="+mn-ea"/>
                <a:ea typeface="+mn-ea"/>
              </a:rPr>
              <a:t>2</a:t>
            </a:r>
            <a:r>
              <a:rPr kumimoji="0" lang="zh-CN" altLang="en-US" b="1" dirty="0">
                <a:solidFill>
                  <a:schemeClr val="accent2"/>
                </a:solidFill>
                <a:latin typeface="+mn-ea"/>
                <a:ea typeface="+mn-ea"/>
              </a:rPr>
              <a:t>）的区别：</a:t>
            </a:r>
          </a:p>
        </p:txBody>
      </p:sp>
    </p:spTree>
    <p:extLst>
      <p:ext uri="{BB962C8B-B14F-4D97-AF65-F5344CB8AC3E}">
        <p14:creationId xmlns:p14="http://schemas.microsoft.com/office/powerpoint/2010/main" val="3060868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6437"/>
                                        </p:tgtEl>
                                        <p:attrNameLst>
                                          <p:attrName>style.visibility</p:attrName>
                                        </p:attrNameLst>
                                      </p:cBhvr>
                                      <p:to>
                                        <p:strVal val="visible"/>
                                      </p:to>
                                    </p:set>
                                    <p:animEffect transition="in" filter="blinds(horizontal)">
                                      <p:cBhvr>
                                        <p:cTn id="7" dur="500"/>
                                        <p:tgtEl>
                                          <p:spTgt spid="146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7874" y="2996952"/>
            <a:ext cx="8055000" cy="3416320"/>
          </a:xfrm>
          <a:prstGeom prst="rect">
            <a:avLst/>
          </a:prstGeom>
          <a:ln>
            <a:solidFill>
              <a:schemeClr val="accent2"/>
            </a:solidFill>
          </a:ln>
        </p:spPr>
        <p:txBody>
          <a:bodyPr wrap="square">
            <a:spAutoFit/>
          </a:bodyPr>
          <a:lstStyle/>
          <a:p>
            <a:pPr>
              <a:buFont typeface="Monotype Sorts" pitchFamily="2" charset="2"/>
              <a:buNone/>
            </a:pPr>
            <a:r>
              <a:rPr lang="zh-CN" altLang="en-US" sz="1800" b="1" dirty="0">
                <a:latin typeface="+mn-lt"/>
                <a:ea typeface="+mn-ea"/>
                <a:cs typeface="Times New Roman" panose="02020603050405020304" pitchFamily="18" charset="0"/>
              </a:rPr>
              <a:t>void Equivalence (MFSET S</a:t>
            </a:r>
            <a:r>
              <a:rPr lang="zh-CN" altLang="en-US" sz="1800" b="1" dirty="0">
                <a:solidFill>
                  <a:schemeClr val="accent2"/>
                </a:solidFill>
                <a:latin typeface="+mn-lt"/>
                <a:ea typeface="+mn-ea"/>
                <a:cs typeface="Times New Roman" panose="02020603050405020304" pitchFamily="18" charset="0"/>
              </a:rPr>
              <a:t>)   /*等价分类算法*/</a:t>
            </a:r>
          </a:p>
          <a:p>
            <a:pPr>
              <a:buFont typeface="Monotype Sorts" pitchFamily="2" charset="2"/>
              <a:buNone/>
            </a:pPr>
            <a:r>
              <a:rPr lang="zh-CN" altLang="en-US" sz="1800" b="1" dirty="0">
                <a:latin typeface="+mn-lt"/>
                <a:ea typeface="+mn-ea"/>
                <a:cs typeface="Times New Roman" panose="02020603050405020304" pitchFamily="18" charset="0"/>
              </a:rPr>
              <a:t>{     int i ,j , k ,m;</a:t>
            </a:r>
          </a:p>
          <a:p>
            <a:pPr>
              <a:buFont typeface="Monotype Sorts" pitchFamily="2" charset="2"/>
              <a:buNone/>
            </a:pPr>
            <a:r>
              <a:rPr lang="zh-CN" altLang="en-US" sz="1800" b="1" dirty="0">
                <a:latin typeface="+mn-lt"/>
                <a:ea typeface="+mn-ea"/>
                <a:cs typeface="Times New Roman" panose="02020603050405020304" pitchFamily="18" charset="0"/>
              </a:rPr>
              <a:t>      for(i=1; i&lt;=n+1;i++)     Initial(i,S);             /*使集合S只包含元素i */</a:t>
            </a:r>
          </a:p>
          <a:p>
            <a:pPr>
              <a:buFont typeface="Monotype Sorts" pitchFamily="2" charset="2"/>
              <a:buNone/>
            </a:pPr>
            <a:r>
              <a:rPr lang="zh-CN" altLang="en-US" sz="1800" b="1" dirty="0">
                <a:latin typeface="+mn-lt"/>
                <a:ea typeface="+mn-ea"/>
                <a:cs typeface="Times New Roman" panose="02020603050405020304" pitchFamily="18" charset="0"/>
              </a:rPr>
              <a:t>      cin&gt;&gt;i&gt;&gt;j;                   /* 读入等价对*/</a:t>
            </a:r>
          </a:p>
          <a:p>
            <a:pPr>
              <a:buFont typeface="Monotype Sorts" pitchFamily="2" charset="2"/>
              <a:buNone/>
            </a:pPr>
            <a:r>
              <a:rPr lang="zh-CN" altLang="en-US" sz="1800" b="1" dirty="0">
                <a:latin typeface="+mn-lt"/>
                <a:ea typeface="+mn-ea"/>
                <a:cs typeface="Times New Roman" panose="02020603050405020304" pitchFamily="18" charset="0"/>
              </a:rPr>
              <a:t>      while(!(i==0&amp;&amp;j==0)</a:t>
            </a:r>
            <a:r>
              <a:rPr lang="zh-CN" altLang="en-US" sz="1800" b="1" dirty="0">
                <a:solidFill>
                  <a:srgbClr val="FF0000"/>
                </a:solidFill>
                <a:latin typeface="+mn-lt"/>
                <a:ea typeface="+mn-ea"/>
                <a:cs typeface="Times New Roman" panose="02020603050405020304" pitchFamily="18" charset="0"/>
              </a:rPr>
              <a:t>{ </a:t>
            </a:r>
            <a:r>
              <a:rPr lang="zh-CN" altLang="en-US" sz="1800" b="1" dirty="0">
                <a:latin typeface="+mn-lt"/>
                <a:ea typeface="+mn-ea"/>
                <a:cs typeface="Times New Roman" panose="02020603050405020304" pitchFamily="18" charset="0"/>
              </a:rPr>
              <a:t>/* 等价对未读完*/</a:t>
            </a:r>
          </a:p>
          <a:p>
            <a:pPr>
              <a:buFont typeface="Monotype Sorts" pitchFamily="2" charset="2"/>
              <a:buNone/>
            </a:pPr>
            <a:r>
              <a:rPr lang="zh-CN" altLang="en-US" sz="1800" b="1" dirty="0">
                <a:latin typeface="+mn-lt"/>
                <a:ea typeface="+mn-ea"/>
                <a:cs typeface="Times New Roman" panose="02020603050405020304" pitchFamily="18" charset="0"/>
              </a:rPr>
              <a:t>            k=Find(i,S);           /*求i的根*/</a:t>
            </a:r>
          </a:p>
          <a:p>
            <a:pPr>
              <a:buFont typeface="Monotype Sorts" pitchFamily="2" charset="2"/>
              <a:buNone/>
            </a:pPr>
            <a:r>
              <a:rPr lang="zh-CN" altLang="en-US" sz="1800" b="1" dirty="0">
                <a:latin typeface="+mn-lt"/>
                <a:ea typeface="+mn-ea"/>
                <a:cs typeface="Times New Roman" panose="02020603050405020304" pitchFamily="18" charset="0"/>
              </a:rPr>
              <a:t>            m=Find(j,S);          /* 求j的根*/</a:t>
            </a:r>
          </a:p>
          <a:p>
            <a:pPr>
              <a:buFont typeface="Monotype Sorts" pitchFamily="2" charset="2"/>
              <a:buNone/>
            </a:pPr>
            <a:r>
              <a:rPr lang="zh-CN" altLang="en-US" sz="1800" b="1" dirty="0">
                <a:latin typeface="+mn-lt"/>
                <a:ea typeface="+mn-ea"/>
                <a:cs typeface="Times New Roman" panose="02020603050405020304" pitchFamily="18" charset="0"/>
              </a:rPr>
              <a:t>            if(k!=m)           /*if k==m,i,j已在一个树中，不需合并*/</a:t>
            </a:r>
          </a:p>
          <a:p>
            <a:pPr>
              <a:buFont typeface="Monotype Sorts" pitchFamily="2" charset="2"/>
              <a:buNone/>
            </a:pPr>
            <a:r>
              <a:rPr lang="zh-CN" altLang="en-US" sz="1800" b="1" dirty="0">
                <a:latin typeface="+mn-lt"/>
                <a:ea typeface="+mn-ea"/>
                <a:cs typeface="Times New Roman" panose="02020603050405020304" pitchFamily="18" charset="0"/>
              </a:rPr>
              <a:t>                 Union(i,j,S);     /*合并*/</a:t>
            </a:r>
          </a:p>
          <a:p>
            <a:pPr>
              <a:buFont typeface="Monotype Sorts" pitchFamily="2" charset="2"/>
              <a:buNone/>
            </a:pPr>
            <a:r>
              <a:rPr lang="zh-CN" altLang="en-US" sz="1800" b="1" dirty="0">
                <a:latin typeface="+mn-lt"/>
                <a:ea typeface="+mn-ea"/>
                <a:cs typeface="Times New Roman" panose="02020603050405020304" pitchFamily="18" charset="0"/>
              </a:rPr>
              <a:t>           cout&lt;&lt;i&lt;&lt;j;            </a:t>
            </a:r>
          </a:p>
          <a:p>
            <a:pPr>
              <a:buFont typeface="Monotype Sorts" pitchFamily="2" charset="2"/>
              <a:buNone/>
            </a:pPr>
            <a:r>
              <a:rPr lang="zh-CN" altLang="en-US" sz="1800" b="1" dirty="0">
                <a:latin typeface="+mn-lt"/>
                <a:ea typeface="+mn-ea"/>
                <a:cs typeface="Times New Roman" panose="02020603050405020304" pitchFamily="18" charset="0"/>
              </a:rPr>
              <a:t>      </a:t>
            </a:r>
            <a:r>
              <a:rPr lang="zh-CN" altLang="en-US" sz="1800" b="1" dirty="0">
                <a:solidFill>
                  <a:srgbClr val="FF0000"/>
                </a:solidFill>
                <a:latin typeface="+mn-lt"/>
                <a:ea typeface="+mn-ea"/>
                <a:cs typeface="Times New Roman" panose="02020603050405020304" pitchFamily="18" charset="0"/>
              </a:rPr>
              <a:t>}</a:t>
            </a:r>
          </a:p>
          <a:p>
            <a:pPr>
              <a:buFont typeface="Monotype Sorts" pitchFamily="2" charset="2"/>
              <a:buNone/>
            </a:pPr>
            <a:r>
              <a:rPr lang="zh-CN" altLang="en-US" sz="1800" b="1" dirty="0">
                <a:latin typeface="+mn-lt"/>
                <a:ea typeface="+mn-ea"/>
                <a:cs typeface="Times New Roman" panose="02020603050405020304" pitchFamily="18" charset="0"/>
              </a:rPr>
              <a:t>}</a:t>
            </a:r>
          </a:p>
        </p:txBody>
      </p:sp>
      <p:sp>
        <p:nvSpPr>
          <p:cNvPr id="3" name="矩形 2"/>
          <p:cNvSpPr/>
          <p:nvPr/>
        </p:nvSpPr>
        <p:spPr>
          <a:xfrm>
            <a:off x="544500" y="1106797"/>
            <a:ext cx="8491996" cy="1754326"/>
          </a:xfrm>
          <a:prstGeom prst="rect">
            <a:avLst/>
          </a:prstGeom>
        </p:spPr>
        <p:txBody>
          <a:bodyPr wrap="square">
            <a:spAutoFit/>
          </a:bodyPr>
          <a:lstStyle/>
          <a:p>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1</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令S中的每一个元素自身构成一个等价类，S</a:t>
            </a:r>
            <a:r>
              <a:rPr lang="zh-CN" altLang="en-US" b="1" i="1" baseline="-25000" dirty="0">
                <a:latin typeface="+mn-lt"/>
                <a:ea typeface="+mn-ea"/>
                <a:cs typeface="Times New Roman" panose="02020603050405020304" pitchFamily="18" charset="0"/>
              </a:rPr>
              <a:t>1</a:t>
            </a:r>
            <a:r>
              <a:rPr lang="zh-CN" altLang="en-US" b="1" dirty="0">
                <a:latin typeface="+mn-lt"/>
                <a:ea typeface="+mn-ea"/>
                <a:cs typeface="Times New Roman" panose="02020603050405020304" pitchFamily="18" charset="0"/>
              </a:rPr>
              <a:t>,S</a:t>
            </a:r>
            <a:r>
              <a:rPr lang="zh-CN" altLang="en-US" b="1" i="1" baseline="-25000" dirty="0">
                <a:latin typeface="+mn-lt"/>
                <a:ea typeface="+mn-ea"/>
                <a:cs typeface="Times New Roman" panose="02020603050405020304" pitchFamily="18" charset="0"/>
              </a:rPr>
              <a:t>2</a:t>
            </a:r>
            <a:r>
              <a:rPr lang="zh-CN" altLang="en-US" b="1" dirty="0">
                <a:latin typeface="+mn-lt"/>
                <a:ea typeface="+mn-ea"/>
                <a:cs typeface="Times New Roman" panose="02020603050405020304" pitchFamily="18" charset="0"/>
              </a:rPr>
              <a:t>,…S</a:t>
            </a:r>
            <a:r>
              <a:rPr lang="zh-CN" altLang="en-US" b="1" i="1" baseline="-25000" dirty="0">
                <a:latin typeface="+mn-lt"/>
                <a:ea typeface="+mn-ea"/>
                <a:cs typeface="Times New Roman" panose="02020603050405020304" pitchFamily="18" charset="0"/>
              </a:rPr>
              <a:t>7</a:t>
            </a:r>
            <a:r>
              <a:rPr lang="zh-CN" altLang="en-US" b="1" i="1" dirty="0">
                <a:latin typeface="+mn-lt"/>
                <a:ea typeface="+mn-ea"/>
                <a:cs typeface="Times New Roman" panose="02020603050405020304" pitchFamily="18" charset="0"/>
              </a:rPr>
              <a:t>；</a:t>
            </a:r>
          </a:p>
          <a:p>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2</a:t>
            </a:r>
            <a:r>
              <a:rPr lang="en-US" altLang="zh-CN" b="1" dirty="0">
                <a:latin typeface="+mn-lt"/>
                <a:ea typeface="+mn-ea"/>
                <a:cs typeface="Times New Roman" panose="02020603050405020304" pitchFamily="18" charset="0"/>
              </a:rPr>
              <a:t>)</a:t>
            </a:r>
            <a:r>
              <a:rPr lang="zh-CN" altLang="en-US" b="1" dirty="0">
                <a:latin typeface="+mn-lt"/>
                <a:ea typeface="+mn-ea"/>
                <a:cs typeface="Times New Roman" panose="02020603050405020304" pitchFamily="18" charset="0"/>
              </a:rPr>
              <a:t>重复读入等价对（</a:t>
            </a:r>
            <a:r>
              <a:rPr lang="zh-CN" altLang="en-US" b="1" i="1" dirty="0">
                <a:latin typeface="+mn-lt"/>
                <a:ea typeface="+mn-ea"/>
                <a:cs typeface="Times New Roman" panose="02020603050405020304" pitchFamily="18" charset="0"/>
              </a:rPr>
              <a:t>i,  j</a:t>
            </a:r>
            <a:r>
              <a:rPr lang="zh-CN" altLang="en-US" b="1" dirty="0">
                <a:latin typeface="+mn-lt"/>
                <a:ea typeface="+mn-ea"/>
                <a:cs typeface="Times New Roman" panose="02020603050405020304" pitchFamily="18" charset="0"/>
              </a:rPr>
              <a:t>）</a:t>
            </a:r>
          </a:p>
          <a:p>
            <a:r>
              <a:rPr lang="zh-CN" altLang="en-US" sz="2000" b="1" dirty="0">
                <a:latin typeface="+mn-lt"/>
                <a:ea typeface="+mn-ea"/>
                <a:cs typeface="Times New Roman" panose="02020603050405020304" pitchFamily="18" charset="0"/>
              </a:rPr>
              <a:t>     ①对每个读入的等价对(</a:t>
            </a:r>
            <a:r>
              <a:rPr lang="zh-CN" altLang="en-US" sz="2000" b="1" i="1" dirty="0">
                <a:latin typeface="+mn-lt"/>
                <a:ea typeface="+mn-ea"/>
                <a:cs typeface="Times New Roman" panose="02020603050405020304" pitchFamily="18" charset="0"/>
              </a:rPr>
              <a:t>i, j</a:t>
            </a:r>
            <a:r>
              <a:rPr lang="zh-CN" altLang="en-US" sz="2000" b="1" dirty="0">
                <a:latin typeface="+mn-lt"/>
                <a:ea typeface="+mn-ea"/>
                <a:cs typeface="Times New Roman" panose="02020603050405020304" pitchFamily="18" charset="0"/>
              </a:rPr>
              <a:t>),求出i 和j 所在的集合S</a:t>
            </a:r>
            <a:r>
              <a:rPr lang="zh-CN" altLang="en-US" sz="2000" b="1" i="1" baseline="-25000" dirty="0">
                <a:latin typeface="+mn-lt"/>
                <a:ea typeface="+mn-ea"/>
                <a:cs typeface="Times New Roman" panose="02020603050405020304" pitchFamily="18" charset="0"/>
              </a:rPr>
              <a:t>k</a:t>
            </a:r>
            <a:r>
              <a:rPr lang="zh-CN" altLang="en-US" sz="2000" b="1" dirty="0">
                <a:latin typeface="+mn-lt"/>
                <a:ea typeface="+mn-ea"/>
                <a:cs typeface="Times New Roman" panose="02020603050405020304" pitchFamily="18" charset="0"/>
              </a:rPr>
              <a:t> 和S</a:t>
            </a:r>
            <a:r>
              <a:rPr lang="zh-CN" altLang="en-US" sz="2000" b="1" i="1" baseline="-25000" dirty="0">
                <a:latin typeface="+mn-lt"/>
                <a:ea typeface="+mn-ea"/>
                <a:cs typeface="Times New Roman" panose="02020603050405020304" pitchFamily="18" charset="0"/>
              </a:rPr>
              <a:t>m</a:t>
            </a:r>
            <a:r>
              <a:rPr lang="en-US" altLang="zh-CN" sz="2000" b="1" dirty="0">
                <a:latin typeface="+mn-lt"/>
                <a:ea typeface="+mn-ea"/>
                <a:cs typeface="Times New Roman" panose="02020603050405020304" pitchFamily="18" charset="0"/>
              </a:rPr>
              <a:t>(</a:t>
            </a:r>
            <a:r>
              <a:rPr lang="zh-CN" altLang="en-US" sz="2000" b="1" dirty="0">
                <a:latin typeface="+mn-lt"/>
                <a:ea typeface="+mn-ea"/>
                <a:cs typeface="Times New Roman" panose="02020603050405020304" pitchFamily="18" charset="0"/>
              </a:rPr>
              <a:t>不失一般性</a:t>
            </a:r>
            <a:r>
              <a:rPr lang="en-US" altLang="zh-CN" sz="2000" b="1" dirty="0">
                <a:latin typeface="+mn-lt"/>
                <a:ea typeface="+mn-ea"/>
                <a:cs typeface="Times New Roman" panose="02020603050405020304" pitchFamily="18" charset="0"/>
              </a:rPr>
              <a:t>)</a:t>
            </a:r>
            <a:r>
              <a:rPr lang="zh-CN" altLang="en-US" sz="2000" b="1" dirty="0">
                <a:latin typeface="+mn-lt"/>
                <a:ea typeface="+mn-ea"/>
                <a:cs typeface="Times New Roman" panose="02020603050405020304" pitchFamily="18" charset="0"/>
              </a:rPr>
              <a:t>；</a:t>
            </a:r>
          </a:p>
          <a:p>
            <a:r>
              <a:rPr lang="zh-CN" altLang="en-US" sz="2000" b="1" dirty="0">
                <a:latin typeface="+mn-lt"/>
                <a:ea typeface="+mn-ea"/>
                <a:cs typeface="Times New Roman" panose="02020603050405020304" pitchFamily="18" charset="0"/>
              </a:rPr>
              <a:t>     ②若S</a:t>
            </a:r>
            <a:r>
              <a:rPr lang="zh-CN" altLang="en-US" sz="2000" b="1" i="1" baseline="-25000" dirty="0">
                <a:latin typeface="+mn-lt"/>
                <a:ea typeface="+mn-ea"/>
                <a:cs typeface="Times New Roman" panose="02020603050405020304" pitchFamily="18" charset="0"/>
              </a:rPr>
              <a:t>k</a:t>
            </a:r>
            <a:r>
              <a:rPr lang="zh-CN" altLang="en-US" sz="2000" b="1" dirty="0">
                <a:latin typeface="+mn-lt"/>
                <a:ea typeface="+mn-ea"/>
                <a:cs typeface="Times New Roman" panose="02020603050405020304" pitchFamily="18" charset="0"/>
              </a:rPr>
              <a:t>≠S</a:t>
            </a:r>
            <a:r>
              <a:rPr lang="zh-CN" altLang="en-US" sz="2000" b="1" i="1" baseline="-25000" dirty="0">
                <a:latin typeface="+mn-lt"/>
                <a:ea typeface="+mn-ea"/>
                <a:cs typeface="Times New Roman" panose="02020603050405020304" pitchFamily="18" charset="0"/>
              </a:rPr>
              <a:t>m</a:t>
            </a:r>
            <a:r>
              <a:rPr lang="zh-CN" altLang="en-US" sz="2000" b="1" dirty="0">
                <a:latin typeface="+mn-lt"/>
                <a:ea typeface="+mn-ea"/>
                <a:cs typeface="Times New Roman" panose="02020603050405020304" pitchFamily="18" charset="0"/>
              </a:rPr>
              <a:t>,则将S</a:t>
            </a:r>
            <a:r>
              <a:rPr lang="zh-CN" altLang="en-US" sz="2000" b="1" i="1" baseline="-25000" dirty="0">
                <a:latin typeface="+mn-lt"/>
                <a:ea typeface="+mn-ea"/>
                <a:cs typeface="Times New Roman" panose="02020603050405020304" pitchFamily="18" charset="0"/>
              </a:rPr>
              <a:t>k</a:t>
            </a:r>
            <a:r>
              <a:rPr lang="zh-CN" altLang="en-US" sz="2000" b="1" dirty="0">
                <a:latin typeface="+mn-lt"/>
                <a:ea typeface="+mn-ea"/>
                <a:cs typeface="Times New Roman" panose="02020603050405020304" pitchFamily="18" charset="0"/>
              </a:rPr>
              <a:t>并入S</a:t>
            </a:r>
            <a:r>
              <a:rPr lang="zh-CN" altLang="en-US" sz="2000" b="1" i="1" baseline="-25000" dirty="0">
                <a:latin typeface="+mn-lt"/>
                <a:ea typeface="+mn-ea"/>
                <a:cs typeface="Times New Roman" panose="02020603050405020304" pitchFamily="18" charset="0"/>
              </a:rPr>
              <a:t>m</a:t>
            </a:r>
            <a:r>
              <a:rPr lang="zh-CN" altLang="en-US" sz="2000" b="1" dirty="0">
                <a:latin typeface="+mn-lt"/>
                <a:ea typeface="+mn-ea"/>
                <a:cs typeface="Times New Roman" panose="02020603050405020304" pitchFamily="18" charset="0"/>
              </a:rPr>
              <a:t>,并将S</a:t>
            </a:r>
            <a:r>
              <a:rPr lang="zh-CN" altLang="en-US" sz="2000" b="1" i="1" baseline="-25000" dirty="0">
                <a:latin typeface="+mn-lt"/>
                <a:ea typeface="+mn-ea"/>
                <a:cs typeface="Times New Roman" panose="02020603050405020304" pitchFamily="18" charset="0"/>
              </a:rPr>
              <a:t>k</a:t>
            </a:r>
            <a:r>
              <a:rPr lang="zh-CN" altLang="en-US" sz="2000" b="1" dirty="0">
                <a:latin typeface="+mn-lt"/>
                <a:ea typeface="+mn-ea"/>
                <a:cs typeface="Times New Roman" panose="02020603050405020304" pitchFamily="18" charset="0"/>
              </a:rPr>
              <a:t>置空。</a:t>
            </a:r>
          </a:p>
          <a:p>
            <a:r>
              <a:rPr lang="zh-CN" altLang="en-US" sz="2000" b="1" dirty="0">
                <a:latin typeface="+mn-lt"/>
                <a:ea typeface="+mn-ea"/>
                <a:cs typeface="Times New Roman" panose="02020603050405020304" pitchFamily="18" charset="0"/>
              </a:rPr>
              <a:t>当所有的等价对处理过后，S</a:t>
            </a:r>
            <a:r>
              <a:rPr lang="zh-CN" altLang="en-US" sz="2000" b="1" i="1" baseline="-25000" dirty="0">
                <a:latin typeface="+mn-lt"/>
                <a:ea typeface="+mn-ea"/>
                <a:cs typeface="Times New Roman" panose="02020603050405020304" pitchFamily="18" charset="0"/>
              </a:rPr>
              <a:t>1</a:t>
            </a:r>
            <a:r>
              <a:rPr lang="zh-CN" altLang="en-US" sz="2000" b="1" dirty="0">
                <a:latin typeface="+mn-lt"/>
                <a:ea typeface="+mn-ea"/>
                <a:cs typeface="Times New Roman" panose="02020603050405020304" pitchFamily="18" charset="0"/>
              </a:rPr>
              <a:t>,S</a:t>
            </a:r>
            <a:r>
              <a:rPr lang="zh-CN" altLang="en-US" sz="2000" b="1" i="1" baseline="-25000" dirty="0">
                <a:latin typeface="+mn-lt"/>
                <a:ea typeface="+mn-ea"/>
                <a:cs typeface="Times New Roman" panose="02020603050405020304" pitchFamily="18" charset="0"/>
              </a:rPr>
              <a:t>2</a:t>
            </a:r>
            <a:r>
              <a:rPr lang="zh-CN" altLang="en-US" sz="2000" b="1" dirty="0">
                <a:latin typeface="+mn-lt"/>
                <a:ea typeface="+mn-ea"/>
                <a:cs typeface="Times New Roman" panose="02020603050405020304" pitchFamily="18" charset="0"/>
              </a:rPr>
              <a:t>,…S</a:t>
            </a:r>
            <a:r>
              <a:rPr lang="zh-CN" altLang="en-US" sz="2000" b="1" i="1" baseline="-25000" dirty="0">
                <a:latin typeface="+mn-lt"/>
                <a:ea typeface="+mn-ea"/>
                <a:cs typeface="Times New Roman" panose="02020603050405020304" pitchFamily="18" charset="0"/>
              </a:rPr>
              <a:t>7</a:t>
            </a:r>
            <a:r>
              <a:rPr lang="zh-CN" altLang="en-US" sz="2000" b="1" dirty="0">
                <a:latin typeface="+mn-lt"/>
                <a:ea typeface="+mn-ea"/>
                <a:cs typeface="Times New Roman" panose="02020603050405020304" pitchFamily="18" charset="0"/>
              </a:rPr>
              <a:t>中的非空集合即为S的R等价类。</a:t>
            </a:r>
          </a:p>
        </p:txBody>
      </p:sp>
      <p:sp>
        <p:nvSpPr>
          <p:cNvPr id="4" name="矩形 3"/>
          <p:cNvSpPr/>
          <p:nvPr/>
        </p:nvSpPr>
        <p:spPr>
          <a:xfrm>
            <a:off x="544500" y="620688"/>
            <a:ext cx="2350323" cy="461665"/>
          </a:xfrm>
          <a:prstGeom prst="rect">
            <a:avLst/>
          </a:prstGeom>
        </p:spPr>
        <p:txBody>
          <a:bodyPr wrap="none">
            <a:spAutoFit/>
          </a:bodyPr>
          <a:lstStyle/>
          <a:p>
            <a:r>
              <a:rPr lang="zh-CN" altLang="en-US" b="1" dirty="0">
                <a:solidFill>
                  <a:schemeClr val="accent2"/>
                </a:solidFill>
                <a:latin typeface="+mn-lt"/>
                <a:ea typeface="+mn-ea"/>
                <a:cs typeface="Times New Roman" panose="02020603050405020304" pitchFamily="18" charset="0"/>
              </a:rPr>
              <a:t>等价分类算法：</a:t>
            </a:r>
          </a:p>
        </p:txBody>
      </p:sp>
    </p:spTree>
    <p:extLst>
      <p:ext uri="{BB962C8B-B14F-4D97-AF65-F5344CB8AC3E}">
        <p14:creationId xmlns:p14="http://schemas.microsoft.com/office/powerpoint/2010/main" val="39346120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5" name="Group 64">
            <a:extLst>
              <a:ext uri="{FF2B5EF4-FFF2-40B4-BE49-F238E27FC236}">
                <a16:creationId xmlns:a16="http://schemas.microsoft.com/office/drawing/2014/main" id="{D3A77350-57F3-4530-9F77-9AD721F9595A}"/>
              </a:ext>
            </a:extLst>
          </p:cNvPr>
          <p:cNvGrpSpPr>
            <a:grpSpLocks/>
          </p:cNvGrpSpPr>
          <p:nvPr/>
        </p:nvGrpSpPr>
        <p:grpSpPr bwMode="auto">
          <a:xfrm>
            <a:off x="442695" y="5089343"/>
            <a:ext cx="2616200" cy="1041399"/>
            <a:chOff x="720" y="784"/>
            <a:chExt cx="1648" cy="656"/>
          </a:xfrm>
        </p:grpSpPr>
        <p:sp>
          <p:nvSpPr>
            <p:cNvPr id="112709" name="Text Box 59">
              <a:extLst>
                <a:ext uri="{FF2B5EF4-FFF2-40B4-BE49-F238E27FC236}">
                  <a16:creationId xmlns:a16="http://schemas.microsoft.com/office/drawing/2014/main" id="{30C7E3C4-482C-478E-B9A9-D07B404138C9}"/>
                </a:ext>
              </a:extLst>
            </p:cNvPr>
            <p:cNvSpPr txBox="1">
              <a:spLocks noChangeArrowheads="1"/>
            </p:cNvSpPr>
            <p:nvPr/>
          </p:nvSpPr>
          <p:spPr bwMode="auto">
            <a:xfrm>
              <a:off x="720" y="1008"/>
              <a:ext cx="6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增长树</a:t>
              </a:r>
            </a:p>
          </p:txBody>
        </p:sp>
        <p:sp>
          <p:nvSpPr>
            <p:cNvPr id="112710" name="Text Box 60">
              <a:extLst>
                <a:ext uri="{FF2B5EF4-FFF2-40B4-BE49-F238E27FC236}">
                  <a16:creationId xmlns:a16="http://schemas.microsoft.com/office/drawing/2014/main" id="{0A7E28DF-B55B-42B3-800A-01B894E76BD8}"/>
                </a:ext>
              </a:extLst>
            </p:cNvPr>
            <p:cNvSpPr txBox="1">
              <a:spLocks noChangeArrowheads="1"/>
            </p:cNvSpPr>
            <p:nvPr/>
          </p:nvSpPr>
          <p:spPr bwMode="auto">
            <a:xfrm>
              <a:off x="1527" y="784"/>
              <a:ext cx="690"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t>内结点</a:t>
              </a:r>
            </a:p>
            <a:p>
              <a:pPr eaLnBrk="1" hangingPunct="1">
                <a:lnSpc>
                  <a:spcPct val="130000"/>
                </a:lnSpc>
              </a:pPr>
              <a:r>
                <a:rPr lang="zh-CN" altLang="en-US" b="1" dirty="0"/>
                <a:t>外结点</a:t>
              </a:r>
            </a:p>
          </p:txBody>
        </p:sp>
        <p:sp>
          <p:nvSpPr>
            <p:cNvPr id="112711" name="AutoShape 61">
              <a:extLst>
                <a:ext uri="{FF2B5EF4-FFF2-40B4-BE49-F238E27FC236}">
                  <a16:creationId xmlns:a16="http://schemas.microsoft.com/office/drawing/2014/main" id="{63C787EF-74C3-4E60-BA39-A6D857E4A0F1}"/>
                </a:ext>
              </a:extLst>
            </p:cNvPr>
            <p:cNvSpPr>
              <a:spLocks/>
            </p:cNvSpPr>
            <p:nvPr/>
          </p:nvSpPr>
          <p:spPr bwMode="auto">
            <a:xfrm>
              <a:off x="1488" y="1008"/>
              <a:ext cx="96" cy="288"/>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2712" name="Oval 62">
              <a:extLst>
                <a:ext uri="{FF2B5EF4-FFF2-40B4-BE49-F238E27FC236}">
                  <a16:creationId xmlns:a16="http://schemas.microsoft.com/office/drawing/2014/main" id="{3357A4B9-907A-4E8A-B49C-08B4FA23A2DC}"/>
                </a:ext>
              </a:extLst>
            </p:cNvPr>
            <p:cNvSpPr>
              <a:spLocks noChangeArrowheads="1"/>
            </p:cNvSpPr>
            <p:nvPr/>
          </p:nvSpPr>
          <p:spPr bwMode="auto">
            <a:xfrm>
              <a:off x="2216" y="944"/>
              <a:ext cx="144"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2713" name="Rectangle 63">
              <a:extLst>
                <a:ext uri="{FF2B5EF4-FFF2-40B4-BE49-F238E27FC236}">
                  <a16:creationId xmlns:a16="http://schemas.microsoft.com/office/drawing/2014/main" id="{23B24AD4-6280-4625-8E21-FE15EBE14DC3}"/>
                </a:ext>
              </a:extLst>
            </p:cNvPr>
            <p:cNvSpPr>
              <a:spLocks noChangeArrowheads="1"/>
            </p:cNvSpPr>
            <p:nvPr/>
          </p:nvSpPr>
          <p:spPr bwMode="auto">
            <a:xfrm>
              <a:off x="2224" y="121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112653" name="Text Box 160">
            <a:extLst>
              <a:ext uri="{FF2B5EF4-FFF2-40B4-BE49-F238E27FC236}">
                <a16:creationId xmlns:a16="http://schemas.microsoft.com/office/drawing/2014/main" id="{D51A05B0-04D2-4F5E-AEA2-DF95749992B4}"/>
              </a:ext>
            </a:extLst>
          </p:cNvPr>
          <p:cNvSpPr txBox="1">
            <a:spLocks noChangeArrowheads="1"/>
          </p:cNvSpPr>
          <p:nvPr/>
        </p:nvSpPr>
        <p:spPr bwMode="auto">
          <a:xfrm>
            <a:off x="212147" y="660286"/>
            <a:ext cx="350318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rPr>
              <a:t>3.7.2   </a:t>
            </a:r>
            <a:r>
              <a:rPr lang="zh-CN" altLang="en-US" b="1" dirty="0">
                <a:solidFill>
                  <a:srgbClr val="C00000"/>
                </a:solidFill>
              </a:rPr>
              <a:t>哈夫曼树及其应用</a:t>
            </a:r>
          </a:p>
        </p:txBody>
      </p:sp>
      <p:sp>
        <p:nvSpPr>
          <p:cNvPr id="115" name="Text Box 3">
            <a:extLst>
              <a:ext uri="{FF2B5EF4-FFF2-40B4-BE49-F238E27FC236}">
                <a16:creationId xmlns:a16="http://schemas.microsoft.com/office/drawing/2014/main" id="{240993ED-5B2C-444B-8F73-6561CA186758}"/>
              </a:ext>
            </a:extLst>
          </p:cNvPr>
          <p:cNvSpPr txBox="1">
            <a:spLocks noChangeArrowheads="1"/>
          </p:cNvSpPr>
          <p:nvPr/>
        </p:nvSpPr>
        <p:spPr bwMode="auto">
          <a:xfrm>
            <a:off x="381387" y="1247957"/>
            <a:ext cx="26574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什么是路径长度？</a:t>
            </a:r>
          </a:p>
        </p:txBody>
      </p:sp>
      <p:pic>
        <p:nvPicPr>
          <p:cNvPr id="2" name="图片 1">
            <a:extLst>
              <a:ext uri="{FF2B5EF4-FFF2-40B4-BE49-F238E27FC236}">
                <a16:creationId xmlns:a16="http://schemas.microsoft.com/office/drawing/2014/main" id="{1A431A0D-C479-4441-9251-731D888EBA1D}"/>
              </a:ext>
            </a:extLst>
          </p:cNvPr>
          <p:cNvPicPr>
            <a:picLocks noChangeAspect="1"/>
          </p:cNvPicPr>
          <p:nvPr/>
        </p:nvPicPr>
        <p:blipFill>
          <a:blip r:embed="rId3"/>
          <a:stretch>
            <a:fillRect/>
          </a:stretch>
        </p:blipFill>
        <p:spPr>
          <a:xfrm>
            <a:off x="3998198" y="635363"/>
            <a:ext cx="1524132" cy="1688738"/>
          </a:xfrm>
          <a:prstGeom prst="rect">
            <a:avLst/>
          </a:prstGeom>
        </p:spPr>
      </p:pic>
      <p:pic>
        <p:nvPicPr>
          <p:cNvPr id="4" name="图片 3">
            <a:extLst>
              <a:ext uri="{FF2B5EF4-FFF2-40B4-BE49-F238E27FC236}">
                <a16:creationId xmlns:a16="http://schemas.microsoft.com/office/drawing/2014/main" id="{A120EBB2-7B6B-4F20-8389-C584CEC27D6E}"/>
              </a:ext>
            </a:extLst>
          </p:cNvPr>
          <p:cNvPicPr>
            <a:picLocks noChangeAspect="1"/>
          </p:cNvPicPr>
          <p:nvPr/>
        </p:nvPicPr>
        <p:blipFill>
          <a:blip r:embed="rId4"/>
          <a:stretch>
            <a:fillRect/>
          </a:stretch>
        </p:blipFill>
        <p:spPr>
          <a:xfrm>
            <a:off x="4248182" y="2568567"/>
            <a:ext cx="1286367" cy="1231499"/>
          </a:xfrm>
          <a:prstGeom prst="rect">
            <a:avLst/>
          </a:prstGeom>
        </p:spPr>
      </p:pic>
      <p:pic>
        <p:nvPicPr>
          <p:cNvPr id="5" name="图片 4">
            <a:extLst>
              <a:ext uri="{FF2B5EF4-FFF2-40B4-BE49-F238E27FC236}">
                <a16:creationId xmlns:a16="http://schemas.microsoft.com/office/drawing/2014/main" id="{3B7AE4BC-DF35-4F3C-B0AB-C23C4A1E80CE}"/>
              </a:ext>
            </a:extLst>
          </p:cNvPr>
          <p:cNvPicPr>
            <a:picLocks noChangeAspect="1"/>
          </p:cNvPicPr>
          <p:nvPr/>
        </p:nvPicPr>
        <p:blipFill>
          <a:blip r:embed="rId5"/>
          <a:stretch>
            <a:fillRect/>
          </a:stretch>
        </p:blipFill>
        <p:spPr>
          <a:xfrm>
            <a:off x="7686933" y="650463"/>
            <a:ext cx="810331" cy="3085262"/>
          </a:xfrm>
          <a:prstGeom prst="rect">
            <a:avLst/>
          </a:prstGeom>
        </p:spPr>
      </p:pic>
      <p:pic>
        <p:nvPicPr>
          <p:cNvPr id="6" name="图片 5">
            <a:extLst>
              <a:ext uri="{FF2B5EF4-FFF2-40B4-BE49-F238E27FC236}">
                <a16:creationId xmlns:a16="http://schemas.microsoft.com/office/drawing/2014/main" id="{CEB12502-F08C-45F9-A7FA-DAF347A3E0BF}"/>
              </a:ext>
            </a:extLst>
          </p:cNvPr>
          <p:cNvPicPr>
            <a:picLocks noChangeAspect="1"/>
          </p:cNvPicPr>
          <p:nvPr/>
        </p:nvPicPr>
        <p:blipFill>
          <a:blip r:embed="rId6"/>
          <a:stretch>
            <a:fillRect/>
          </a:stretch>
        </p:blipFill>
        <p:spPr>
          <a:xfrm>
            <a:off x="6036966" y="650463"/>
            <a:ext cx="1237595" cy="2359356"/>
          </a:xfrm>
          <a:prstGeom prst="rect">
            <a:avLst/>
          </a:prstGeom>
        </p:spPr>
      </p:pic>
      <p:sp>
        <p:nvSpPr>
          <p:cNvPr id="7" name="文本框 6">
            <a:extLst>
              <a:ext uri="{FF2B5EF4-FFF2-40B4-BE49-F238E27FC236}">
                <a16:creationId xmlns:a16="http://schemas.microsoft.com/office/drawing/2014/main" id="{3CC84611-AE6B-4471-A3BE-D250F37B579D}"/>
              </a:ext>
            </a:extLst>
          </p:cNvPr>
          <p:cNvSpPr txBox="1"/>
          <p:nvPr/>
        </p:nvSpPr>
        <p:spPr>
          <a:xfrm>
            <a:off x="4164485" y="1867789"/>
            <a:ext cx="526106" cy="461665"/>
          </a:xfrm>
          <a:prstGeom prst="rect">
            <a:avLst/>
          </a:prstGeom>
          <a:noFill/>
        </p:spPr>
        <p:txBody>
          <a:bodyPr wrap="none" rtlCol="0">
            <a:spAutoFit/>
          </a:bodyPr>
          <a:lstStyle/>
          <a:p>
            <a:r>
              <a:rPr lang="en-US" altLang="zh-CN" dirty="0"/>
              <a:t>(a)</a:t>
            </a:r>
            <a:endParaRPr lang="zh-CN" altLang="en-US" dirty="0"/>
          </a:p>
        </p:txBody>
      </p:sp>
      <p:sp>
        <p:nvSpPr>
          <p:cNvPr id="223" name="文本框 222">
            <a:extLst>
              <a:ext uri="{FF2B5EF4-FFF2-40B4-BE49-F238E27FC236}">
                <a16:creationId xmlns:a16="http://schemas.microsoft.com/office/drawing/2014/main" id="{68C48B5E-40FC-402C-9F06-242A8742FBF4}"/>
              </a:ext>
            </a:extLst>
          </p:cNvPr>
          <p:cNvSpPr txBox="1"/>
          <p:nvPr/>
        </p:nvSpPr>
        <p:spPr>
          <a:xfrm>
            <a:off x="4690591" y="3904322"/>
            <a:ext cx="543739" cy="461665"/>
          </a:xfrm>
          <a:prstGeom prst="rect">
            <a:avLst/>
          </a:prstGeom>
          <a:noFill/>
        </p:spPr>
        <p:txBody>
          <a:bodyPr wrap="none" rtlCol="0">
            <a:spAutoFit/>
          </a:bodyPr>
          <a:lstStyle/>
          <a:p>
            <a:r>
              <a:rPr lang="en-US" altLang="zh-CN" dirty="0"/>
              <a:t>(b)</a:t>
            </a:r>
            <a:endParaRPr lang="zh-CN" altLang="en-US" dirty="0"/>
          </a:p>
        </p:txBody>
      </p:sp>
      <p:sp>
        <p:nvSpPr>
          <p:cNvPr id="224" name="文本框 223">
            <a:extLst>
              <a:ext uri="{FF2B5EF4-FFF2-40B4-BE49-F238E27FC236}">
                <a16:creationId xmlns:a16="http://schemas.microsoft.com/office/drawing/2014/main" id="{9DA2F995-960A-43EF-A9DC-FA465C70DD59}"/>
              </a:ext>
            </a:extLst>
          </p:cNvPr>
          <p:cNvSpPr txBox="1"/>
          <p:nvPr/>
        </p:nvSpPr>
        <p:spPr>
          <a:xfrm>
            <a:off x="5941866" y="2722652"/>
            <a:ext cx="526106" cy="461665"/>
          </a:xfrm>
          <a:prstGeom prst="rect">
            <a:avLst/>
          </a:prstGeom>
          <a:noFill/>
        </p:spPr>
        <p:txBody>
          <a:bodyPr wrap="none" rtlCol="0">
            <a:spAutoFit/>
          </a:bodyPr>
          <a:lstStyle/>
          <a:p>
            <a:r>
              <a:rPr lang="en-US" altLang="zh-CN" dirty="0"/>
              <a:t>(c)</a:t>
            </a:r>
            <a:endParaRPr lang="zh-CN" altLang="en-US" dirty="0"/>
          </a:p>
        </p:txBody>
      </p:sp>
      <p:sp>
        <p:nvSpPr>
          <p:cNvPr id="225" name="文本框 224">
            <a:extLst>
              <a:ext uri="{FF2B5EF4-FFF2-40B4-BE49-F238E27FC236}">
                <a16:creationId xmlns:a16="http://schemas.microsoft.com/office/drawing/2014/main" id="{25E91CE1-6140-455D-BE4C-004AC1602DB6}"/>
              </a:ext>
            </a:extLst>
          </p:cNvPr>
          <p:cNvSpPr txBox="1"/>
          <p:nvPr/>
        </p:nvSpPr>
        <p:spPr>
          <a:xfrm>
            <a:off x="7362202" y="2702346"/>
            <a:ext cx="543739" cy="461665"/>
          </a:xfrm>
          <a:prstGeom prst="rect">
            <a:avLst/>
          </a:prstGeom>
          <a:noFill/>
        </p:spPr>
        <p:txBody>
          <a:bodyPr wrap="none" rtlCol="0">
            <a:spAutoFit/>
          </a:bodyPr>
          <a:lstStyle/>
          <a:p>
            <a:r>
              <a:rPr lang="en-US" altLang="zh-CN" dirty="0"/>
              <a:t>(d)</a:t>
            </a:r>
            <a:endParaRPr lang="zh-CN" altLang="en-US" dirty="0"/>
          </a:p>
        </p:txBody>
      </p:sp>
      <p:sp>
        <p:nvSpPr>
          <p:cNvPr id="226" name="文本框 225">
            <a:extLst>
              <a:ext uri="{FF2B5EF4-FFF2-40B4-BE49-F238E27FC236}">
                <a16:creationId xmlns:a16="http://schemas.microsoft.com/office/drawing/2014/main" id="{8CC8E33C-4B31-4705-A9A9-E02D2FC5D023}"/>
              </a:ext>
            </a:extLst>
          </p:cNvPr>
          <p:cNvSpPr txBox="1"/>
          <p:nvPr/>
        </p:nvSpPr>
        <p:spPr>
          <a:xfrm>
            <a:off x="186797" y="1830141"/>
            <a:ext cx="3528530" cy="1569660"/>
          </a:xfrm>
          <a:prstGeom prst="rect">
            <a:avLst/>
          </a:prstGeom>
          <a:noFill/>
        </p:spPr>
        <p:txBody>
          <a:bodyPr wrap="none" rtlCol="0">
            <a:spAutoFit/>
          </a:bodyPr>
          <a:lstStyle/>
          <a:p>
            <a:r>
              <a:rPr lang="en-US" altLang="zh-CN" dirty="0"/>
              <a:t>La=2*1+3*2+1*3=11</a:t>
            </a:r>
          </a:p>
          <a:p>
            <a:r>
              <a:rPr lang="en-US" altLang="zh-CN" dirty="0" err="1"/>
              <a:t>Lb</a:t>
            </a:r>
            <a:r>
              <a:rPr lang="en-US" altLang="zh-CN" dirty="0"/>
              <a:t>=2*1+4*2=10</a:t>
            </a:r>
          </a:p>
          <a:p>
            <a:r>
              <a:rPr lang="en-US" altLang="zh-CN" dirty="0" err="1"/>
              <a:t>Lc</a:t>
            </a:r>
            <a:r>
              <a:rPr lang="en-US" altLang="zh-CN" dirty="0"/>
              <a:t>=2*1+2*2+1*3+1*4=13</a:t>
            </a:r>
          </a:p>
          <a:p>
            <a:r>
              <a:rPr lang="en-US" altLang="zh-CN" dirty="0" err="1"/>
              <a:t>Ld</a:t>
            </a:r>
            <a:r>
              <a:rPr lang="en-US" altLang="zh-CN" dirty="0"/>
              <a:t>=1+2+3+4+5+6=21</a:t>
            </a:r>
            <a:endParaRPr lang="zh-CN" altLang="en-US" dirty="0"/>
          </a:p>
        </p:txBody>
      </p:sp>
      <p:pic>
        <p:nvPicPr>
          <p:cNvPr id="8" name="图片 7">
            <a:extLst>
              <a:ext uri="{FF2B5EF4-FFF2-40B4-BE49-F238E27FC236}">
                <a16:creationId xmlns:a16="http://schemas.microsoft.com/office/drawing/2014/main" id="{39886F98-D97E-48B3-A99E-E9E139C83259}"/>
              </a:ext>
            </a:extLst>
          </p:cNvPr>
          <p:cNvPicPr>
            <a:picLocks noChangeAspect="1"/>
          </p:cNvPicPr>
          <p:nvPr/>
        </p:nvPicPr>
        <p:blipFill>
          <a:blip r:embed="rId7"/>
          <a:stretch>
            <a:fillRect/>
          </a:stretch>
        </p:blipFill>
        <p:spPr>
          <a:xfrm>
            <a:off x="6131660" y="4143889"/>
            <a:ext cx="2097206" cy="2225233"/>
          </a:xfrm>
          <a:prstGeom prst="rect">
            <a:avLst/>
          </a:prstGeom>
        </p:spPr>
      </p:pic>
      <p:pic>
        <p:nvPicPr>
          <p:cNvPr id="231" name="图片 230">
            <a:extLst>
              <a:ext uri="{FF2B5EF4-FFF2-40B4-BE49-F238E27FC236}">
                <a16:creationId xmlns:a16="http://schemas.microsoft.com/office/drawing/2014/main" id="{4D1F918F-A70B-4BD1-BB6D-EB2F385ABFC9}"/>
              </a:ext>
            </a:extLst>
          </p:cNvPr>
          <p:cNvPicPr>
            <a:picLocks noChangeAspect="1"/>
          </p:cNvPicPr>
          <p:nvPr/>
        </p:nvPicPr>
        <p:blipFill>
          <a:blip r:embed="rId3"/>
          <a:stretch>
            <a:fillRect/>
          </a:stretch>
        </p:blipFill>
        <p:spPr>
          <a:xfrm>
            <a:off x="3861736" y="4543609"/>
            <a:ext cx="1524132" cy="1688738"/>
          </a:xfrm>
          <a:prstGeom prst="rect">
            <a:avLst/>
          </a:prstGeom>
        </p:spPr>
      </p:pic>
      <p:cxnSp>
        <p:nvCxnSpPr>
          <p:cNvPr id="10" name="直接连接符 9">
            <a:extLst>
              <a:ext uri="{FF2B5EF4-FFF2-40B4-BE49-F238E27FC236}">
                <a16:creationId xmlns:a16="http://schemas.microsoft.com/office/drawing/2014/main" id="{4B8A34D9-C940-4A54-B30C-1FAB2375358C}"/>
              </a:ext>
            </a:extLst>
          </p:cNvPr>
          <p:cNvCxnSpPr>
            <a:cxnSpLocks/>
          </p:cNvCxnSpPr>
          <p:nvPr/>
        </p:nvCxnSpPr>
        <p:spPr bwMode="auto">
          <a:xfrm>
            <a:off x="186797" y="2568567"/>
            <a:ext cx="2243584" cy="0"/>
          </a:xfrm>
          <a:prstGeom prst="line">
            <a:avLst/>
          </a:prstGeom>
          <a:solidFill>
            <a:schemeClr val="accent1"/>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文本框 2">
            <a:extLst>
              <a:ext uri="{FF2B5EF4-FFF2-40B4-BE49-F238E27FC236}">
                <a16:creationId xmlns:a16="http://schemas.microsoft.com/office/drawing/2014/main" id="{F3F48B00-A9E5-46C2-94AD-28561D45D456}"/>
              </a:ext>
            </a:extLst>
          </p:cNvPr>
          <p:cNvSpPr txBox="1"/>
          <p:nvPr/>
        </p:nvSpPr>
        <p:spPr>
          <a:xfrm>
            <a:off x="260625" y="3511073"/>
            <a:ext cx="3771402" cy="1200329"/>
          </a:xfrm>
          <a:prstGeom prst="rect">
            <a:avLst/>
          </a:prstGeom>
          <a:solidFill>
            <a:schemeClr val="accent2">
              <a:lumMod val="20000"/>
              <a:lumOff val="80000"/>
            </a:schemeClr>
          </a:solidFill>
        </p:spPr>
        <p:txBody>
          <a:bodyPr wrap="square" rtlCol="0">
            <a:spAutoFit/>
          </a:bodyPr>
          <a:lstStyle/>
          <a:p>
            <a:r>
              <a:rPr lang="zh-CN" altLang="en-US" dirty="0"/>
              <a:t>二叉树路径长度以与满或完全二叉树相同的高度形态为最小。</a:t>
            </a:r>
          </a:p>
        </p:txBody>
      </p:sp>
    </p:spTree>
    <p:extLst>
      <p:ext uri="{BB962C8B-B14F-4D97-AF65-F5344CB8AC3E}">
        <p14:creationId xmlns:p14="http://schemas.microsoft.com/office/powerpoint/2010/main" val="1849923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5">
            <a:extLst>
              <a:ext uri="{FF2B5EF4-FFF2-40B4-BE49-F238E27FC236}">
                <a16:creationId xmlns:a16="http://schemas.microsoft.com/office/drawing/2014/main" id="{90791DFF-F499-4BC4-BBAF-445764AEFDB4}"/>
              </a:ext>
            </a:extLst>
          </p:cNvPr>
          <p:cNvSpPr txBox="1">
            <a:spLocks noChangeArrowheads="1"/>
          </p:cNvSpPr>
          <p:nvPr/>
        </p:nvSpPr>
        <p:spPr bwMode="auto">
          <a:xfrm>
            <a:off x="485105" y="713656"/>
            <a:ext cx="4999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0000CC"/>
                </a:solidFill>
              </a:rPr>
              <a:t>如内结点数为 </a:t>
            </a:r>
            <a:r>
              <a:rPr lang="en-US" altLang="zh-CN" b="1">
                <a:solidFill>
                  <a:srgbClr val="0000CC"/>
                </a:solidFill>
              </a:rPr>
              <a:t>n</a:t>
            </a:r>
            <a:r>
              <a:rPr lang="zh-CN" altLang="en-US" b="1">
                <a:solidFill>
                  <a:srgbClr val="0000CC"/>
                </a:solidFill>
              </a:rPr>
              <a:t>，则外结点 </a:t>
            </a:r>
            <a:r>
              <a:rPr lang="en-US" altLang="zh-CN" b="1">
                <a:solidFill>
                  <a:srgbClr val="0000CC"/>
                </a:solidFill>
              </a:rPr>
              <a:t>S = n + 1</a:t>
            </a:r>
          </a:p>
        </p:txBody>
      </p:sp>
      <p:sp>
        <p:nvSpPr>
          <p:cNvPr id="3" name="Text Box 66">
            <a:extLst>
              <a:ext uri="{FF2B5EF4-FFF2-40B4-BE49-F238E27FC236}">
                <a16:creationId xmlns:a16="http://schemas.microsoft.com/office/drawing/2014/main" id="{0D6879EA-5A13-42DF-96C8-0B4DA42E5D5C}"/>
              </a:ext>
            </a:extLst>
          </p:cNvPr>
          <p:cNvSpPr txBox="1">
            <a:spLocks noChangeArrowheads="1"/>
          </p:cNvSpPr>
          <p:nvPr/>
        </p:nvSpPr>
        <p:spPr bwMode="auto">
          <a:xfrm>
            <a:off x="786730" y="1139106"/>
            <a:ext cx="6079847" cy="93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内结点路径长度  </a:t>
            </a:r>
            <a:r>
              <a:rPr lang="en-US" altLang="zh-CN" b="1" dirty="0"/>
              <a:t>I = 2×1+3×2+1×3 = 11</a:t>
            </a:r>
            <a:r>
              <a:rPr lang="zh-CN" altLang="en-US" b="1" dirty="0"/>
              <a:t>；</a:t>
            </a:r>
            <a:endParaRPr lang="en-US" altLang="zh-CN" b="1" dirty="0"/>
          </a:p>
          <a:p>
            <a:pPr eaLnBrk="1" hangingPunct="1">
              <a:lnSpc>
                <a:spcPct val="120000"/>
              </a:lnSpc>
            </a:pPr>
            <a:r>
              <a:rPr lang="zh-CN" altLang="en-US" b="1" dirty="0"/>
              <a:t>外结点路径长度 </a:t>
            </a:r>
            <a:r>
              <a:rPr lang="en-US" altLang="zh-CN" b="1" dirty="0"/>
              <a:t>E = 1×2+5×3+2×4 = 25</a:t>
            </a:r>
            <a:r>
              <a:rPr lang="zh-CN" altLang="en-US" b="1" dirty="0"/>
              <a:t>；</a:t>
            </a:r>
            <a:endParaRPr lang="en-US" altLang="zh-CN" b="1" dirty="0"/>
          </a:p>
        </p:txBody>
      </p:sp>
      <p:sp>
        <p:nvSpPr>
          <p:cNvPr id="4" name="Text Box 67">
            <a:extLst>
              <a:ext uri="{FF2B5EF4-FFF2-40B4-BE49-F238E27FC236}">
                <a16:creationId xmlns:a16="http://schemas.microsoft.com/office/drawing/2014/main" id="{1EE02420-C5CF-4F4D-B2B9-10C0B4BA7A5C}"/>
              </a:ext>
            </a:extLst>
          </p:cNvPr>
          <p:cNvSpPr txBox="1">
            <a:spLocks noChangeArrowheads="1"/>
          </p:cNvSpPr>
          <p:nvPr/>
        </p:nvSpPr>
        <p:spPr bwMode="auto">
          <a:xfrm>
            <a:off x="485105" y="2091606"/>
            <a:ext cx="793227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0000CC"/>
                </a:solidFill>
              </a:rPr>
              <a:t>如内结点路径长度为</a:t>
            </a:r>
            <a:r>
              <a:rPr lang="en-US" altLang="zh-CN" b="1" dirty="0">
                <a:solidFill>
                  <a:srgbClr val="0000CC"/>
                </a:solidFill>
              </a:rPr>
              <a:t>I</a:t>
            </a:r>
            <a:r>
              <a:rPr lang="zh-CN" altLang="en-US" b="1" dirty="0">
                <a:solidFill>
                  <a:srgbClr val="0000CC"/>
                </a:solidFill>
              </a:rPr>
              <a:t>，则外结点路径长度 </a:t>
            </a:r>
            <a:r>
              <a:rPr lang="en-US" altLang="zh-CN" b="1" dirty="0">
                <a:solidFill>
                  <a:srgbClr val="0000CC"/>
                </a:solidFill>
              </a:rPr>
              <a:t>E = I</a:t>
            </a:r>
            <a:r>
              <a:rPr lang="zh-CN" altLang="en-US" b="1" dirty="0">
                <a:solidFill>
                  <a:srgbClr val="0000CC"/>
                </a:solidFill>
              </a:rPr>
              <a:t>＋</a:t>
            </a:r>
            <a:r>
              <a:rPr lang="en-US" altLang="zh-CN" b="1" dirty="0">
                <a:solidFill>
                  <a:srgbClr val="0000CC"/>
                </a:solidFill>
              </a:rPr>
              <a:t>2×n</a:t>
            </a:r>
            <a:r>
              <a:rPr lang="zh-CN" altLang="en-US" b="1" dirty="0">
                <a:solidFill>
                  <a:srgbClr val="0000CC"/>
                </a:solidFill>
              </a:rPr>
              <a:t>。</a:t>
            </a:r>
            <a:r>
              <a:rPr lang="en-US" altLang="zh-CN" b="1" dirty="0">
                <a:solidFill>
                  <a:srgbClr val="0000CC"/>
                </a:solidFill>
              </a:rPr>
              <a:t> </a:t>
            </a:r>
          </a:p>
        </p:txBody>
      </p:sp>
      <p:grpSp>
        <p:nvGrpSpPr>
          <p:cNvPr id="5" name="Group 156">
            <a:extLst>
              <a:ext uri="{FF2B5EF4-FFF2-40B4-BE49-F238E27FC236}">
                <a16:creationId xmlns:a16="http://schemas.microsoft.com/office/drawing/2014/main" id="{1A7F8952-B2D0-4439-A249-88CE154E3AEB}"/>
              </a:ext>
            </a:extLst>
          </p:cNvPr>
          <p:cNvGrpSpPr>
            <a:grpSpLocks/>
          </p:cNvGrpSpPr>
          <p:nvPr/>
        </p:nvGrpSpPr>
        <p:grpSpPr bwMode="auto">
          <a:xfrm>
            <a:off x="4092201" y="3194697"/>
            <a:ext cx="4572000" cy="1828800"/>
            <a:chOff x="240" y="2880"/>
            <a:chExt cx="2880" cy="1152"/>
          </a:xfrm>
        </p:grpSpPr>
        <p:sp>
          <p:nvSpPr>
            <p:cNvPr id="6" name="Oval 82">
              <a:extLst>
                <a:ext uri="{FF2B5EF4-FFF2-40B4-BE49-F238E27FC236}">
                  <a16:creationId xmlns:a16="http://schemas.microsoft.com/office/drawing/2014/main" id="{5DA51E5F-1C5F-447E-9B4E-2688EEF66679}"/>
                </a:ext>
              </a:extLst>
            </p:cNvPr>
            <p:cNvSpPr>
              <a:spLocks noChangeArrowheads="1"/>
            </p:cNvSpPr>
            <p:nvPr/>
          </p:nvSpPr>
          <p:spPr bwMode="auto">
            <a:xfrm>
              <a:off x="840" y="28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7" name="Oval 83">
              <a:extLst>
                <a:ext uri="{FF2B5EF4-FFF2-40B4-BE49-F238E27FC236}">
                  <a16:creationId xmlns:a16="http://schemas.microsoft.com/office/drawing/2014/main" id="{B309B094-096E-4AA8-9AF7-9372436292A4}"/>
                </a:ext>
              </a:extLst>
            </p:cNvPr>
            <p:cNvSpPr>
              <a:spLocks noChangeArrowheads="1"/>
            </p:cNvSpPr>
            <p:nvPr/>
          </p:nvSpPr>
          <p:spPr bwMode="auto">
            <a:xfrm>
              <a:off x="637" y="312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endParaRPr lang="zh-CN" altLang="zh-CN" sz="1400" b="1"/>
            </a:p>
          </p:txBody>
        </p:sp>
        <p:sp>
          <p:nvSpPr>
            <p:cNvPr id="8" name="Oval 86">
              <a:extLst>
                <a:ext uri="{FF2B5EF4-FFF2-40B4-BE49-F238E27FC236}">
                  <a16:creationId xmlns:a16="http://schemas.microsoft.com/office/drawing/2014/main" id="{FE4DBF6F-A276-442C-ABAD-1165723620AE}"/>
                </a:ext>
              </a:extLst>
            </p:cNvPr>
            <p:cNvSpPr>
              <a:spLocks noChangeArrowheads="1"/>
            </p:cNvSpPr>
            <p:nvPr/>
          </p:nvSpPr>
          <p:spPr bwMode="auto">
            <a:xfrm>
              <a:off x="752" y="34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9" name="Line 89">
              <a:extLst>
                <a:ext uri="{FF2B5EF4-FFF2-40B4-BE49-F238E27FC236}">
                  <a16:creationId xmlns:a16="http://schemas.microsoft.com/office/drawing/2014/main" id="{0F2E29CC-15D1-47F0-ABED-77FBF0A4A691}"/>
                </a:ext>
              </a:extLst>
            </p:cNvPr>
            <p:cNvSpPr>
              <a:spLocks noChangeShapeType="1"/>
            </p:cNvSpPr>
            <p:nvPr/>
          </p:nvSpPr>
          <p:spPr bwMode="auto">
            <a:xfrm flipH="1">
              <a:off x="736"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 name="Line 90">
              <a:extLst>
                <a:ext uri="{FF2B5EF4-FFF2-40B4-BE49-F238E27FC236}">
                  <a16:creationId xmlns:a16="http://schemas.microsoft.com/office/drawing/2014/main" id="{CCAE3352-7831-40ED-B109-B82EACE67FFB}"/>
                </a:ext>
              </a:extLst>
            </p:cNvPr>
            <p:cNvSpPr>
              <a:spLocks noChangeShapeType="1"/>
            </p:cNvSpPr>
            <p:nvPr/>
          </p:nvSpPr>
          <p:spPr bwMode="auto">
            <a:xfrm>
              <a:off x="928"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 name="Line 91">
              <a:extLst>
                <a:ext uri="{FF2B5EF4-FFF2-40B4-BE49-F238E27FC236}">
                  <a16:creationId xmlns:a16="http://schemas.microsoft.com/office/drawing/2014/main" id="{BDAE4BDC-FA8D-46AC-9F0D-67EB14CC8DF7}"/>
                </a:ext>
              </a:extLst>
            </p:cNvPr>
            <p:cNvSpPr>
              <a:spLocks noChangeShapeType="1"/>
            </p:cNvSpPr>
            <p:nvPr/>
          </p:nvSpPr>
          <p:spPr bwMode="auto">
            <a:xfrm flipH="1">
              <a:off x="544" y="326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 name="Line 92">
              <a:extLst>
                <a:ext uri="{FF2B5EF4-FFF2-40B4-BE49-F238E27FC236}">
                  <a16:creationId xmlns:a16="http://schemas.microsoft.com/office/drawing/2014/main" id="{A53E7D27-A1A9-4F13-80B9-32E896A27F3B}"/>
                </a:ext>
              </a:extLst>
            </p:cNvPr>
            <p:cNvSpPr>
              <a:spLocks noChangeShapeType="1"/>
            </p:cNvSpPr>
            <p:nvPr/>
          </p:nvSpPr>
          <p:spPr bwMode="auto">
            <a:xfrm>
              <a:off x="736" y="3264"/>
              <a:ext cx="6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3" name="Rectangle 98">
              <a:extLst>
                <a:ext uri="{FF2B5EF4-FFF2-40B4-BE49-F238E27FC236}">
                  <a16:creationId xmlns:a16="http://schemas.microsoft.com/office/drawing/2014/main" id="{ADA87B71-67EB-424E-A54A-DE58CF9EBC07}"/>
                </a:ext>
              </a:extLst>
            </p:cNvPr>
            <p:cNvSpPr>
              <a:spLocks noChangeArrowheads="1"/>
            </p:cNvSpPr>
            <p:nvPr/>
          </p:nvSpPr>
          <p:spPr bwMode="auto">
            <a:xfrm>
              <a:off x="464"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 name="Rectangle 103">
              <a:extLst>
                <a:ext uri="{FF2B5EF4-FFF2-40B4-BE49-F238E27FC236}">
                  <a16:creationId xmlns:a16="http://schemas.microsoft.com/office/drawing/2014/main" id="{4E49E3B1-B44C-4AD7-97BE-0A2A27BACEA8}"/>
                </a:ext>
              </a:extLst>
            </p:cNvPr>
            <p:cNvSpPr>
              <a:spLocks noChangeArrowheads="1"/>
            </p:cNvSpPr>
            <p:nvPr/>
          </p:nvSpPr>
          <p:spPr bwMode="auto">
            <a:xfrm>
              <a:off x="680" y="379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5" name="Rectangle 104">
              <a:extLst>
                <a:ext uri="{FF2B5EF4-FFF2-40B4-BE49-F238E27FC236}">
                  <a16:creationId xmlns:a16="http://schemas.microsoft.com/office/drawing/2014/main" id="{4E54CC63-8800-427E-8FC5-D289591892D9}"/>
                </a:ext>
              </a:extLst>
            </p:cNvPr>
            <p:cNvSpPr>
              <a:spLocks noChangeArrowheads="1"/>
            </p:cNvSpPr>
            <p:nvPr/>
          </p:nvSpPr>
          <p:spPr bwMode="auto">
            <a:xfrm>
              <a:off x="896" y="379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6" name="Line 109">
              <a:extLst>
                <a:ext uri="{FF2B5EF4-FFF2-40B4-BE49-F238E27FC236}">
                  <a16:creationId xmlns:a16="http://schemas.microsoft.com/office/drawing/2014/main" id="{FE10018F-D9F4-4C4E-A159-CA861EEACB79}"/>
                </a:ext>
              </a:extLst>
            </p:cNvPr>
            <p:cNvSpPr>
              <a:spLocks noChangeShapeType="1"/>
            </p:cNvSpPr>
            <p:nvPr/>
          </p:nvSpPr>
          <p:spPr bwMode="auto">
            <a:xfrm flipH="1">
              <a:off x="760" y="3600"/>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110">
              <a:extLst>
                <a:ext uri="{FF2B5EF4-FFF2-40B4-BE49-F238E27FC236}">
                  <a16:creationId xmlns:a16="http://schemas.microsoft.com/office/drawing/2014/main" id="{5B1EA029-A91E-4085-8E5F-70F2C6461589}"/>
                </a:ext>
              </a:extLst>
            </p:cNvPr>
            <p:cNvSpPr>
              <a:spLocks noChangeShapeType="1"/>
            </p:cNvSpPr>
            <p:nvPr/>
          </p:nvSpPr>
          <p:spPr bwMode="auto">
            <a:xfrm>
              <a:off x="856" y="360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8" name="Oval 112">
              <a:extLst>
                <a:ext uri="{FF2B5EF4-FFF2-40B4-BE49-F238E27FC236}">
                  <a16:creationId xmlns:a16="http://schemas.microsoft.com/office/drawing/2014/main" id="{BB1EDBE3-5CA7-4B3A-8C5D-EEA2A7B221D9}"/>
                </a:ext>
              </a:extLst>
            </p:cNvPr>
            <p:cNvSpPr>
              <a:spLocks noChangeArrowheads="1"/>
            </p:cNvSpPr>
            <p:nvPr/>
          </p:nvSpPr>
          <p:spPr bwMode="auto">
            <a:xfrm>
              <a:off x="1784" y="28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19" name="Oval 113">
              <a:extLst>
                <a:ext uri="{FF2B5EF4-FFF2-40B4-BE49-F238E27FC236}">
                  <a16:creationId xmlns:a16="http://schemas.microsoft.com/office/drawing/2014/main" id="{8A148CCE-4FBB-4216-BB4D-9E22A2F07BD5}"/>
                </a:ext>
              </a:extLst>
            </p:cNvPr>
            <p:cNvSpPr>
              <a:spLocks noChangeArrowheads="1"/>
            </p:cNvSpPr>
            <p:nvPr/>
          </p:nvSpPr>
          <p:spPr bwMode="auto">
            <a:xfrm>
              <a:off x="1581" y="312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endParaRPr lang="zh-CN" altLang="zh-CN" sz="1400" b="1"/>
            </a:p>
          </p:txBody>
        </p:sp>
        <p:sp>
          <p:nvSpPr>
            <p:cNvPr id="20" name="Oval 114">
              <a:extLst>
                <a:ext uri="{FF2B5EF4-FFF2-40B4-BE49-F238E27FC236}">
                  <a16:creationId xmlns:a16="http://schemas.microsoft.com/office/drawing/2014/main" id="{873F93AA-7C01-401D-AD9B-D822ADAAE658}"/>
                </a:ext>
              </a:extLst>
            </p:cNvPr>
            <p:cNvSpPr>
              <a:spLocks noChangeArrowheads="1"/>
            </p:cNvSpPr>
            <p:nvPr/>
          </p:nvSpPr>
          <p:spPr bwMode="auto">
            <a:xfrm>
              <a:off x="1696" y="34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21" name="Line 115">
              <a:extLst>
                <a:ext uri="{FF2B5EF4-FFF2-40B4-BE49-F238E27FC236}">
                  <a16:creationId xmlns:a16="http://schemas.microsoft.com/office/drawing/2014/main" id="{F9F9D666-DE68-40A3-9C36-2E689B9E6521}"/>
                </a:ext>
              </a:extLst>
            </p:cNvPr>
            <p:cNvSpPr>
              <a:spLocks noChangeShapeType="1"/>
            </p:cNvSpPr>
            <p:nvPr/>
          </p:nvSpPr>
          <p:spPr bwMode="auto">
            <a:xfrm flipH="1">
              <a:off x="1680"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2" name="Line 116">
              <a:extLst>
                <a:ext uri="{FF2B5EF4-FFF2-40B4-BE49-F238E27FC236}">
                  <a16:creationId xmlns:a16="http://schemas.microsoft.com/office/drawing/2014/main" id="{846C401D-BAF3-45C6-B401-B9B001AB9883}"/>
                </a:ext>
              </a:extLst>
            </p:cNvPr>
            <p:cNvSpPr>
              <a:spLocks noChangeShapeType="1"/>
            </p:cNvSpPr>
            <p:nvPr/>
          </p:nvSpPr>
          <p:spPr bwMode="auto">
            <a:xfrm>
              <a:off x="1872"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3" name="Line 117">
              <a:extLst>
                <a:ext uri="{FF2B5EF4-FFF2-40B4-BE49-F238E27FC236}">
                  <a16:creationId xmlns:a16="http://schemas.microsoft.com/office/drawing/2014/main" id="{1000910B-ECFF-4575-97F9-B9FB3CC6FC81}"/>
                </a:ext>
              </a:extLst>
            </p:cNvPr>
            <p:cNvSpPr>
              <a:spLocks noChangeShapeType="1"/>
            </p:cNvSpPr>
            <p:nvPr/>
          </p:nvSpPr>
          <p:spPr bwMode="auto">
            <a:xfrm flipH="1">
              <a:off x="1488" y="326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 name="Line 118">
              <a:extLst>
                <a:ext uri="{FF2B5EF4-FFF2-40B4-BE49-F238E27FC236}">
                  <a16:creationId xmlns:a16="http://schemas.microsoft.com/office/drawing/2014/main" id="{5AD978D8-B003-43EC-A479-282E0540FAE7}"/>
                </a:ext>
              </a:extLst>
            </p:cNvPr>
            <p:cNvSpPr>
              <a:spLocks noChangeShapeType="1"/>
            </p:cNvSpPr>
            <p:nvPr/>
          </p:nvSpPr>
          <p:spPr bwMode="auto">
            <a:xfrm>
              <a:off x="1680" y="3264"/>
              <a:ext cx="6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 name="Rectangle 119">
              <a:extLst>
                <a:ext uri="{FF2B5EF4-FFF2-40B4-BE49-F238E27FC236}">
                  <a16:creationId xmlns:a16="http://schemas.microsoft.com/office/drawing/2014/main" id="{DD1171D3-321F-46A6-AA2A-FE9AD8F9529F}"/>
                </a:ext>
              </a:extLst>
            </p:cNvPr>
            <p:cNvSpPr>
              <a:spLocks noChangeArrowheads="1"/>
            </p:cNvSpPr>
            <p:nvPr/>
          </p:nvSpPr>
          <p:spPr bwMode="auto">
            <a:xfrm>
              <a:off x="1408"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6" name="Rectangle 120">
              <a:extLst>
                <a:ext uri="{FF2B5EF4-FFF2-40B4-BE49-F238E27FC236}">
                  <a16:creationId xmlns:a16="http://schemas.microsoft.com/office/drawing/2014/main" id="{0825F383-1E39-445C-A3DF-21515E551C71}"/>
                </a:ext>
              </a:extLst>
            </p:cNvPr>
            <p:cNvSpPr>
              <a:spLocks noChangeArrowheads="1"/>
            </p:cNvSpPr>
            <p:nvPr/>
          </p:nvSpPr>
          <p:spPr bwMode="auto">
            <a:xfrm>
              <a:off x="1952"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7" name="Rectangle 121">
              <a:extLst>
                <a:ext uri="{FF2B5EF4-FFF2-40B4-BE49-F238E27FC236}">
                  <a16:creationId xmlns:a16="http://schemas.microsoft.com/office/drawing/2014/main" id="{6A3710C1-19A1-48D2-A112-518C287C22A2}"/>
                </a:ext>
              </a:extLst>
            </p:cNvPr>
            <p:cNvSpPr>
              <a:spLocks noChangeArrowheads="1"/>
            </p:cNvSpPr>
            <p:nvPr/>
          </p:nvSpPr>
          <p:spPr bwMode="auto">
            <a:xfrm>
              <a:off x="1624" y="379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8" name="Rectangle 122">
              <a:extLst>
                <a:ext uri="{FF2B5EF4-FFF2-40B4-BE49-F238E27FC236}">
                  <a16:creationId xmlns:a16="http://schemas.microsoft.com/office/drawing/2014/main" id="{3F388B72-EAAD-417F-8F2B-7A883DC9C4E8}"/>
                </a:ext>
              </a:extLst>
            </p:cNvPr>
            <p:cNvSpPr>
              <a:spLocks noChangeArrowheads="1"/>
            </p:cNvSpPr>
            <p:nvPr/>
          </p:nvSpPr>
          <p:spPr bwMode="auto">
            <a:xfrm>
              <a:off x="1840" y="3792"/>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9" name="Line 123">
              <a:extLst>
                <a:ext uri="{FF2B5EF4-FFF2-40B4-BE49-F238E27FC236}">
                  <a16:creationId xmlns:a16="http://schemas.microsoft.com/office/drawing/2014/main" id="{2EA42FF5-986E-4E2F-9E8A-4B4A55A371A7}"/>
                </a:ext>
              </a:extLst>
            </p:cNvPr>
            <p:cNvSpPr>
              <a:spLocks noChangeShapeType="1"/>
            </p:cNvSpPr>
            <p:nvPr/>
          </p:nvSpPr>
          <p:spPr bwMode="auto">
            <a:xfrm flipH="1">
              <a:off x="1704" y="3600"/>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0" name="Line 124">
              <a:extLst>
                <a:ext uri="{FF2B5EF4-FFF2-40B4-BE49-F238E27FC236}">
                  <a16:creationId xmlns:a16="http://schemas.microsoft.com/office/drawing/2014/main" id="{6024A475-B02C-4C4C-A3B5-6C7F27AD8FE7}"/>
                </a:ext>
              </a:extLst>
            </p:cNvPr>
            <p:cNvSpPr>
              <a:spLocks noChangeShapeType="1"/>
            </p:cNvSpPr>
            <p:nvPr/>
          </p:nvSpPr>
          <p:spPr bwMode="auto">
            <a:xfrm>
              <a:off x="1800" y="360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1" name="Oval 125">
              <a:extLst>
                <a:ext uri="{FF2B5EF4-FFF2-40B4-BE49-F238E27FC236}">
                  <a16:creationId xmlns:a16="http://schemas.microsoft.com/office/drawing/2014/main" id="{0D1349CA-F777-4FAA-B3F5-6B76D5232BB3}"/>
                </a:ext>
              </a:extLst>
            </p:cNvPr>
            <p:cNvSpPr>
              <a:spLocks noChangeArrowheads="1"/>
            </p:cNvSpPr>
            <p:nvPr/>
          </p:nvSpPr>
          <p:spPr bwMode="auto">
            <a:xfrm>
              <a:off x="2664" y="28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32" name="Oval 126">
              <a:extLst>
                <a:ext uri="{FF2B5EF4-FFF2-40B4-BE49-F238E27FC236}">
                  <a16:creationId xmlns:a16="http://schemas.microsoft.com/office/drawing/2014/main" id="{F690CEE3-DE6E-4A7C-AA39-9D0C60B88578}"/>
                </a:ext>
              </a:extLst>
            </p:cNvPr>
            <p:cNvSpPr>
              <a:spLocks noChangeArrowheads="1"/>
            </p:cNvSpPr>
            <p:nvPr/>
          </p:nvSpPr>
          <p:spPr bwMode="auto">
            <a:xfrm>
              <a:off x="2461" y="312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endParaRPr lang="zh-CN" altLang="zh-CN" sz="1400" b="1"/>
            </a:p>
          </p:txBody>
        </p:sp>
        <p:sp>
          <p:nvSpPr>
            <p:cNvPr id="33" name="Oval 127">
              <a:extLst>
                <a:ext uri="{FF2B5EF4-FFF2-40B4-BE49-F238E27FC236}">
                  <a16:creationId xmlns:a16="http://schemas.microsoft.com/office/drawing/2014/main" id="{EED2044E-AFE9-420F-AE88-219EF8538E27}"/>
                </a:ext>
              </a:extLst>
            </p:cNvPr>
            <p:cNvSpPr>
              <a:spLocks noChangeArrowheads="1"/>
            </p:cNvSpPr>
            <p:nvPr/>
          </p:nvSpPr>
          <p:spPr bwMode="auto">
            <a:xfrm>
              <a:off x="2816" y="3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400" b="1"/>
            </a:p>
          </p:txBody>
        </p:sp>
        <p:sp>
          <p:nvSpPr>
            <p:cNvPr id="34" name="Line 128">
              <a:extLst>
                <a:ext uri="{FF2B5EF4-FFF2-40B4-BE49-F238E27FC236}">
                  <a16:creationId xmlns:a16="http://schemas.microsoft.com/office/drawing/2014/main" id="{B949C1C0-42A7-4A7B-A744-CBDC05CA6F55}"/>
                </a:ext>
              </a:extLst>
            </p:cNvPr>
            <p:cNvSpPr>
              <a:spLocks noChangeShapeType="1"/>
            </p:cNvSpPr>
            <p:nvPr/>
          </p:nvSpPr>
          <p:spPr bwMode="auto">
            <a:xfrm flipH="1">
              <a:off x="2560"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5" name="Line 129">
              <a:extLst>
                <a:ext uri="{FF2B5EF4-FFF2-40B4-BE49-F238E27FC236}">
                  <a16:creationId xmlns:a16="http://schemas.microsoft.com/office/drawing/2014/main" id="{6B728C3D-E417-40F8-8C54-AD182C196DB6}"/>
                </a:ext>
              </a:extLst>
            </p:cNvPr>
            <p:cNvSpPr>
              <a:spLocks noChangeShapeType="1"/>
            </p:cNvSpPr>
            <p:nvPr/>
          </p:nvSpPr>
          <p:spPr bwMode="auto">
            <a:xfrm>
              <a:off x="2752" y="302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6" name="Line 130">
              <a:extLst>
                <a:ext uri="{FF2B5EF4-FFF2-40B4-BE49-F238E27FC236}">
                  <a16:creationId xmlns:a16="http://schemas.microsoft.com/office/drawing/2014/main" id="{29CBDE95-5CCA-4DD2-8EEB-19D8944E5185}"/>
                </a:ext>
              </a:extLst>
            </p:cNvPr>
            <p:cNvSpPr>
              <a:spLocks noChangeShapeType="1"/>
            </p:cNvSpPr>
            <p:nvPr/>
          </p:nvSpPr>
          <p:spPr bwMode="auto">
            <a:xfrm flipH="1">
              <a:off x="2368" y="326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7" name="Line 131">
              <a:extLst>
                <a:ext uri="{FF2B5EF4-FFF2-40B4-BE49-F238E27FC236}">
                  <a16:creationId xmlns:a16="http://schemas.microsoft.com/office/drawing/2014/main" id="{0C26CE31-7478-4E43-BC64-C50D99913552}"/>
                </a:ext>
              </a:extLst>
            </p:cNvPr>
            <p:cNvSpPr>
              <a:spLocks noChangeShapeType="1"/>
            </p:cNvSpPr>
            <p:nvPr/>
          </p:nvSpPr>
          <p:spPr bwMode="auto">
            <a:xfrm>
              <a:off x="2560" y="3264"/>
              <a:ext cx="6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8" name="Rectangle 132">
              <a:extLst>
                <a:ext uri="{FF2B5EF4-FFF2-40B4-BE49-F238E27FC236}">
                  <a16:creationId xmlns:a16="http://schemas.microsoft.com/office/drawing/2014/main" id="{5EBA7B54-946A-41F3-9536-C64C1DA5C16A}"/>
                </a:ext>
              </a:extLst>
            </p:cNvPr>
            <p:cNvSpPr>
              <a:spLocks noChangeArrowheads="1"/>
            </p:cNvSpPr>
            <p:nvPr/>
          </p:nvSpPr>
          <p:spPr bwMode="auto">
            <a:xfrm>
              <a:off x="2288"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9" name="Rectangle 133">
              <a:extLst>
                <a:ext uri="{FF2B5EF4-FFF2-40B4-BE49-F238E27FC236}">
                  <a16:creationId xmlns:a16="http://schemas.microsoft.com/office/drawing/2014/main" id="{DD4E6EEB-FAA5-47EC-9B98-440EEFA50163}"/>
                </a:ext>
              </a:extLst>
            </p:cNvPr>
            <p:cNvSpPr>
              <a:spLocks noChangeArrowheads="1"/>
            </p:cNvSpPr>
            <p:nvPr/>
          </p:nvSpPr>
          <p:spPr bwMode="auto">
            <a:xfrm>
              <a:off x="2576"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0" name="Rectangle 134">
              <a:extLst>
                <a:ext uri="{FF2B5EF4-FFF2-40B4-BE49-F238E27FC236}">
                  <a16:creationId xmlns:a16="http://schemas.microsoft.com/office/drawing/2014/main" id="{0FA1C78E-5036-41D7-BB34-55A8797C8203}"/>
                </a:ext>
              </a:extLst>
            </p:cNvPr>
            <p:cNvSpPr>
              <a:spLocks noChangeArrowheads="1"/>
            </p:cNvSpPr>
            <p:nvPr/>
          </p:nvSpPr>
          <p:spPr bwMode="auto">
            <a:xfrm>
              <a:off x="2744"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1" name="Rectangle 135">
              <a:extLst>
                <a:ext uri="{FF2B5EF4-FFF2-40B4-BE49-F238E27FC236}">
                  <a16:creationId xmlns:a16="http://schemas.microsoft.com/office/drawing/2014/main" id="{5B4C0E37-EE58-426F-BCA9-6109C3626C85}"/>
                </a:ext>
              </a:extLst>
            </p:cNvPr>
            <p:cNvSpPr>
              <a:spLocks noChangeArrowheads="1"/>
            </p:cNvSpPr>
            <p:nvPr/>
          </p:nvSpPr>
          <p:spPr bwMode="auto">
            <a:xfrm>
              <a:off x="2960" y="3456"/>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2" name="Line 136">
              <a:extLst>
                <a:ext uri="{FF2B5EF4-FFF2-40B4-BE49-F238E27FC236}">
                  <a16:creationId xmlns:a16="http://schemas.microsoft.com/office/drawing/2014/main" id="{A737659B-F36C-4944-A964-F504321CDA19}"/>
                </a:ext>
              </a:extLst>
            </p:cNvPr>
            <p:cNvSpPr>
              <a:spLocks noChangeShapeType="1"/>
            </p:cNvSpPr>
            <p:nvPr/>
          </p:nvSpPr>
          <p:spPr bwMode="auto">
            <a:xfrm flipH="1">
              <a:off x="2824" y="326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3" name="Line 137">
              <a:extLst>
                <a:ext uri="{FF2B5EF4-FFF2-40B4-BE49-F238E27FC236}">
                  <a16:creationId xmlns:a16="http://schemas.microsoft.com/office/drawing/2014/main" id="{75C15EBD-4A1B-448D-9E18-9429EA602BAD}"/>
                </a:ext>
              </a:extLst>
            </p:cNvPr>
            <p:cNvSpPr>
              <a:spLocks noChangeShapeType="1"/>
            </p:cNvSpPr>
            <p:nvPr/>
          </p:nvSpPr>
          <p:spPr bwMode="auto">
            <a:xfrm>
              <a:off x="2920" y="326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4" name="Text Box 139">
              <a:extLst>
                <a:ext uri="{FF2B5EF4-FFF2-40B4-BE49-F238E27FC236}">
                  <a16:creationId xmlns:a16="http://schemas.microsoft.com/office/drawing/2014/main" id="{CD1656A2-2E85-4E19-93EB-9F0AF134E0C0}"/>
                </a:ext>
              </a:extLst>
            </p:cNvPr>
            <p:cNvSpPr txBox="1">
              <a:spLocks noChangeArrowheads="1"/>
            </p:cNvSpPr>
            <p:nvPr/>
          </p:nvSpPr>
          <p:spPr bwMode="auto">
            <a:xfrm>
              <a:off x="975" y="3096"/>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11</a:t>
              </a:r>
            </a:p>
          </p:txBody>
        </p:sp>
        <p:sp>
          <p:nvSpPr>
            <p:cNvPr id="45" name="Text Box 140">
              <a:extLst>
                <a:ext uri="{FF2B5EF4-FFF2-40B4-BE49-F238E27FC236}">
                  <a16:creationId xmlns:a16="http://schemas.microsoft.com/office/drawing/2014/main" id="{3ADFC33E-1AEB-45A6-AFD3-F64558B8CD76}"/>
                </a:ext>
              </a:extLst>
            </p:cNvPr>
            <p:cNvSpPr txBox="1">
              <a:spLocks noChangeArrowheads="1"/>
            </p:cNvSpPr>
            <p:nvPr/>
          </p:nvSpPr>
          <p:spPr bwMode="auto">
            <a:xfrm>
              <a:off x="454" y="344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46" name="Text Box 141">
              <a:extLst>
                <a:ext uri="{FF2B5EF4-FFF2-40B4-BE49-F238E27FC236}">
                  <a16:creationId xmlns:a16="http://schemas.microsoft.com/office/drawing/2014/main" id="{6A0E99F4-2919-480C-9522-467C3DC1D68F}"/>
                </a:ext>
              </a:extLst>
            </p:cNvPr>
            <p:cNvSpPr txBox="1">
              <a:spLocks noChangeArrowheads="1"/>
            </p:cNvSpPr>
            <p:nvPr/>
          </p:nvSpPr>
          <p:spPr bwMode="auto">
            <a:xfrm>
              <a:off x="680" y="37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2</a:t>
              </a:r>
            </a:p>
          </p:txBody>
        </p:sp>
        <p:sp>
          <p:nvSpPr>
            <p:cNvPr id="47" name="Text Box 142">
              <a:extLst>
                <a:ext uri="{FF2B5EF4-FFF2-40B4-BE49-F238E27FC236}">
                  <a16:creationId xmlns:a16="http://schemas.microsoft.com/office/drawing/2014/main" id="{965BF97F-9DA0-4B34-B010-87E4DE5D2179}"/>
                </a:ext>
              </a:extLst>
            </p:cNvPr>
            <p:cNvSpPr txBox="1">
              <a:spLocks noChangeArrowheads="1"/>
            </p:cNvSpPr>
            <p:nvPr/>
          </p:nvSpPr>
          <p:spPr bwMode="auto">
            <a:xfrm>
              <a:off x="888" y="3768"/>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3</a:t>
              </a:r>
            </a:p>
          </p:txBody>
        </p:sp>
        <p:sp>
          <p:nvSpPr>
            <p:cNvPr id="48" name="Text Box 143">
              <a:extLst>
                <a:ext uri="{FF2B5EF4-FFF2-40B4-BE49-F238E27FC236}">
                  <a16:creationId xmlns:a16="http://schemas.microsoft.com/office/drawing/2014/main" id="{9F0042F9-7CC0-430D-8753-A2A25993EDB3}"/>
                </a:ext>
              </a:extLst>
            </p:cNvPr>
            <p:cNvSpPr txBox="1">
              <a:spLocks noChangeArrowheads="1"/>
            </p:cNvSpPr>
            <p:nvPr/>
          </p:nvSpPr>
          <p:spPr bwMode="auto">
            <a:xfrm>
              <a:off x="1942" y="309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2</a:t>
              </a:r>
            </a:p>
          </p:txBody>
        </p:sp>
        <p:sp>
          <p:nvSpPr>
            <p:cNvPr id="49" name="Text Box 144">
              <a:extLst>
                <a:ext uri="{FF2B5EF4-FFF2-40B4-BE49-F238E27FC236}">
                  <a16:creationId xmlns:a16="http://schemas.microsoft.com/office/drawing/2014/main" id="{499FA8EE-6667-433F-B84A-9378D57191A4}"/>
                </a:ext>
              </a:extLst>
            </p:cNvPr>
            <p:cNvSpPr txBox="1">
              <a:spLocks noChangeArrowheads="1"/>
            </p:cNvSpPr>
            <p:nvPr/>
          </p:nvSpPr>
          <p:spPr bwMode="auto">
            <a:xfrm>
              <a:off x="1397" y="3440"/>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3</a:t>
              </a:r>
            </a:p>
          </p:txBody>
        </p:sp>
        <p:sp>
          <p:nvSpPr>
            <p:cNvPr id="50" name="Text Box 145">
              <a:extLst>
                <a:ext uri="{FF2B5EF4-FFF2-40B4-BE49-F238E27FC236}">
                  <a16:creationId xmlns:a16="http://schemas.microsoft.com/office/drawing/2014/main" id="{1A1EB46F-4C3D-4555-86AD-C18422ED17FC}"/>
                </a:ext>
              </a:extLst>
            </p:cNvPr>
            <p:cNvSpPr txBox="1">
              <a:spLocks noChangeArrowheads="1"/>
            </p:cNvSpPr>
            <p:nvPr/>
          </p:nvSpPr>
          <p:spPr bwMode="auto">
            <a:xfrm>
              <a:off x="1623" y="3776"/>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4</a:t>
              </a:r>
            </a:p>
          </p:txBody>
        </p:sp>
        <p:sp>
          <p:nvSpPr>
            <p:cNvPr id="51" name="Text Box 146">
              <a:extLst>
                <a:ext uri="{FF2B5EF4-FFF2-40B4-BE49-F238E27FC236}">
                  <a16:creationId xmlns:a16="http://schemas.microsoft.com/office/drawing/2014/main" id="{8A4DDB2B-70D2-4733-B6EB-5246469FAD45}"/>
                </a:ext>
              </a:extLst>
            </p:cNvPr>
            <p:cNvSpPr txBox="1">
              <a:spLocks noChangeArrowheads="1"/>
            </p:cNvSpPr>
            <p:nvPr/>
          </p:nvSpPr>
          <p:spPr bwMode="auto">
            <a:xfrm>
              <a:off x="1807" y="3768"/>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11</a:t>
              </a:r>
            </a:p>
          </p:txBody>
        </p:sp>
        <p:sp>
          <p:nvSpPr>
            <p:cNvPr id="52" name="Text Box 147">
              <a:extLst>
                <a:ext uri="{FF2B5EF4-FFF2-40B4-BE49-F238E27FC236}">
                  <a16:creationId xmlns:a16="http://schemas.microsoft.com/office/drawing/2014/main" id="{B6E89A3B-541B-4041-A38E-8895968C9E22}"/>
                </a:ext>
              </a:extLst>
            </p:cNvPr>
            <p:cNvSpPr txBox="1">
              <a:spLocks noChangeArrowheads="1"/>
            </p:cNvSpPr>
            <p:nvPr/>
          </p:nvSpPr>
          <p:spPr bwMode="auto">
            <a:xfrm>
              <a:off x="2544" y="3432"/>
              <a:ext cx="2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11</a:t>
              </a:r>
            </a:p>
          </p:txBody>
        </p:sp>
        <p:sp>
          <p:nvSpPr>
            <p:cNvPr id="53" name="Text Box 148">
              <a:extLst>
                <a:ext uri="{FF2B5EF4-FFF2-40B4-BE49-F238E27FC236}">
                  <a16:creationId xmlns:a16="http://schemas.microsoft.com/office/drawing/2014/main" id="{CE121F6B-783F-4488-A414-0FCBF48A8A1D}"/>
                </a:ext>
              </a:extLst>
            </p:cNvPr>
            <p:cNvSpPr txBox="1">
              <a:spLocks noChangeArrowheads="1"/>
            </p:cNvSpPr>
            <p:nvPr/>
          </p:nvSpPr>
          <p:spPr bwMode="auto">
            <a:xfrm>
              <a:off x="2950" y="343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4</a:t>
              </a:r>
            </a:p>
          </p:txBody>
        </p:sp>
        <p:sp>
          <p:nvSpPr>
            <p:cNvPr id="54" name="Text Box 149">
              <a:extLst>
                <a:ext uri="{FF2B5EF4-FFF2-40B4-BE49-F238E27FC236}">
                  <a16:creationId xmlns:a16="http://schemas.microsoft.com/office/drawing/2014/main" id="{9D432BC8-050E-4131-9BA7-B35C48678107}"/>
                </a:ext>
              </a:extLst>
            </p:cNvPr>
            <p:cNvSpPr txBox="1">
              <a:spLocks noChangeArrowheads="1"/>
            </p:cNvSpPr>
            <p:nvPr/>
          </p:nvSpPr>
          <p:spPr bwMode="auto">
            <a:xfrm>
              <a:off x="2278" y="343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2</a:t>
              </a:r>
            </a:p>
          </p:txBody>
        </p:sp>
        <p:sp>
          <p:nvSpPr>
            <p:cNvPr id="55" name="Text Box 150">
              <a:extLst>
                <a:ext uri="{FF2B5EF4-FFF2-40B4-BE49-F238E27FC236}">
                  <a16:creationId xmlns:a16="http://schemas.microsoft.com/office/drawing/2014/main" id="{215B84C2-A3BD-4645-BF16-6263B7A3E339}"/>
                </a:ext>
              </a:extLst>
            </p:cNvPr>
            <p:cNvSpPr txBox="1">
              <a:spLocks noChangeArrowheads="1"/>
            </p:cNvSpPr>
            <p:nvPr/>
          </p:nvSpPr>
          <p:spPr bwMode="auto">
            <a:xfrm>
              <a:off x="2736" y="3432"/>
              <a:ext cx="1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3</a:t>
              </a:r>
            </a:p>
          </p:txBody>
        </p:sp>
        <p:sp>
          <p:nvSpPr>
            <p:cNvPr id="56" name="Text Box 151">
              <a:extLst>
                <a:ext uri="{FF2B5EF4-FFF2-40B4-BE49-F238E27FC236}">
                  <a16:creationId xmlns:a16="http://schemas.microsoft.com/office/drawing/2014/main" id="{3AC2E4C6-F67A-4426-8FFA-E6404B11D85D}"/>
                </a:ext>
              </a:extLst>
            </p:cNvPr>
            <p:cNvSpPr txBox="1">
              <a:spLocks noChangeArrowheads="1"/>
            </p:cNvSpPr>
            <p:nvPr/>
          </p:nvSpPr>
          <p:spPr bwMode="auto">
            <a:xfrm>
              <a:off x="240" y="3744"/>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57" name="Text Box 152">
              <a:extLst>
                <a:ext uri="{FF2B5EF4-FFF2-40B4-BE49-F238E27FC236}">
                  <a16:creationId xmlns:a16="http://schemas.microsoft.com/office/drawing/2014/main" id="{1D211216-7A38-4882-A438-9046C9F79A3D}"/>
                </a:ext>
              </a:extLst>
            </p:cNvPr>
            <p:cNvSpPr txBox="1">
              <a:spLocks noChangeArrowheads="1"/>
            </p:cNvSpPr>
            <p:nvPr/>
          </p:nvSpPr>
          <p:spPr bwMode="auto">
            <a:xfrm>
              <a:off x="1198" y="3744"/>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(b)</a:t>
              </a:r>
            </a:p>
          </p:txBody>
        </p:sp>
        <p:sp>
          <p:nvSpPr>
            <p:cNvPr id="58" name="Text Box 153">
              <a:extLst>
                <a:ext uri="{FF2B5EF4-FFF2-40B4-BE49-F238E27FC236}">
                  <a16:creationId xmlns:a16="http://schemas.microsoft.com/office/drawing/2014/main" id="{0713F82F-B095-4C74-A37C-53EBD9507356}"/>
                </a:ext>
              </a:extLst>
            </p:cNvPr>
            <p:cNvSpPr txBox="1">
              <a:spLocks noChangeArrowheads="1"/>
            </p:cNvSpPr>
            <p:nvPr/>
          </p:nvSpPr>
          <p:spPr bwMode="auto">
            <a:xfrm>
              <a:off x="2601" y="3744"/>
              <a:ext cx="3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t>
              </a:r>
            </a:p>
          </p:txBody>
        </p:sp>
        <p:sp>
          <p:nvSpPr>
            <p:cNvPr id="59" name="Rectangle 155">
              <a:extLst>
                <a:ext uri="{FF2B5EF4-FFF2-40B4-BE49-F238E27FC236}">
                  <a16:creationId xmlns:a16="http://schemas.microsoft.com/office/drawing/2014/main" id="{C1202400-1A7C-49E4-827B-12B18F779472}"/>
                </a:ext>
              </a:extLst>
            </p:cNvPr>
            <p:cNvSpPr>
              <a:spLocks noChangeArrowheads="1"/>
            </p:cNvSpPr>
            <p:nvPr/>
          </p:nvSpPr>
          <p:spPr bwMode="auto">
            <a:xfrm>
              <a:off x="1008" y="312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60" name="Text Box 157">
            <a:extLst>
              <a:ext uri="{FF2B5EF4-FFF2-40B4-BE49-F238E27FC236}">
                <a16:creationId xmlns:a16="http://schemas.microsoft.com/office/drawing/2014/main" id="{F7DAF5E9-9A8B-4BD5-ADB2-C1ED0BC95318}"/>
              </a:ext>
            </a:extLst>
          </p:cNvPr>
          <p:cNvSpPr txBox="1">
            <a:spLocks noChangeArrowheads="1"/>
          </p:cNvSpPr>
          <p:nvPr/>
        </p:nvSpPr>
        <p:spPr bwMode="auto">
          <a:xfrm>
            <a:off x="854809" y="2805280"/>
            <a:ext cx="3344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设：</a:t>
            </a:r>
            <a:r>
              <a:rPr lang="zh-CN" altLang="en-US" b="1" i="1" dirty="0"/>
              <a:t> </a:t>
            </a:r>
            <a:r>
              <a:rPr lang="en-US" altLang="zh-CN" b="1" i="1" dirty="0"/>
              <a:t>w</a:t>
            </a:r>
            <a:r>
              <a:rPr lang="en-US" altLang="zh-CN" b="1" dirty="0"/>
              <a:t> </a:t>
            </a:r>
            <a:r>
              <a:rPr lang="en-US" altLang="zh-CN" b="1" baseline="-25000" dirty="0" err="1"/>
              <a:t>i</a:t>
            </a:r>
            <a:r>
              <a:rPr lang="en-US" altLang="zh-CN" b="1" baseline="-25000" dirty="0"/>
              <a:t> </a:t>
            </a:r>
            <a:r>
              <a:rPr lang="en-US" altLang="zh-CN" b="1" dirty="0"/>
              <a:t>= { 2 , 3 , 4 , 11 }</a:t>
            </a:r>
          </a:p>
        </p:txBody>
      </p:sp>
      <p:sp>
        <p:nvSpPr>
          <p:cNvPr id="61" name="Text Box 158">
            <a:extLst>
              <a:ext uri="{FF2B5EF4-FFF2-40B4-BE49-F238E27FC236}">
                <a16:creationId xmlns:a16="http://schemas.microsoft.com/office/drawing/2014/main" id="{16B1A1D3-AE6B-4091-9729-36A204261928}"/>
              </a:ext>
            </a:extLst>
          </p:cNvPr>
          <p:cNvSpPr txBox="1">
            <a:spLocks noChangeArrowheads="1"/>
          </p:cNvSpPr>
          <p:nvPr/>
        </p:nvSpPr>
        <p:spPr bwMode="auto">
          <a:xfrm>
            <a:off x="879773" y="3397654"/>
            <a:ext cx="3602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求：∑</a:t>
            </a:r>
            <a:r>
              <a:rPr lang="en-US" altLang="zh-CN" b="1" i="1" dirty="0" err="1"/>
              <a:t>w</a:t>
            </a:r>
            <a:r>
              <a:rPr lang="en-US" altLang="zh-CN" b="1" baseline="-25000" dirty="0" err="1"/>
              <a:t>j</a:t>
            </a:r>
            <a:r>
              <a:rPr lang="en-US" altLang="zh-CN" b="1" baseline="-25000" dirty="0"/>
              <a:t> </a:t>
            </a:r>
            <a:r>
              <a:rPr lang="en-US" altLang="zh-CN" b="1" dirty="0"/>
              <a:t>·</a:t>
            </a:r>
            <a:r>
              <a:rPr lang="en-US" altLang="zh-CN" b="1" baseline="-25000" dirty="0"/>
              <a:t> </a:t>
            </a:r>
            <a:r>
              <a:rPr lang="en-US" altLang="zh-CN" b="1" i="1" dirty="0"/>
              <a:t>l </a:t>
            </a:r>
            <a:r>
              <a:rPr lang="en-US" altLang="zh-CN" b="1" baseline="-25000" dirty="0"/>
              <a:t>j</a:t>
            </a:r>
            <a:r>
              <a:rPr lang="zh-CN" altLang="en-US" b="1" dirty="0"/>
              <a:t>（加权路长）</a:t>
            </a:r>
          </a:p>
        </p:txBody>
      </p:sp>
      <p:sp>
        <p:nvSpPr>
          <p:cNvPr id="62" name="Text Box 159">
            <a:extLst>
              <a:ext uri="{FF2B5EF4-FFF2-40B4-BE49-F238E27FC236}">
                <a16:creationId xmlns:a16="http://schemas.microsoft.com/office/drawing/2014/main" id="{87AE81E5-9F8A-402F-A469-87418EF1A34C}"/>
              </a:ext>
            </a:extLst>
          </p:cNvPr>
          <p:cNvSpPr txBox="1">
            <a:spLocks noChangeArrowheads="1"/>
          </p:cNvSpPr>
          <p:nvPr/>
        </p:nvSpPr>
        <p:spPr bwMode="auto">
          <a:xfrm>
            <a:off x="994879" y="5258208"/>
            <a:ext cx="4189522"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latin typeface="+mn-lt"/>
              </a:rPr>
              <a:t>（</a:t>
            </a:r>
            <a:r>
              <a:rPr lang="en-US" altLang="zh-CN" sz="2000" b="1" dirty="0">
                <a:latin typeface="+mn-lt"/>
              </a:rPr>
              <a:t>a</a:t>
            </a:r>
            <a:r>
              <a:rPr lang="zh-CN" altLang="en-US" sz="2000" b="1" dirty="0">
                <a:latin typeface="+mn-lt"/>
              </a:rPr>
              <a:t>）</a:t>
            </a:r>
            <a:r>
              <a:rPr lang="en-US" altLang="zh-CN" sz="2000" b="1" dirty="0">
                <a:latin typeface="+mn-lt"/>
              </a:rPr>
              <a:t>11×1</a:t>
            </a:r>
            <a:r>
              <a:rPr lang="zh-CN" altLang="en-US" sz="2000" b="1" dirty="0">
                <a:latin typeface="+mn-lt"/>
              </a:rPr>
              <a:t>＋</a:t>
            </a:r>
            <a:r>
              <a:rPr lang="en-US" altLang="zh-CN" sz="2000" b="1" dirty="0">
                <a:latin typeface="+mn-lt"/>
              </a:rPr>
              <a:t>4×2</a:t>
            </a:r>
            <a:r>
              <a:rPr lang="zh-CN" altLang="en-US" sz="2000" b="1" dirty="0">
                <a:latin typeface="+mn-lt"/>
              </a:rPr>
              <a:t>＋</a:t>
            </a:r>
            <a:r>
              <a:rPr lang="en-US" altLang="zh-CN" sz="2000" b="1" dirty="0">
                <a:latin typeface="+mn-lt"/>
              </a:rPr>
              <a:t>2×3</a:t>
            </a:r>
            <a:r>
              <a:rPr lang="zh-CN" altLang="en-US" sz="2000" b="1" dirty="0">
                <a:latin typeface="+mn-lt"/>
              </a:rPr>
              <a:t>＋</a:t>
            </a:r>
            <a:r>
              <a:rPr lang="en-US" altLang="zh-CN" sz="2000" b="1" dirty="0">
                <a:latin typeface="+mn-lt"/>
              </a:rPr>
              <a:t>3×3=34</a:t>
            </a:r>
          </a:p>
          <a:p>
            <a:pPr eaLnBrk="1" hangingPunct="1"/>
            <a:r>
              <a:rPr lang="zh-CN" altLang="en-US" sz="2000" b="1" dirty="0">
                <a:latin typeface="+mn-lt"/>
              </a:rPr>
              <a:t>（</a:t>
            </a:r>
            <a:r>
              <a:rPr lang="en-US" altLang="zh-CN" sz="2000" b="1" dirty="0">
                <a:latin typeface="+mn-lt"/>
              </a:rPr>
              <a:t>b</a:t>
            </a:r>
            <a:r>
              <a:rPr lang="zh-CN" altLang="en-US" sz="2000" b="1" dirty="0">
                <a:latin typeface="+mn-lt"/>
              </a:rPr>
              <a:t>）</a:t>
            </a:r>
            <a:r>
              <a:rPr lang="en-US" altLang="zh-CN" sz="2000" b="1" dirty="0">
                <a:latin typeface="+mn-lt"/>
              </a:rPr>
              <a:t>2×1</a:t>
            </a:r>
            <a:r>
              <a:rPr lang="zh-CN" altLang="en-US" sz="2000" b="1" dirty="0">
                <a:latin typeface="+mn-lt"/>
              </a:rPr>
              <a:t>＋</a:t>
            </a:r>
            <a:r>
              <a:rPr lang="en-US" altLang="zh-CN" sz="2000" b="1" dirty="0">
                <a:latin typeface="+mn-lt"/>
              </a:rPr>
              <a:t>3×2</a:t>
            </a:r>
            <a:r>
              <a:rPr lang="zh-CN" altLang="en-US" sz="2000" b="1" dirty="0">
                <a:latin typeface="+mn-lt"/>
              </a:rPr>
              <a:t>＋</a:t>
            </a:r>
            <a:r>
              <a:rPr lang="en-US" altLang="zh-CN" sz="2000" b="1" dirty="0">
                <a:latin typeface="+mn-lt"/>
              </a:rPr>
              <a:t>4×3</a:t>
            </a:r>
            <a:r>
              <a:rPr lang="zh-CN" altLang="en-US" sz="2000" b="1" dirty="0">
                <a:latin typeface="+mn-lt"/>
              </a:rPr>
              <a:t>＋</a:t>
            </a:r>
            <a:r>
              <a:rPr lang="en-US" altLang="zh-CN" sz="2000" b="1" dirty="0">
                <a:latin typeface="+mn-lt"/>
              </a:rPr>
              <a:t>11×3=53</a:t>
            </a:r>
          </a:p>
          <a:p>
            <a:pPr eaLnBrk="1" hangingPunct="1"/>
            <a:r>
              <a:rPr lang="zh-CN" altLang="en-US" sz="2000" b="1" dirty="0">
                <a:latin typeface="+mn-lt"/>
              </a:rPr>
              <a:t>（</a:t>
            </a:r>
            <a:r>
              <a:rPr lang="en-US" altLang="zh-CN" sz="2000" b="1" dirty="0">
                <a:latin typeface="+mn-lt"/>
              </a:rPr>
              <a:t>c</a:t>
            </a:r>
            <a:r>
              <a:rPr lang="zh-CN" altLang="en-US" sz="2000" b="1" dirty="0">
                <a:latin typeface="+mn-lt"/>
              </a:rPr>
              <a:t>）</a:t>
            </a:r>
            <a:r>
              <a:rPr lang="en-US" altLang="zh-CN" sz="2000" b="1" dirty="0">
                <a:latin typeface="+mn-lt"/>
              </a:rPr>
              <a:t>2×2</a:t>
            </a:r>
            <a:r>
              <a:rPr lang="zh-CN" altLang="en-US" sz="2000" b="1" dirty="0">
                <a:latin typeface="+mn-lt"/>
              </a:rPr>
              <a:t>＋</a:t>
            </a:r>
            <a:r>
              <a:rPr lang="en-US" altLang="zh-CN" sz="2000" b="1" dirty="0">
                <a:latin typeface="+mn-lt"/>
              </a:rPr>
              <a:t>11×2</a:t>
            </a:r>
            <a:r>
              <a:rPr lang="zh-CN" altLang="en-US" sz="2000" b="1" dirty="0">
                <a:latin typeface="+mn-lt"/>
              </a:rPr>
              <a:t>＋</a:t>
            </a:r>
            <a:r>
              <a:rPr lang="en-US" altLang="zh-CN" sz="2000" b="1" dirty="0">
                <a:latin typeface="+mn-lt"/>
              </a:rPr>
              <a:t>3×2</a:t>
            </a:r>
            <a:r>
              <a:rPr lang="zh-CN" altLang="en-US" sz="2000" b="1" dirty="0">
                <a:latin typeface="+mn-lt"/>
              </a:rPr>
              <a:t>＋</a:t>
            </a:r>
            <a:r>
              <a:rPr lang="en-US" altLang="zh-CN" sz="2000" b="1" dirty="0">
                <a:latin typeface="+mn-lt"/>
              </a:rPr>
              <a:t>4×2=40</a:t>
            </a:r>
          </a:p>
        </p:txBody>
      </p:sp>
      <p:cxnSp>
        <p:nvCxnSpPr>
          <p:cNvPr id="63" name="直接连接符 62">
            <a:extLst>
              <a:ext uri="{FF2B5EF4-FFF2-40B4-BE49-F238E27FC236}">
                <a16:creationId xmlns:a16="http://schemas.microsoft.com/office/drawing/2014/main" id="{25DFBB5D-3300-4D22-BA8F-15BCDC7D99D9}"/>
              </a:ext>
            </a:extLst>
          </p:cNvPr>
          <p:cNvCxnSpPr>
            <a:cxnSpLocks/>
          </p:cNvCxnSpPr>
          <p:nvPr/>
        </p:nvCxnSpPr>
        <p:spPr bwMode="auto">
          <a:xfrm>
            <a:off x="1691680" y="5589240"/>
            <a:ext cx="3378421" cy="0"/>
          </a:xfrm>
          <a:prstGeom prst="line">
            <a:avLst/>
          </a:prstGeom>
          <a:solidFill>
            <a:schemeClr val="accent1"/>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945257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7">
            <a:extLst>
              <a:ext uri="{FF2B5EF4-FFF2-40B4-BE49-F238E27FC236}">
                <a16:creationId xmlns:a16="http://schemas.microsoft.com/office/drawing/2014/main" id="{A43B1BAB-0378-4F54-B07E-377E6FCF13E1}"/>
              </a:ext>
            </a:extLst>
          </p:cNvPr>
          <p:cNvSpPr txBox="1">
            <a:spLocks noChangeArrowheads="1"/>
          </p:cNvSpPr>
          <p:nvPr/>
        </p:nvSpPr>
        <p:spPr bwMode="auto">
          <a:xfrm>
            <a:off x="753243" y="1736071"/>
            <a:ext cx="405967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i="1" dirty="0">
                <a:latin typeface="+mn-lt"/>
                <a:ea typeface="+mn-ea"/>
                <a:cs typeface="Times New Roman" panose="02020603050405020304" pitchFamily="18" charset="0"/>
              </a:rPr>
              <a:t>w</a:t>
            </a:r>
            <a:r>
              <a:rPr lang="en-US" altLang="zh-CN" sz="2000" b="1" dirty="0">
                <a:latin typeface="+mn-lt"/>
                <a:ea typeface="+mn-ea"/>
                <a:cs typeface="Times New Roman" panose="02020603050405020304" pitchFamily="18" charset="0"/>
              </a:rPr>
              <a:t> </a:t>
            </a:r>
            <a:r>
              <a:rPr lang="en-US" altLang="zh-CN" sz="2000" b="1" baseline="-25000" dirty="0" err="1">
                <a:latin typeface="+mn-lt"/>
                <a:ea typeface="+mn-ea"/>
                <a:cs typeface="Times New Roman" panose="02020603050405020304" pitchFamily="18" charset="0"/>
              </a:rPr>
              <a:t>i</a:t>
            </a:r>
            <a:r>
              <a:rPr lang="en-US" altLang="zh-CN" sz="2000" b="1" baseline="-25000" dirty="0">
                <a:latin typeface="+mn-lt"/>
                <a:ea typeface="+mn-ea"/>
                <a:cs typeface="Times New Roman" panose="02020603050405020304" pitchFamily="18" charset="0"/>
              </a:rPr>
              <a:t> </a:t>
            </a:r>
            <a:r>
              <a:rPr lang="en-US" altLang="zh-CN" sz="2000" b="1" dirty="0">
                <a:latin typeface="+mn-lt"/>
                <a:ea typeface="+mn-ea"/>
                <a:cs typeface="Times New Roman" panose="02020603050405020304" pitchFamily="18" charset="0"/>
              </a:rPr>
              <a:t>= { 2 , 3 , 4 , 11 }</a:t>
            </a:r>
            <a:r>
              <a:rPr lang="zh-CN" altLang="en-US" sz="2000" b="1" dirty="0">
                <a:latin typeface="+mn-lt"/>
                <a:ea typeface="+mn-ea"/>
                <a:cs typeface="Times New Roman" panose="02020603050405020304" pitchFamily="18" charset="0"/>
              </a:rPr>
              <a:t>，构造哈夫曼树</a:t>
            </a:r>
          </a:p>
        </p:txBody>
      </p:sp>
      <p:grpSp>
        <p:nvGrpSpPr>
          <p:cNvPr id="3" name="组合 2"/>
          <p:cNvGrpSpPr/>
          <p:nvPr/>
        </p:nvGrpSpPr>
        <p:grpSpPr>
          <a:xfrm>
            <a:off x="539552" y="2204864"/>
            <a:ext cx="6981398" cy="971167"/>
            <a:chOff x="526135" y="1332833"/>
            <a:chExt cx="6981398" cy="971167"/>
          </a:xfrm>
        </p:grpSpPr>
        <p:sp>
          <p:nvSpPr>
            <p:cNvPr id="4" name="矩形 3"/>
            <p:cNvSpPr/>
            <p:nvPr/>
          </p:nvSpPr>
          <p:spPr>
            <a:xfrm>
              <a:off x="2457000" y="2034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2</a:t>
              </a:r>
              <a:endParaRPr lang="zh-CN" altLang="en-US" sz="1600" b="1" dirty="0">
                <a:solidFill>
                  <a:schemeClr val="tx1"/>
                </a:solidFill>
                <a:cs typeface="Times New Roman" panose="02020603050405020304" pitchFamily="18" charset="0"/>
              </a:endParaRPr>
            </a:p>
          </p:txBody>
        </p:sp>
        <p:sp>
          <p:nvSpPr>
            <p:cNvPr id="5" name="矩形 4"/>
            <p:cNvSpPr/>
            <p:nvPr/>
          </p:nvSpPr>
          <p:spPr>
            <a:xfrm>
              <a:off x="3058633" y="2034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3</a:t>
              </a:r>
              <a:endParaRPr lang="zh-CN" altLang="en-US" sz="1600" b="1" dirty="0">
                <a:solidFill>
                  <a:schemeClr val="tx1"/>
                </a:solidFill>
                <a:cs typeface="Times New Roman" panose="02020603050405020304" pitchFamily="18" charset="0"/>
              </a:endParaRPr>
            </a:p>
          </p:txBody>
        </p:sp>
        <p:sp>
          <p:nvSpPr>
            <p:cNvPr id="6" name="矩形 5"/>
            <p:cNvSpPr/>
            <p:nvPr/>
          </p:nvSpPr>
          <p:spPr>
            <a:xfrm>
              <a:off x="4331707" y="2034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11</a:t>
              </a:r>
              <a:endParaRPr lang="zh-CN" altLang="en-US" sz="1600" b="1" dirty="0">
                <a:solidFill>
                  <a:schemeClr val="tx1"/>
                </a:solidFill>
                <a:cs typeface="Times New Roman" panose="02020603050405020304" pitchFamily="18" charset="0"/>
              </a:endParaRPr>
            </a:p>
          </p:txBody>
        </p:sp>
        <p:sp>
          <p:nvSpPr>
            <p:cNvPr id="7" name="矩形 6"/>
            <p:cNvSpPr/>
            <p:nvPr/>
          </p:nvSpPr>
          <p:spPr>
            <a:xfrm>
              <a:off x="3660267" y="2034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4</a:t>
              </a:r>
              <a:endParaRPr lang="zh-CN" altLang="en-US" sz="1600" b="1" dirty="0">
                <a:solidFill>
                  <a:schemeClr val="tx1"/>
                </a:solidFill>
                <a:cs typeface="Times New Roman" panose="02020603050405020304" pitchFamily="18" charset="0"/>
              </a:endParaRPr>
            </a:p>
          </p:txBody>
        </p:sp>
        <p:sp>
          <p:nvSpPr>
            <p:cNvPr id="8" name="文本框 7"/>
            <p:cNvSpPr txBox="1"/>
            <p:nvPr/>
          </p:nvSpPr>
          <p:spPr>
            <a:xfrm>
              <a:off x="526135" y="1332833"/>
              <a:ext cx="6981398" cy="707886"/>
            </a:xfrm>
            <a:prstGeom prst="rect">
              <a:avLst/>
            </a:prstGeom>
            <a:noFill/>
          </p:spPr>
          <p:txBody>
            <a:bodyPr wrap="none" rtlCol="0">
              <a:spAutoFit/>
            </a:bodyPr>
            <a:lstStyle/>
            <a:p>
              <a:r>
                <a:rPr lang="zh-CN" altLang="en-US" sz="2000" b="1" dirty="0">
                  <a:latin typeface="+mn-lt"/>
                  <a:ea typeface="+mn-ea"/>
                </a:rPr>
                <a:t>（</a:t>
              </a:r>
              <a:r>
                <a:rPr lang="en-US" altLang="zh-CN" sz="2000" b="1" dirty="0">
                  <a:latin typeface="+mn-lt"/>
                  <a:ea typeface="+mn-ea"/>
                </a:rPr>
                <a:t>1</a:t>
              </a:r>
              <a:r>
                <a:rPr lang="zh-CN" altLang="en-US" sz="2000" b="1" dirty="0">
                  <a:latin typeface="+mn-lt"/>
                  <a:ea typeface="+mn-ea"/>
                </a:rPr>
                <a:t>）将每一个</a:t>
              </a:r>
              <a:r>
                <a:rPr lang="en-US" altLang="zh-CN" sz="2000" b="1" i="1" dirty="0" err="1">
                  <a:latin typeface="+mn-lt"/>
                  <a:ea typeface="+mn-ea"/>
                </a:rPr>
                <a:t>w</a:t>
              </a:r>
              <a:r>
                <a:rPr lang="en-US" altLang="zh-CN" sz="2000" b="1" i="1" baseline="-25000" dirty="0" err="1">
                  <a:latin typeface="+mn-lt"/>
                  <a:ea typeface="+mn-ea"/>
                </a:rPr>
                <a:t>i</a:t>
              </a:r>
              <a:r>
                <a:rPr lang="en-US" altLang="zh-CN" sz="2000" b="1" i="1" baseline="-25000" dirty="0">
                  <a:latin typeface="+mn-lt"/>
                  <a:ea typeface="+mn-ea"/>
                </a:rPr>
                <a:t> </a:t>
              </a:r>
              <a:r>
                <a:rPr lang="zh-CN" altLang="en-US" sz="2000" b="1" dirty="0">
                  <a:latin typeface="+mn-lt"/>
                  <a:ea typeface="+mn-ea"/>
                </a:rPr>
                <a:t>作为一个外结点，并按从小到大顺序排列；</a:t>
              </a:r>
              <a:endParaRPr lang="en-US" altLang="zh-CN" sz="2000" b="1" dirty="0">
                <a:latin typeface="+mn-lt"/>
                <a:ea typeface="+mn-ea"/>
              </a:endParaRPr>
            </a:p>
            <a:p>
              <a:r>
                <a:rPr lang="zh-CN" altLang="en-US" sz="2000" b="1" dirty="0">
                  <a:latin typeface="+mn-lt"/>
                  <a:ea typeface="+mn-ea"/>
                </a:rPr>
                <a:t>     外结点：</a:t>
              </a:r>
            </a:p>
          </p:txBody>
        </p:sp>
      </p:grpSp>
      <p:grpSp>
        <p:nvGrpSpPr>
          <p:cNvPr id="9" name="组合 8"/>
          <p:cNvGrpSpPr/>
          <p:nvPr/>
        </p:nvGrpSpPr>
        <p:grpSpPr>
          <a:xfrm>
            <a:off x="539552" y="3323421"/>
            <a:ext cx="8007320" cy="1761763"/>
            <a:chOff x="566738" y="2439000"/>
            <a:chExt cx="8007320" cy="1761763"/>
          </a:xfrm>
        </p:grpSpPr>
        <p:sp>
          <p:nvSpPr>
            <p:cNvPr id="10" name="文本框 9"/>
            <p:cNvSpPr txBox="1"/>
            <p:nvPr/>
          </p:nvSpPr>
          <p:spPr>
            <a:xfrm>
              <a:off x="566738" y="2439000"/>
              <a:ext cx="8007320" cy="707886"/>
            </a:xfrm>
            <a:prstGeom prst="rect">
              <a:avLst/>
            </a:prstGeom>
            <a:noFill/>
          </p:spPr>
          <p:txBody>
            <a:bodyPr wrap="none" rtlCol="0">
              <a:spAutoFit/>
            </a:bodyPr>
            <a:lstStyle/>
            <a:p>
              <a:r>
                <a:rPr lang="zh-CN" altLang="en-US" sz="2000" b="1" dirty="0">
                  <a:latin typeface="+mn-lt"/>
                  <a:ea typeface="+mn-ea"/>
                </a:rPr>
                <a:t>（</a:t>
              </a:r>
              <a:r>
                <a:rPr lang="en-US" altLang="zh-CN" sz="2000" b="1" dirty="0">
                  <a:latin typeface="+mn-lt"/>
                  <a:ea typeface="+mn-ea"/>
                </a:rPr>
                <a:t>2</a:t>
              </a:r>
              <a:r>
                <a:rPr lang="zh-CN" altLang="en-US" sz="2000" b="1" dirty="0">
                  <a:latin typeface="+mn-lt"/>
                  <a:ea typeface="+mn-ea"/>
                </a:rPr>
                <a:t>）选取最小的两个外结点，增加一个内加点，形成一个增长树。</a:t>
              </a:r>
              <a:endParaRPr lang="en-US" altLang="zh-CN" sz="2000" b="1" dirty="0">
                <a:latin typeface="+mn-lt"/>
                <a:ea typeface="+mn-ea"/>
              </a:endParaRPr>
            </a:p>
            <a:p>
              <a:r>
                <a:rPr lang="en-US" altLang="zh-CN" sz="2000" b="1" dirty="0">
                  <a:latin typeface="+mn-lt"/>
                  <a:ea typeface="+mn-ea"/>
                </a:rPr>
                <a:t>     </a:t>
              </a:r>
              <a:r>
                <a:rPr lang="zh-CN" altLang="en-US" sz="2000" b="1" dirty="0">
                  <a:latin typeface="+mn-lt"/>
                  <a:ea typeface="+mn-ea"/>
                </a:rPr>
                <a:t>外结点权之和写入内结点，与其他外结点</a:t>
              </a:r>
              <a:r>
                <a:rPr lang="en-US" altLang="zh-CN" sz="2000" b="1" dirty="0">
                  <a:latin typeface="+mn-lt"/>
                  <a:ea typeface="+mn-ea"/>
                </a:rPr>
                <a:t>/</a:t>
              </a:r>
              <a:r>
                <a:rPr lang="zh-CN" altLang="en-US" sz="2000" b="1" dirty="0">
                  <a:latin typeface="+mn-lt"/>
                  <a:ea typeface="+mn-ea"/>
                </a:rPr>
                <a:t>增长树一起再次排序</a:t>
              </a:r>
            </a:p>
          </p:txBody>
        </p:sp>
        <p:sp>
          <p:nvSpPr>
            <p:cNvPr id="11" name="椭圆 10"/>
            <p:cNvSpPr/>
            <p:nvPr/>
          </p:nvSpPr>
          <p:spPr>
            <a:xfrm>
              <a:off x="3315051" y="3346306"/>
              <a:ext cx="294048" cy="31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5</a:t>
              </a:r>
              <a:endParaRPr lang="zh-CN" altLang="en-US" sz="1600" b="1" dirty="0">
                <a:solidFill>
                  <a:schemeClr val="tx1"/>
                </a:solidFill>
                <a:cs typeface="Times New Roman" panose="02020603050405020304" pitchFamily="18" charset="0"/>
              </a:endParaRPr>
            </a:p>
          </p:txBody>
        </p:sp>
        <p:sp>
          <p:nvSpPr>
            <p:cNvPr id="12" name="矩形 11"/>
            <p:cNvSpPr/>
            <p:nvPr/>
          </p:nvSpPr>
          <p:spPr>
            <a:xfrm>
              <a:off x="2910052" y="3930763"/>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2</a:t>
              </a:r>
              <a:endParaRPr lang="zh-CN" altLang="en-US" sz="1600" b="1" dirty="0">
                <a:solidFill>
                  <a:schemeClr val="tx1"/>
                </a:solidFill>
                <a:cs typeface="Times New Roman" panose="02020603050405020304" pitchFamily="18" charset="0"/>
              </a:endParaRPr>
            </a:p>
          </p:txBody>
        </p:sp>
        <p:sp>
          <p:nvSpPr>
            <p:cNvPr id="13" name="矩形 12"/>
            <p:cNvSpPr/>
            <p:nvPr/>
          </p:nvSpPr>
          <p:spPr>
            <a:xfrm>
              <a:off x="3564099" y="3930763"/>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3</a:t>
              </a:r>
              <a:endParaRPr lang="zh-CN" altLang="en-US" sz="1600" b="1" dirty="0">
                <a:solidFill>
                  <a:schemeClr val="tx1"/>
                </a:solidFill>
                <a:cs typeface="Times New Roman" panose="02020603050405020304" pitchFamily="18" charset="0"/>
              </a:endParaRPr>
            </a:p>
          </p:txBody>
        </p:sp>
        <p:cxnSp>
          <p:nvCxnSpPr>
            <p:cNvPr id="14" name="直接连接符 13"/>
            <p:cNvCxnSpPr>
              <a:stCxn id="11" idx="4"/>
              <a:endCxn id="12" idx="0"/>
            </p:cNvCxnSpPr>
            <p:nvPr/>
          </p:nvCxnSpPr>
          <p:spPr>
            <a:xfrm flipH="1">
              <a:off x="3112552" y="3661306"/>
              <a:ext cx="349523"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1" idx="4"/>
              <a:endCxn id="13" idx="0"/>
            </p:cNvCxnSpPr>
            <p:nvPr/>
          </p:nvCxnSpPr>
          <p:spPr>
            <a:xfrm>
              <a:off x="3462075" y="3661306"/>
              <a:ext cx="304524"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008232" y="3346306"/>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11</a:t>
              </a:r>
              <a:endParaRPr lang="zh-CN" altLang="en-US" sz="1600" b="1" dirty="0">
                <a:solidFill>
                  <a:schemeClr val="tx1"/>
                </a:solidFill>
                <a:cs typeface="Times New Roman" panose="02020603050405020304" pitchFamily="18" charset="0"/>
              </a:endParaRPr>
            </a:p>
          </p:txBody>
        </p:sp>
        <p:sp>
          <p:nvSpPr>
            <p:cNvPr id="17" name="矩形 16"/>
            <p:cNvSpPr/>
            <p:nvPr/>
          </p:nvSpPr>
          <p:spPr>
            <a:xfrm>
              <a:off x="2510918" y="3346306"/>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cs typeface="Times New Roman" panose="02020603050405020304" pitchFamily="18" charset="0"/>
                </a:rPr>
                <a:t>4</a:t>
              </a:r>
              <a:endParaRPr lang="zh-CN" altLang="en-US" sz="1600" b="1" dirty="0">
                <a:solidFill>
                  <a:schemeClr val="tx1"/>
                </a:solidFill>
                <a:cs typeface="Times New Roman" panose="02020603050405020304" pitchFamily="18" charset="0"/>
              </a:endParaRPr>
            </a:p>
          </p:txBody>
        </p:sp>
      </p:grpSp>
      <p:sp>
        <p:nvSpPr>
          <p:cNvPr id="18" name="文本框 17"/>
          <p:cNvSpPr txBox="1"/>
          <p:nvPr/>
        </p:nvSpPr>
        <p:spPr>
          <a:xfrm>
            <a:off x="539552" y="5614497"/>
            <a:ext cx="2813591" cy="400110"/>
          </a:xfrm>
          <a:prstGeom prst="rect">
            <a:avLst/>
          </a:prstGeom>
          <a:noFill/>
        </p:spPr>
        <p:txBody>
          <a:bodyPr wrap="none" rtlCol="0">
            <a:spAutoFit/>
          </a:bodyPr>
          <a:lstStyle/>
          <a:p>
            <a:r>
              <a:rPr lang="zh-CN" altLang="en-US" sz="2000" b="1" dirty="0">
                <a:latin typeface="+mn-lt"/>
                <a:ea typeface="+mn-ea"/>
              </a:rPr>
              <a:t>（</a:t>
            </a:r>
            <a:r>
              <a:rPr lang="en-US" altLang="zh-CN" sz="2000" b="1" dirty="0">
                <a:latin typeface="+mn-lt"/>
                <a:ea typeface="+mn-ea"/>
              </a:rPr>
              <a:t>3</a:t>
            </a:r>
            <a:r>
              <a:rPr lang="zh-CN" altLang="en-US" sz="2000" b="1" dirty="0">
                <a:latin typeface="+mn-lt"/>
                <a:ea typeface="+mn-ea"/>
              </a:rPr>
              <a:t>）重复步骤（</a:t>
            </a:r>
            <a:r>
              <a:rPr lang="en-US" altLang="zh-CN" sz="2000" b="1" dirty="0">
                <a:latin typeface="+mn-lt"/>
                <a:ea typeface="+mn-ea"/>
              </a:rPr>
              <a:t>2</a:t>
            </a:r>
            <a:r>
              <a:rPr lang="zh-CN" altLang="en-US" sz="2000" b="1" dirty="0">
                <a:latin typeface="+mn-lt"/>
                <a:ea typeface="+mn-ea"/>
              </a:rPr>
              <a:t>）</a:t>
            </a:r>
            <a:r>
              <a:rPr lang="en-US" altLang="zh-CN" sz="2000" b="1" dirty="0">
                <a:latin typeface="+mn-lt"/>
                <a:ea typeface="+mn-ea"/>
              </a:rPr>
              <a:t>     </a:t>
            </a:r>
            <a:endParaRPr lang="zh-CN" altLang="en-US" sz="2000" b="1" dirty="0">
              <a:latin typeface="+mn-lt"/>
              <a:ea typeface="+mn-ea"/>
            </a:endParaRPr>
          </a:p>
        </p:txBody>
      </p:sp>
      <p:grpSp>
        <p:nvGrpSpPr>
          <p:cNvPr id="19" name="组合 18"/>
          <p:cNvGrpSpPr/>
          <p:nvPr/>
        </p:nvGrpSpPr>
        <p:grpSpPr>
          <a:xfrm>
            <a:off x="4939559" y="4543594"/>
            <a:ext cx="1283355" cy="1477694"/>
            <a:chOff x="4939559" y="3773263"/>
            <a:chExt cx="1283355" cy="1477694"/>
          </a:xfrm>
        </p:grpSpPr>
        <p:sp>
          <p:nvSpPr>
            <p:cNvPr id="20" name="椭圆 19"/>
            <p:cNvSpPr/>
            <p:nvPr/>
          </p:nvSpPr>
          <p:spPr>
            <a:xfrm>
              <a:off x="5254559" y="3773263"/>
              <a:ext cx="294048" cy="31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9</a:t>
              </a:r>
              <a:endParaRPr lang="zh-CN" altLang="en-US" sz="1600" dirty="0">
                <a:solidFill>
                  <a:schemeClr val="tx1"/>
                </a:solidFill>
                <a:cs typeface="Times New Roman" panose="02020603050405020304" pitchFamily="18" charset="0"/>
              </a:endParaRPr>
            </a:p>
          </p:txBody>
        </p:sp>
        <p:sp>
          <p:nvSpPr>
            <p:cNvPr id="21" name="椭圆 20"/>
            <p:cNvSpPr/>
            <p:nvPr/>
          </p:nvSpPr>
          <p:spPr>
            <a:xfrm>
              <a:off x="5548607" y="4396500"/>
              <a:ext cx="294048" cy="31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5</a:t>
              </a:r>
              <a:endParaRPr lang="zh-CN" altLang="en-US" sz="1600" dirty="0">
                <a:solidFill>
                  <a:schemeClr val="tx1"/>
                </a:solidFill>
                <a:cs typeface="Times New Roman" panose="02020603050405020304" pitchFamily="18" charset="0"/>
              </a:endParaRPr>
            </a:p>
          </p:txBody>
        </p:sp>
        <p:sp>
          <p:nvSpPr>
            <p:cNvPr id="22" name="矩形 21"/>
            <p:cNvSpPr/>
            <p:nvPr/>
          </p:nvSpPr>
          <p:spPr>
            <a:xfrm>
              <a:off x="5143608" y="4980957"/>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2</a:t>
              </a:r>
              <a:endParaRPr lang="zh-CN" altLang="en-US" sz="1600" dirty="0">
                <a:solidFill>
                  <a:schemeClr val="tx1"/>
                </a:solidFill>
                <a:cs typeface="Times New Roman" panose="02020603050405020304" pitchFamily="18" charset="0"/>
              </a:endParaRPr>
            </a:p>
          </p:txBody>
        </p:sp>
        <p:sp>
          <p:nvSpPr>
            <p:cNvPr id="23" name="矩形 22"/>
            <p:cNvSpPr/>
            <p:nvPr/>
          </p:nvSpPr>
          <p:spPr>
            <a:xfrm>
              <a:off x="5797655" y="4980957"/>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3</a:t>
              </a:r>
              <a:endParaRPr lang="zh-CN" altLang="en-US" sz="1600" dirty="0">
                <a:solidFill>
                  <a:schemeClr val="tx1"/>
                </a:solidFill>
                <a:cs typeface="Times New Roman" panose="02020603050405020304" pitchFamily="18" charset="0"/>
              </a:endParaRPr>
            </a:p>
          </p:txBody>
        </p:sp>
        <p:sp>
          <p:nvSpPr>
            <p:cNvPr id="24" name="矩形 23"/>
            <p:cNvSpPr/>
            <p:nvPr/>
          </p:nvSpPr>
          <p:spPr>
            <a:xfrm>
              <a:off x="4939559" y="44415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4</a:t>
              </a:r>
              <a:endParaRPr lang="zh-CN" altLang="en-US" sz="1600" dirty="0">
                <a:solidFill>
                  <a:schemeClr val="tx1"/>
                </a:solidFill>
                <a:cs typeface="Times New Roman" panose="02020603050405020304" pitchFamily="18" charset="0"/>
              </a:endParaRPr>
            </a:p>
          </p:txBody>
        </p:sp>
        <p:cxnSp>
          <p:nvCxnSpPr>
            <p:cNvPr id="25" name="直接连接符 24"/>
            <p:cNvCxnSpPr>
              <a:stCxn id="20" idx="4"/>
              <a:endCxn id="21" idx="0"/>
            </p:cNvCxnSpPr>
            <p:nvPr/>
          </p:nvCxnSpPr>
          <p:spPr>
            <a:xfrm>
              <a:off x="5401583" y="4088263"/>
              <a:ext cx="294048" cy="308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0" idx="4"/>
              <a:endCxn id="24" idx="0"/>
            </p:cNvCxnSpPr>
            <p:nvPr/>
          </p:nvCxnSpPr>
          <p:spPr>
            <a:xfrm flipH="1">
              <a:off x="5142059" y="4088263"/>
              <a:ext cx="259524" cy="353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4"/>
              <a:endCxn id="22" idx="0"/>
            </p:cNvCxnSpPr>
            <p:nvPr/>
          </p:nvCxnSpPr>
          <p:spPr>
            <a:xfrm flipH="1">
              <a:off x="5346108" y="4711500"/>
              <a:ext cx="349523"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1" idx="4"/>
              <a:endCxn id="23" idx="0"/>
            </p:cNvCxnSpPr>
            <p:nvPr/>
          </p:nvCxnSpPr>
          <p:spPr>
            <a:xfrm>
              <a:off x="5695631" y="4711500"/>
              <a:ext cx="304524"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817914" y="3776366"/>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11</a:t>
              </a:r>
              <a:endParaRPr lang="zh-CN" altLang="en-US" sz="1600" dirty="0">
                <a:solidFill>
                  <a:schemeClr val="tx1"/>
                </a:solidFill>
                <a:cs typeface="Times New Roman" panose="02020603050405020304" pitchFamily="18" charset="0"/>
              </a:endParaRPr>
            </a:p>
          </p:txBody>
        </p:sp>
      </p:grpSp>
      <p:grpSp>
        <p:nvGrpSpPr>
          <p:cNvPr id="30" name="组合 29"/>
          <p:cNvGrpSpPr/>
          <p:nvPr/>
        </p:nvGrpSpPr>
        <p:grpSpPr>
          <a:xfrm>
            <a:off x="6777000" y="4040744"/>
            <a:ext cx="1425098" cy="2556608"/>
            <a:chOff x="6777000" y="3751849"/>
            <a:chExt cx="1425098" cy="2556608"/>
          </a:xfrm>
        </p:grpSpPr>
        <p:sp>
          <p:nvSpPr>
            <p:cNvPr id="31" name="椭圆 30"/>
            <p:cNvSpPr/>
            <p:nvPr/>
          </p:nvSpPr>
          <p:spPr>
            <a:xfrm>
              <a:off x="7092000" y="4291306"/>
              <a:ext cx="294048" cy="31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9</a:t>
              </a:r>
              <a:endParaRPr lang="zh-CN" altLang="en-US" sz="1600" dirty="0">
                <a:solidFill>
                  <a:schemeClr val="tx1"/>
                </a:solidFill>
                <a:cs typeface="Times New Roman" panose="02020603050405020304" pitchFamily="18" charset="0"/>
              </a:endParaRPr>
            </a:p>
          </p:txBody>
        </p:sp>
        <p:sp>
          <p:nvSpPr>
            <p:cNvPr id="32" name="椭圆 31"/>
            <p:cNvSpPr/>
            <p:nvPr/>
          </p:nvSpPr>
          <p:spPr>
            <a:xfrm>
              <a:off x="7386048" y="4914543"/>
              <a:ext cx="294048" cy="31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5</a:t>
              </a:r>
              <a:endParaRPr lang="zh-CN" altLang="en-US" sz="1600" dirty="0">
                <a:solidFill>
                  <a:schemeClr val="tx1"/>
                </a:solidFill>
                <a:cs typeface="Times New Roman" panose="02020603050405020304" pitchFamily="18" charset="0"/>
              </a:endParaRPr>
            </a:p>
          </p:txBody>
        </p:sp>
        <p:sp>
          <p:nvSpPr>
            <p:cNvPr id="33" name="矩形 32"/>
            <p:cNvSpPr/>
            <p:nvPr/>
          </p:nvSpPr>
          <p:spPr>
            <a:xfrm>
              <a:off x="6981049" y="5499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2</a:t>
              </a:r>
              <a:endParaRPr lang="zh-CN" altLang="en-US" sz="1600" dirty="0">
                <a:solidFill>
                  <a:schemeClr val="tx1"/>
                </a:solidFill>
                <a:cs typeface="Times New Roman" panose="02020603050405020304" pitchFamily="18" charset="0"/>
              </a:endParaRPr>
            </a:p>
          </p:txBody>
        </p:sp>
        <p:sp>
          <p:nvSpPr>
            <p:cNvPr id="34" name="矩形 33"/>
            <p:cNvSpPr/>
            <p:nvPr/>
          </p:nvSpPr>
          <p:spPr>
            <a:xfrm>
              <a:off x="7635096" y="5499000"/>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3</a:t>
              </a:r>
              <a:endParaRPr lang="zh-CN" altLang="en-US" sz="1600" dirty="0">
                <a:solidFill>
                  <a:schemeClr val="tx1"/>
                </a:solidFill>
                <a:cs typeface="Times New Roman" panose="02020603050405020304" pitchFamily="18" charset="0"/>
              </a:endParaRPr>
            </a:p>
          </p:txBody>
        </p:sp>
        <p:sp>
          <p:nvSpPr>
            <p:cNvPr id="35" name="矩形 34"/>
            <p:cNvSpPr/>
            <p:nvPr/>
          </p:nvSpPr>
          <p:spPr>
            <a:xfrm>
              <a:off x="6777000" y="4959543"/>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4</a:t>
              </a:r>
              <a:endParaRPr lang="zh-CN" altLang="en-US" sz="1600" dirty="0">
                <a:solidFill>
                  <a:schemeClr val="tx1"/>
                </a:solidFill>
                <a:cs typeface="Times New Roman" panose="02020603050405020304" pitchFamily="18" charset="0"/>
              </a:endParaRPr>
            </a:p>
          </p:txBody>
        </p:sp>
        <p:cxnSp>
          <p:nvCxnSpPr>
            <p:cNvPr id="36" name="直接连接符 35"/>
            <p:cNvCxnSpPr>
              <a:stCxn id="31" idx="4"/>
              <a:endCxn id="32" idx="0"/>
            </p:cNvCxnSpPr>
            <p:nvPr/>
          </p:nvCxnSpPr>
          <p:spPr>
            <a:xfrm>
              <a:off x="7239024" y="4606306"/>
              <a:ext cx="294048" cy="308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1" idx="4"/>
              <a:endCxn id="35" idx="0"/>
            </p:cNvCxnSpPr>
            <p:nvPr/>
          </p:nvCxnSpPr>
          <p:spPr>
            <a:xfrm flipH="1">
              <a:off x="6979500" y="4606306"/>
              <a:ext cx="259524" cy="353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2" idx="4"/>
              <a:endCxn id="33" idx="0"/>
            </p:cNvCxnSpPr>
            <p:nvPr/>
          </p:nvCxnSpPr>
          <p:spPr>
            <a:xfrm flipH="1">
              <a:off x="7183549" y="5229543"/>
              <a:ext cx="349523"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2" idx="4"/>
              <a:endCxn id="34" idx="0"/>
            </p:cNvCxnSpPr>
            <p:nvPr/>
          </p:nvCxnSpPr>
          <p:spPr>
            <a:xfrm>
              <a:off x="7533072" y="5229543"/>
              <a:ext cx="304524" cy="269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7410096" y="3751849"/>
              <a:ext cx="360000" cy="3071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cs typeface="Times New Roman" panose="02020603050405020304" pitchFamily="18" charset="0"/>
                </a:rPr>
                <a:t>20</a:t>
              </a:r>
              <a:endParaRPr lang="zh-CN" altLang="en-US" sz="1600" dirty="0">
                <a:solidFill>
                  <a:schemeClr val="tx1"/>
                </a:solidFill>
                <a:cs typeface="Times New Roman" panose="02020603050405020304" pitchFamily="18" charset="0"/>
              </a:endParaRPr>
            </a:p>
          </p:txBody>
        </p:sp>
        <p:sp>
          <p:nvSpPr>
            <p:cNvPr id="41" name="矩形 40"/>
            <p:cNvSpPr/>
            <p:nvPr/>
          </p:nvSpPr>
          <p:spPr>
            <a:xfrm>
              <a:off x="7797098" y="4291306"/>
              <a:ext cx="405000" cy="27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cs typeface="Times New Roman" panose="02020603050405020304" pitchFamily="18" charset="0"/>
                </a:rPr>
                <a:t>11</a:t>
              </a:r>
              <a:endParaRPr lang="zh-CN" altLang="en-US" sz="1600" dirty="0">
                <a:solidFill>
                  <a:schemeClr val="tx1"/>
                </a:solidFill>
                <a:cs typeface="Times New Roman" panose="02020603050405020304" pitchFamily="18" charset="0"/>
              </a:endParaRPr>
            </a:p>
          </p:txBody>
        </p:sp>
        <p:cxnSp>
          <p:nvCxnSpPr>
            <p:cNvPr id="42" name="直接连接符 41"/>
            <p:cNvCxnSpPr>
              <a:stCxn id="40" idx="4"/>
              <a:endCxn id="31" idx="0"/>
            </p:cNvCxnSpPr>
            <p:nvPr/>
          </p:nvCxnSpPr>
          <p:spPr>
            <a:xfrm flipH="1">
              <a:off x="7239024" y="4058956"/>
              <a:ext cx="351072" cy="23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0" idx="4"/>
              <a:endCxn id="41" idx="0"/>
            </p:cNvCxnSpPr>
            <p:nvPr/>
          </p:nvCxnSpPr>
          <p:spPr>
            <a:xfrm>
              <a:off x="7590096" y="4058956"/>
              <a:ext cx="409502" cy="23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935528" y="5908347"/>
              <a:ext cx="1242648" cy="400110"/>
            </a:xfrm>
            <a:prstGeom prst="rect">
              <a:avLst/>
            </a:prstGeom>
          </p:spPr>
          <p:txBody>
            <a:bodyPr wrap="none">
              <a:spAutoFit/>
            </a:bodyPr>
            <a:lstStyle/>
            <a:p>
              <a:r>
                <a:rPr lang="zh-CN" altLang="en-US" sz="2000" dirty="0">
                  <a:latin typeface="+mn-lt"/>
                  <a:ea typeface="+mn-ea"/>
                  <a:cs typeface="Times New Roman" panose="02020603050405020304" pitchFamily="18" charset="0"/>
                </a:rPr>
                <a:t>∑</a:t>
              </a:r>
              <a:r>
                <a:rPr lang="en-US" altLang="zh-CN" sz="2000" i="1" dirty="0" err="1">
                  <a:latin typeface="+mn-lt"/>
                  <a:ea typeface="+mn-ea"/>
                  <a:cs typeface="Times New Roman" panose="02020603050405020304" pitchFamily="18" charset="0"/>
                </a:rPr>
                <a:t>w</a:t>
              </a:r>
              <a:r>
                <a:rPr lang="en-US" altLang="zh-CN" sz="2000" i="1" baseline="-25000" dirty="0" err="1">
                  <a:latin typeface="+mn-lt"/>
                  <a:ea typeface="+mn-ea"/>
                  <a:cs typeface="Times New Roman" panose="02020603050405020304" pitchFamily="18" charset="0"/>
                </a:rPr>
                <a:t>i</a:t>
              </a:r>
              <a:r>
                <a:rPr lang="en-US" altLang="zh-CN" sz="2000" i="1" dirty="0" err="1">
                  <a:latin typeface="+mn-lt"/>
                  <a:ea typeface="+mn-ea"/>
                  <a:cs typeface="Times New Roman" panose="02020603050405020304" pitchFamily="18" charset="0"/>
                </a:rPr>
                <a:t>·l</a:t>
              </a:r>
              <a:r>
                <a:rPr lang="en-US" altLang="zh-CN" sz="2000" i="1" baseline="-25000" dirty="0" err="1">
                  <a:latin typeface="+mn-lt"/>
                  <a:ea typeface="+mn-ea"/>
                  <a:cs typeface="Times New Roman" panose="02020603050405020304" pitchFamily="18" charset="0"/>
                </a:rPr>
                <a:t>i</a:t>
              </a:r>
              <a:r>
                <a:rPr lang="en-US" altLang="zh-CN" sz="2000" i="1" dirty="0">
                  <a:latin typeface="+mn-lt"/>
                  <a:ea typeface="+mn-ea"/>
                  <a:cs typeface="Times New Roman" panose="02020603050405020304" pitchFamily="18" charset="0"/>
                </a:rPr>
                <a:t>=</a:t>
              </a:r>
              <a:r>
                <a:rPr lang="en-US" altLang="zh-CN" sz="2000" dirty="0">
                  <a:latin typeface="+mn-lt"/>
                  <a:ea typeface="+mn-ea"/>
                  <a:cs typeface="Times New Roman" panose="02020603050405020304" pitchFamily="18" charset="0"/>
                </a:rPr>
                <a:t>34</a:t>
              </a:r>
              <a:r>
                <a:rPr lang="en-US" altLang="zh-CN" sz="2000" i="1" baseline="-25000" dirty="0">
                  <a:latin typeface="+mn-lt"/>
                  <a:ea typeface="+mn-ea"/>
                  <a:cs typeface="Times New Roman" panose="02020603050405020304" pitchFamily="18" charset="0"/>
                </a:rPr>
                <a:t> </a:t>
              </a:r>
              <a:endParaRPr lang="zh-CN" altLang="en-US" sz="2000" dirty="0">
                <a:latin typeface="+mn-lt"/>
                <a:ea typeface="+mn-ea"/>
                <a:cs typeface="Times New Roman" panose="02020603050405020304" pitchFamily="18" charset="0"/>
              </a:endParaRPr>
            </a:p>
          </p:txBody>
        </p:sp>
      </p:grpSp>
      <p:sp>
        <p:nvSpPr>
          <p:cNvPr id="45" name="矩形 44"/>
          <p:cNvSpPr/>
          <p:nvPr/>
        </p:nvSpPr>
        <p:spPr>
          <a:xfrm>
            <a:off x="539552" y="6125234"/>
            <a:ext cx="5755371" cy="400110"/>
          </a:xfrm>
          <a:prstGeom prst="rect">
            <a:avLst/>
          </a:prstGeom>
        </p:spPr>
        <p:txBody>
          <a:bodyPr wrap="square">
            <a:spAutoFit/>
          </a:bodyPr>
          <a:lstStyle/>
          <a:p>
            <a:r>
              <a:rPr lang="zh-CN" altLang="en-US" sz="2000" b="1" dirty="0">
                <a:latin typeface="+mn-lt"/>
                <a:ea typeface="+mn-ea"/>
              </a:rPr>
              <a:t>（</a:t>
            </a:r>
            <a:r>
              <a:rPr lang="en-US" altLang="zh-CN" sz="2000" b="1" dirty="0">
                <a:latin typeface="+mn-lt"/>
                <a:ea typeface="+mn-ea"/>
              </a:rPr>
              <a:t>4</a:t>
            </a:r>
            <a:r>
              <a:rPr lang="zh-CN" altLang="en-US" sz="2000" b="1" dirty="0">
                <a:latin typeface="+mn-lt"/>
                <a:ea typeface="+mn-ea"/>
              </a:rPr>
              <a:t>）直到最后形成一棵增长树，为哈夫曼树。</a:t>
            </a:r>
          </a:p>
        </p:txBody>
      </p:sp>
      <p:sp>
        <p:nvSpPr>
          <p:cNvPr id="47" name="Text Box 9">
            <a:extLst>
              <a:ext uri="{FF2B5EF4-FFF2-40B4-BE49-F238E27FC236}">
                <a16:creationId xmlns:a16="http://schemas.microsoft.com/office/drawing/2014/main" id="{C099E958-7873-454E-9707-F385A118C236}"/>
              </a:ext>
            </a:extLst>
          </p:cNvPr>
          <p:cNvSpPr txBox="1">
            <a:spLocks noChangeArrowheads="1"/>
          </p:cNvSpPr>
          <p:nvPr/>
        </p:nvSpPr>
        <p:spPr bwMode="auto">
          <a:xfrm>
            <a:off x="575454" y="619683"/>
            <a:ext cx="8148637" cy="93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solidFill>
                  <a:srgbClr val="0000CC"/>
                </a:solidFill>
                <a:latin typeface="+mn-lt"/>
                <a:ea typeface="+mn-ea"/>
              </a:rPr>
              <a:t>给定实数</a:t>
            </a:r>
            <a:r>
              <a:rPr lang="en-US" altLang="zh-CN" b="1" i="1" dirty="0">
                <a:solidFill>
                  <a:srgbClr val="0000CC"/>
                </a:solidFill>
                <a:latin typeface="+mn-lt"/>
                <a:ea typeface="+mn-ea"/>
              </a:rPr>
              <a:t>w={w</a:t>
            </a:r>
            <a:r>
              <a:rPr lang="en-US" altLang="zh-CN" b="1" i="1" baseline="-25000" dirty="0">
                <a:solidFill>
                  <a:srgbClr val="0000CC"/>
                </a:solidFill>
                <a:latin typeface="+mn-lt"/>
                <a:ea typeface="+mn-ea"/>
              </a:rPr>
              <a:t>1</a:t>
            </a:r>
            <a:r>
              <a:rPr lang="en-US" altLang="zh-CN" b="1" i="1" dirty="0">
                <a:solidFill>
                  <a:srgbClr val="0000CC"/>
                </a:solidFill>
                <a:latin typeface="+mn-lt"/>
                <a:ea typeface="+mn-ea"/>
              </a:rPr>
              <a:t>,w</a:t>
            </a:r>
            <a:r>
              <a:rPr lang="en-US" altLang="zh-CN" b="1" i="1" baseline="-25000" dirty="0">
                <a:solidFill>
                  <a:srgbClr val="0000CC"/>
                </a:solidFill>
                <a:latin typeface="+mn-lt"/>
                <a:ea typeface="+mn-ea"/>
              </a:rPr>
              <a:t>2</a:t>
            </a:r>
            <a:r>
              <a:rPr lang="en-US" altLang="zh-CN" b="1" i="1" dirty="0">
                <a:solidFill>
                  <a:srgbClr val="0000CC"/>
                </a:solidFill>
                <a:latin typeface="+mn-lt"/>
                <a:ea typeface="+mn-ea"/>
              </a:rPr>
              <a:t>,…,</a:t>
            </a:r>
            <a:r>
              <a:rPr lang="en-US" altLang="zh-CN" b="1" i="1" dirty="0" err="1">
                <a:solidFill>
                  <a:srgbClr val="0000CC"/>
                </a:solidFill>
                <a:latin typeface="+mn-lt"/>
                <a:ea typeface="+mn-ea"/>
              </a:rPr>
              <a:t>w</a:t>
            </a:r>
            <a:r>
              <a:rPr lang="en-US" altLang="zh-CN" b="1" i="1" baseline="-25000" dirty="0" err="1">
                <a:solidFill>
                  <a:srgbClr val="0000CC"/>
                </a:solidFill>
                <a:latin typeface="+mn-lt"/>
                <a:ea typeface="+mn-ea"/>
              </a:rPr>
              <a:t>m</a:t>
            </a:r>
            <a:r>
              <a:rPr lang="en-US" altLang="zh-CN" b="1" i="1" dirty="0">
                <a:solidFill>
                  <a:srgbClr val="0000CC"/>
                </a:solidFill>
                <a:latin typeface="+mn-lt"/>
                <a:ea typeface="+mn-ea"/>
              </a:rPr>
              <a:t>}</a:t>
            </a:r>
            <a:r>
              <a:rPr lang="zh-CN" altLang="en-US" b="1" dirty="0">
                <a:solidFill>
                  <a:srgbClr val="0000CC"/>
                </a:solidFill>
                <a:latin typeface="+mn-lt"/>
                <a:ea typeface="+mn-ea"/>
              </a:rPr>
              <a:t>，构造以 </a:t>
            </a:r>
            <a:r>
              <a:rPr lang="en-US" altLang="zh-CN" b="1" i="1" dirty="0" err="1">
                <a:solidFill>
                  <a:srgbClr val="0000CC"/>
                </a:solidFill>
                <a:latin typeface="+mn-lt"/>
                <a:ea typeface="+mn-ea"/>
              </a:rPr>
              <a:t>w</a:t>
            </a:r>
            <a:r>
              <a:rPr lang="en-US" altLang="zh-CN" b="1" i="1" baseline="-25000" dirty="0" err="1">
                <a:solidFill>
                  <a:srgbClr val="0000CC"/>
                </a:solidFill>
                <a:latin typeface="+mn-lt"/>
                <a:ea typeface="+mn-ea"/>
              </a:rPr>
              <a:t>i</a:t>
            </a:r>
            <a:r>
              <a:rPr lang="en-US" altLang="zh-CN" b="1" i="1" baseline="-25000" dirty="0">
                <a:solidFill>
                  <a:srgbClr val="0000CC"/>
                </a:solidFill>
                <a:latin typeface="+mn-lt"/>
                <a:ea typeface="+mn-ea"/>
              </a:rPr>
              <a:t> </a:t>
            </a:r>
            <a:r>
              <a:rPr lang="zh-CN" altLang="en-US" b="1" dirty="0">
                <a:solidFill>
                  <a:srgbClr val="0000CC"/>
                </a:solidFill>
                <a:latin typeface="+mn-lt"/>
                <a:ea typeface="+mn-ea"/>
              </a:rPr>
              <a:t>为权的增长树，其中</a:t>
            </a:r>
          </a:p>
          <a:p>
            <a:pPr eaLnBrk="1" hangingPunct="1">
              <a:lnSpc>
                <a:spcPct val="120000"/>
              </a:lnSpc>
            </a:pPr>
            <a:r>
              <a:rPr lang="zh-CN" altLang="en-US" b="1" dirty="0">
                <a:solidFill>
                  <a:srgbClr val="0000CC"/>
                </a:solidFill>
                <a:latin typeface="+mn-lt"/>
                <a:ea typeface="+mn-ea"/>
              </a:rPr>
              <a:t>∑</a:t>
            </a:r>
            <a:r>
              <a:rPr lang="en-US" altLang="zh-CN" b="1" i="1" dirty="0" err="1">
                <a:solidFill>
                  <a:srgbClr val="0000CC"/>
                </a:solidFill>
                <a:latin typeface="+mn-lt"/>
                <a:ea typeface="+mn-ea"/>
              </a:rPr>
              <a:t>w</a:t>
            </a:r>
            <a:r>
              <a:rPr lang="en-US" altLang="zh-CN" b="1" i="1" baseline="-25000" dirty="0" err="1">
                <a:solidFill>
                  <a:srgbClr val="0000CC"/>
                </a:solidFill>
                <a:latin typeface="+mn-lt"/>
                <a:ea typeface="+mn-ea"/>
              </a:rPr>
              <a:t>i</a:t>
            </a:r>
            <a:r>
              <a:rPr lang="en-US" altLang="zh-CN" b="1" i="1" dirty="0" err="1">
                <a:solidFill>
                  <a:srgbClr val="0000CC"/>
                </a:solidFill>
                <a:latin typeface="+mn-lt"/>
                <a:ea typeface="+mn-ea"/>
              </a:rPr>
              <a:t>·l</a:t>
            </a:r>
            <a:r>
              <a:rPr lang="en-US" altLang="zh-CN" b="1" i="1" baseline="-25000" dirty="0" err="1">
                <a:solidFill>
                  <a:srgbClr val="0000CC"/>
                </a:solidFill>
                <a:latin typeface="+mn-lt"/>
                <a:ea typeface="+mn-ea"/>
              </a:rPr>
              <a:t>i</a:t>
            </a:r>
            <a:r>
              <a:rPr lang="en-US" altLang="zh-CN" b="1" i="1" baseline="-25000" dirty="0">
                <a:solidFill>
                  <a:srgbClr val="0000CC"/>
                </a:solidFill>
                <a:latin typeface="+mn-lt"/>
                <a:ea typeface="+mn-ea"/>
              </a:rPr>
              <a:t> </a:t>
            </a:r>
            <a:r>
              <a:rPr lang="zh-CN" altLang="en-US" b="1" dirty="0">
                <a:solidFill>
                  <a:srgbClr val="0000CC"/>
                </a:solidFill>
                <a:latin typeface="+mn-lt"/>
                <a:ea typeface="+mn-ea"/>
              </a:rPr>
              <a:t>最小的一棵 二叉树称为哈夫曼树。</a:t>
            </a:r>
          </a:p>
        </p:txBody>
      </p:sp>
    </p:spTree>
    <p:extLst>
      <p:ext uri="{BB962C8B-B14F-4D97-AF65-F5344CB8AC3E}">
        <p14:creationId xmlns:p14="http://schemas.microsoft.com/office/powerpoint/2010/main" val="285183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a:extLst>
              <a:ext uri="{FF2B5EF4-FFF2-40B4-BE49-F238E27FC236}">
                <a16:creationId xmlns:a16="http://schemas.microsoft.com/office/drawing/2014/main" id="{BB9010ED-85D7-406C-B7D8-1A4336776FF3}"/>
              </a:ext>
            </a:extLst>
          </p:cNvPr>
          <p:cNvGrpSpPr/>
          <p:nvPr/>
        </p:nvGrpSpPr>
        <p:grpSpPr>
          <a:xfrm>
            <a:off x="3618603" y="1301180"/>
            <a:ext cx="5346750" cy="5142820"/>
            <a:chOff x="3618603" y="1301180"/>
            <a:chExt cx="5346750" cy="5142820"/>
          </a:xfrm>
        </p:grpSpPr>
        <p:sp>
          <p:nvSpPr>
            <p:cNvPr id="104" name="直角三角形 103">
              <a:extLst>
                <a:ext uri="{FF2B5EF4-FFF2-40B4-BE49-F238E27FC236}">
                  <a16:creationId xmlns:a16="http://schemas.microsoft.com/office/drawing/2014/main" id="{B76DEFF1-6A21-4665-B125-03B9B07C7808}"/>
                </a:ext>
              </a:extLst>
            </p:cNvPr>
            <p:cNvSpPr/>
            <p:nvPr/>
          </p:nvSpPr>
          <p:spPr>
            <a:xfrm flipH="1" flipV="1">
              <a:off x="3618603" y="1301180"/>
              <a:ext cx="5228397" cy="5142820"/>
            </a:xfrm>
            <a:prstGeom prst="rtTriangl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1" name="文本框 100">
              <a:extLst>
                <a:ext uri="{FF2B5EF4-FFF2-40B4-BE49-F238E27FC236}">
                  <a16:creationId xmlns:a16="http://schemas.microsoft.com/office/drawing/2014/main" id="{344377DA-D0E0-499E-991A-E83671F77FF8}"/>
                </a:ext>
              </a:extLst>
            </p:cNvPr>
            <p:cNvSpPr txBox="1"/>
            <p:nvPr/>
          </p:nvSpPr>
          <p:spPr>
            <a:xfrm>
              <a:off x="4212000" y="1301181"/>
              <a:ext cx="4753353" cy="4154984"/>
            </a:xfrm>
            <a:prstGeom prst="rect">
              <a:avLst/>
            </a:prstGeom>
            <a:noFill/>
          </p:spPr>
          <p:txBody>
            <a:bodyPr wrap="none" rtlCol="0">
              <a:spAutoFit/>
            </a:bodyPr>
            <a:lstStyle/>
            <a:p>
              <a:r>
                <a:rPr lang="en-US" altLang="zh-CN" sz="2000" b="1" u="sng" dirty="0">
                  <a:solidFill>
                    <a:srgbClr val="FF0000"/>
                  </a:solidFill>
                  <a:latin typeface="+mn-lt"/>
                  <a:ea typeface="+mn-ea"/>
                  <a:cs typeface="Times New Roman" panose="02020603050405020304" pitchFamily="18" charset="0"/>
                </a:rPr>
                <a:t>2</a:t>
              </a:r>
              <a:r>
                <a:rPr lang="en-US" altLang="zh-CN" sz="2000" b="1" dirty="0">
                  <a:solidFill>
                    <a:srgbClr val="FF0000"/>
                  </a:solidFill>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3</a:t>
              </a:r>
              <a:r>
                <a:rPr lang="en-US" altLang="zh-CN" sz="2000" b="1" dirty="0">
                  <a:latin typeface="+mn-lt"/>
                  <a:ea typeface="+mn-ea"/>
                  <a:cs typeface="Times New Roman" panose="02020603050405020304" pitchFamily="18" charset="0"/>
                </a:rPr>
                <a:t>   5   7  11  13  17  19  23  29  31  37   41</a:t>
              </a:r>
            </a:p>
            <a:p>
              <a:r>
                <a:rPr lang="en-US" altLang="zh-CN" sz="2000" b="1" dirty="0">
                  <a:latin typeface="+mn-lt"/>
                  <a:ea typeface="+mn-ea"/>
                  <a:cs typeface="Times New Roman" panose="02020603050405020304" pitchFamily="18" charset="0"/>
                </a:rPr>
                <a:t>    </a:t>
              </a:r>
              <a:r>
                <a:rPr lang="en-US" altLang="zh-CN" b="1" u="sng" dirty="0">
                  <a:solidFill>
                    <a:srgbClr val="FF0000"/>
                  </a:solidFill>
                  <a:latin typeface="+mn-lt"/>
                  <a:ea typeface="+mn-ea"/>
                </a:rPr>
                <a:t>5</a:t>
              </a:r>
              <a:r>
                <a:rPr lang="en-US" altLang="zh-CN" sz="2000" b="1" dirty="0">
                  <a:solidFill>
                    <a:srgbClr val="FF0000"/>
                  </a:solidFill>
                  <a:latin typeface="+mn-lt"/>
                  <a:ea typeface="+mn-ea"/>
                  <a:cs typeface="Times New Roman" panose="02020603050405020304" pitchFamily="18" charset="0"/>
                </a:rPr>
                <a:t> </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5</a:t>
              </a:r>
              <a:r>
                <a:rPr lang="en-US" altLang="zh-CN" sz="2000" b="1" dirty="0">
                  <a:latin typeface="+mn-lt"/>
                  <a:ea typeface="+mn-ea"/>
                  <a:cs typeface="Times New Roman" panose="02020603050405020304" pitchFamily="18" charset="0"/>
                </a:rPr>
                <a:t>   7  11  13  17  19  23  29  31  37   41</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10</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7</a:t>
              </a:r>
              <a:r>
                <a:rPr lang="en-US" altLang="zh-CN" sz="2000" b="1" dirty="0">
                  <a:latin typeface="+mn-lt"/>
                  <a:ea typeface="+mn-ea"/>
                  <a:cs typeface="Times New Roman" panose="02020603050405020304" pitchFamily="18" charset="0"/>
                </a:rPr>
                <a:t>  11  13  17  19  23  29  31  37   41</a:t>
              </a:r>
            </a:p>
            <a:p>
              <a:r>
                <a:rPr lang="en-US" altLang="zh-CN" sz="2000" b="1" dirty="0">
                  <a:latin typeface="+mn-lt"/>
                  <a:ea typeface="+mn-ea"/>
                  <a:cs typeface="Times New Roman" panose="02020603050405020304" pitchFamily="18" charset="0"/>
                </a:rPr>
                <a:t>            17  </a:t>
              </a:r>
              <a:r>
                <a:rPr lang="en-US" altLang="zh-CN" sz="2000" b="1" u="sng" dirty="0">
                  <a:solidFill>
                    <a:srgbClr val="FF0000"/>
                  </a:solidFill>
                  <a:latin typeface="+mn-lt"/>
                  <a:ea typeface="+mn-ea"/>
                  <a:cs typeface="Times New Roman" panose="02020603050405020304" pitchFamily="18" charset="0"/>
                </a:rPr>
                <a:t>11 </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13</a:t>
              </a:r>
              <a:r>
                <a:rPr lang="en-US" altLang="zh-CN" sz="2000" b="1" dirty="0">
                  <a:latin typeface="+mn-lt"/>
                  <a:ea typeface="+mn-ea"/>
                  <a:cs typeface="Times New Roman" panose="02020603050405020304" pitchFamily="18" charset="0"/>
                </a:rPr>
                <a:t>  17  19  23  29  31  37   41</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17</a:t>
              </a:r>
              <a:r>
                <a:rPr lang="en-US" altLang="zh-CN" sz="2000" b="1" dirty="0">
                  <a:latin typeface="+mn-lt"/>
                  <a:ea typeface="+mn-ea"/>
                  <a:cs typeface="Times New Roman" panose="02020603050405020304" pitchFamily="18" charset="0"/>
                </a:rPr>
                <a:t>        24  </a:t>
              </a:r>
              <a:r>
                <a:rPr lang="en-US" altLang="zh-CN" sz="2000" b="1" u="sng" dirty="0">
                  <a:solidFill>
                    <a:srgbClr val="FF0000"/>
                  </a:solidFill>
                  <a:latin typeface="+mn-lt"/>
                  <a:ea typeface="+mn-ea"/>
                  <a:cs typeface="Times New Roman" panose="02020603050405020304" pitchFamily="18" charset="0"/>
                </a:rPr>
                <a:t>17</a:t>
              </a:r>
              <a:r>
                <a:rPr lang="en-US" altLang="zh-CN" sz="2000" b="1" dirty="0">
                  <a:latin typeface="+mn-lt"/>
                  <a:ea typeface="+mn-ea"/>
                  <a:cs typeface="Times New Roman" panose="02020603050405020304" pitchFamily="18" charset="0"/>
                </a:rPr>
                <a:t>  19  23  29  31  37   41</a:t>
              </a:r>
            </a:p>
            <a:p>
              <a:r>
                <a:rPr lang="en-US" altLang="zh-CN" sz="2000" b="1" dirty="0">
                  <a:latin typeface="+mn-lt"/>
                  <a:ea typeface="+mn-ea"/>
                  <a:cs typeface="Times New Roman" panose="02020603050405020304" pitchFamily="18" charset="0"/>
                </a:rPr>
                <a:t>                        24  34  </a:t>
              </a:r>
              <a:r>
                <a:rPr lang="en-US" altLang="zh-CN" sz="2000" b="1" u="sng" dirty="0">
                  <a:solidFill>
                    <a:srgbClr val="FF0000"/>
                  </a:solidFill>
                  <a:latin typeface="+mn-lt"/>
                  <a:ea typeface="+mn-ea"/>
                  <a:cs typeface="Times New Roman" panose="02020603050405020304" pitchFamily="18" charset="0"/>
                </a:rPr>
                <a:t>19</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23</a:t>
              </a:r>
              <a:r>
                <a:rPr lang="en-US" altLang="zh-CN" sz="2000" b="1" dirty="0">
                  <a:latin typeface="+mn-lt"/>
                  <a:ea typeface="+mn-ea"/>
                  <a:cs typeface="Times New Roman" panose="02020603050405020304" pitchFamily="18" charset="0"/>
                </a:rPr>
                <a:t>  29  31  37   41</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24</a:t>
              </a:r>
              <a:r>
                <a:rPr lang="en-US" altLang="zh-CN" sz="2000" b="1" dirty="0">
                  <a:latin typeface="+mn-lt"/>
                  <a:ea typeface="+mn-ea"/>
                  <a:cs typeface="Times New Roman" panose="02020603050405020304" pitchFamily="18" charset="0"/>
                </a:rPr>
                <a:t>  34        42  </a:t>
              </a:r>
              <a:r>
                <a:rPr lang="en-US" altLang="zh-CN" sz="2000" b="1" u="sng" dirty="0">
                  <a:solidFill>
                    <a:srgbClr val="FF0000"/>
                  </a:solidFill>
                  <a:latin typeface="+mn-lt"/>
                  <a:ea typeface="+mn-ea"/>
                  <a:cs typeface="Times New Roman" panose="02020603050405020304" pitchFamily="18" charset="0"/>
                </a:rPr>
                <a:t>29</a:t>
              </a:r>
              <a:r>
                <a:rPr lang="en-US" altLang="zh-CN" sz="2000" b="1" dirty="0">
                  <a:latin typeface="+mn-lt"/>
                  <a:ea typeface="+mn-ea"/>
                  <a:cs typeface="Times New Roman" panose="02020603050405020304" pitchFamily="18" charset="0"/>
                </a:rPr>
                <a:t>  31  37   41</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34</a:t>
              </a:r>
              <a:r>
                <a:rPr lang="en-US" altLang="zh-CN" sz="2000" b="1" dirty="0">
                  <a:latin typeface="+mn-lt"/>
                  <a:ea typeface="+mn-ea"/>
                  <a:cs typeface="Times New Roman" panose="02020603050405020304" pitchFamily="18" charset="0"/>
                </a:rPr>
                <a:t>        42  53  </a:t>
              </a:r>
              <a:r>
                <a:rPr lang="en-US" altLang="zh-CN" sz="2000" b="1" u="sng" dirty="0">
                  <a:solidFill>
                    <a:srgbClr val="FF0000"/>
                  </a:solidFill>
                  <a:latin typeface="+mn-lt"/>
                  <a:ea typeface="+mn-ea"/>
                  <a:cs typeface="Times New Roman" panose="02020603050405020304" pitchFamily="18" charset="0"/>
                </a:rPr>
                <a:t>31</a:t>
              </a:r>
              <a:r>
                <a:rPr lang="en-US" altLang="zh-CN" sz="2000" b="1" dirty="0">
                  <a:latin typeface="+mn-lt"/>
                  <a:ea typeface="+mn-ea"/>
                  <a:cs typeface="Times New Roman" panose="02020603050405020304" pitchFamily="18" charset="0"/>
                </a:rPr>
                <a:t>  37   41</a:t>
              </a:r>
            </a:p>
            <a:p>
              <a:r>
                <a:rPr lang="en-US" altLang="zh-CN" sz="2000" b="1" dirty="0">
                  <a:latin typeface="+mn-lt"/>
                  <a:ea typeface="+mn-ea"/>
                  <a:cs typeface="Times New Roman" panose="02020603050405020304" pitchFamily="18" charset="0"/>
                </a:rPr>
                <a:t>                                          42  53  65  </a:t>
              </a:r>
              <a:r>
                <a:rPr lang="en-US" altLang="zh-CN" sz="2000" b="1" u="sng" dirty="0">
                  <a:solidFill>
                    <a:srgbClr val="FF0000"/>
                  </a:solidFill>
                  <a:latin typeface="+mn-lt"/>
                  <a:ea typeface="+mn-ea"/>
                  <a:cs typeface="Times New Roman" panose="02020603050405020304" pitchFamily="18" charset="0"/>
                </a:rPr>
                <a:t>37</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41</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42</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53</a:t>
              </a:r>
              <a:r>
                <a:rPr lang="en-US" altLang="zh-CN" sz="2000" b="1" dirty="0">
                  <a:latin typeface="+mn-lt"/>
                  <a:ea typeface="+mn-ea"/>
                  <a:cs typeface="Times New Roman" panose="02020603050405020304" pitchFamily="18" charset="0"/>
                </a:rPr>
                <a:t>  65         78</a:t>
              </a:r>
            </a:p>
            <a:p>
              <a:r>
                <a:rPr lang="en-US" altLang="zh-CN" sz="2000" b="1" dirty="0">
                  <a:latin typeface="+mn-lt"/>
                  <a:ea typeface="+mn-ea"/>
                  <a:cs typeface="Times New Roman" panose="02020603050405020304" pitchFamily="18" charset="0"/>
                </a:rPr>
                <a:t>                                                95  </a:t>
              </a:r>
              <a:r>
                <a:rPr lang="en-US" altLang="zh-CN" sz="2000" b="1" u="sng" dirty="0">
                  <a:solidFill>
                    <a:srgbClr val="FF0000"/>
                  </a:solidFill>
                  <a:latin typeface="+mn-lt"/>
                  <a:ea typeface="+mn-ea"/>
                  <a:cs typeface="Times New Roman" panose="02020603050405020304" pitchFamily="18" charset="0"/>
                </a:rPr>
                <a:t>65</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78</a:t>
              </a:r>
            </a:p>
            <a:p>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95</a:t>
              </a:r>
              <a:r>
                <a:rPr lang="en-US" altLang="zh-CN" sz="2000" b="1" dirty="0">
                  <a:latin typeface="+mn-lt"/>
                  <a:ea typeface="+mn-ea"/>
                  <a:cs typeface="Times New Roman" panose="02020603050405020304" pitchFamily="18" charset="0"/>
                </a:rPr>
                <a:t>             </a:t>
              </a:r>
              <a:r>
                <a:rPr lang="en-US" altLang="zh-CN" sz="2000" b="1" u="sng" dirty="0">
                  <a:solidFill>
                    <a:srgbClr val="FF0000"/>
                  </a:solidFill>
                  <a:latin typeface="+mn-lt"/>
                  <a:ea typeface="+mn-ea"/>
                  <a:cs typeface="Times New Roman" panose="02020603050405020304" pitchFamily="18" charset="0"/>
                </a:rPr>
                <a:t>143</a:t>
              </a:r>
            </a:p>
            <a:p>
              <a:r>
                <a:rPr lang="en-US" altLang="zh-CN" sz="2000" b="1" dirty="0">
                  <a:latin typeface="+mn-lt"/>
                  <a:ea typeface="+mn-ea"/>
                  <a:cs typeface="Times New Roman" panose="02020603050405020304" pitchFamily="18" charset="0"/>
                </a:rPr>
                <a:t>                                                                 238</a:t>
              </a:r>
              <a:endParaRPr lang="zh-CN" altLang="en-US" sz="2000" b="1" dirty="0">
                <a:latin typeface="+mn-lt"/>
                <a:ea typeface="+mn-ea"/>
                <a:cs typeface="Times New Roman" panose="02020603050405020304" pitchFamily="18" charset="0"/>
              </a:endParaRPr>
            </a:p>
          </p:txBody>
        </p:sp>
      </p:grpSp>
      <p:grpSp>
        <p:nvGrpSpPr>
          <p:cNvPr id="102" name="组合 101">
            <a:extLst>
              <a:ext uri="{FF2B5EF4-FFF2-40B4-BE49-F238E27FC236}">
                <a16:creationId xmlns:a16="http://schemas.microsoft.com/office/drawing/2014/main" id="{358C3624-9AB8-445F-A694-C8CB40297C6C}"/>
              </a:ext>
            </a:extLst>
          </p:cNvPr>
          <p:cNvGrpSpPr/>
          <p:nvPr/>
        </p:nvGrpSpPr>
        <p:grpSpPr>
          <a:xfrm>
            <a:off x="342000" y="1764000"/>
            <a:ext cx="4950000" cy="4631176"/>
            <a:chOff x="3211388" y="634109"/>
            <a:chExt cx="5815612" cy="5741454"/>
          </a:xfrm>
        </p:grpSpPr>
        <p:sp>
          <p:nvSpPr>
            <p:cNvPr id="7" name="椭圆 6">
              <a:extLst>
                <a:ext uri="{FF2B5EF4-FFF2-40B4-BE49-F238E27FC236}">
                  <a16:creationId xmlns:a16="http://schemas.microsoft.com/office/drawing/2014/main" id="{3C8FB755-BE96-497E-BBB5-CD109F3B620D}"/>
                </a:ext>
              </a:extLst>
            </p:cNvPr>
            <p:cNvSpPr/>
            <p:nvPr/>
          </p:nvSpPr>
          <p:spPr>
            <a:xfrm>
              <a:off x="5821470" y="634109"/>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238</a:t>
              </a:r>
              <a:endParaRPr lang="zh-CN" altLang="en-US" sz="1400" b="1" dirty="0">
                <a:solidFill>
                  <a:schemeClr val="tx1"/>
                </a:solidFill>
              </a:endParaRPr>
            </a:p>
          </p:txBody>
        </p:sp>
        <p:sp>
          <p:nvSpPr>
            <p:cNvPr id="8" name="文本框 7">
              <a:extLst>
                <a:ext uri="{FF2B5EF4-FFF2-40B4-BE49-F238E27FC236}">
                  <a16:creationId xmlns:a16="http://schemas.microsoft.com/office/drawing/2014/main" id="{B3C01CF7-0993-4CDB-BDB3-B4EBBDD22931}"/>
                </a:ext>
              </a:extLst>
            </p:cNvPr>
            <p:cNvSpPr txBox="1"/>
            <p:nvPr/>
          </p:nvSpPr>
          <p:spPr>
            <a:xfrm>
              <a:off x="3211388" y="3000446"/>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19</a:t>
              </a:r>
              <a:endParaRPr lang="zh-CN" altLang="en-US" sz="1400" b="1" dirty="0">
                <a:latin typeface="+mn-lt"/>
                <a:ea typeface="+mn-ea"/>
              </a:endParaRPr>
            </a:p>
          </p:txBody>
        </p:sp>
        <p:sp>
          <p:nvSpPr>
            <p:cNvPr id="9" name="椭圆 8">
              <a:extLst>
                <a:ext uri="{FF2B5EF4-FFF2-40B4-BE49-F238E27FC236}">
                  <a16:creationId xmlns:a16="http://schemas.microsoft.com/office/drawing/2014/main" id="{E38D77F1-3D0B-4581-ABBF-B77CE7FFC39B}"/>
                </a:ext>
              </a:extLst>
            </p:cNvPr>
            <p:cNvSpPr/>
            <p:nvPr/>
          </p:nvSpPr>
          <p:spPr>
            <a:xfrm>
              <a:off x="4192814" y="1366462"/>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95</a:t>
              </a:r>
              <a:endParaRPr lang="zh-CN" altLang="en-US" sz="1400" b="1" dirty="0">
                <a:solidFill>
                  <a:schemeClr val="tx1"/>
                </a:solidFill>
              </a:endParaRPr>
            </a:p>
          </p:txBody>
        </p:sp>
        <p:sp>
          <p:nvSpPr>
            <p:cNvPr id="10" name="椭圆 9">
              <a:extLst>
                <a:ext uri="{FF2B5EF4-FFF2-40B4-BE49-F238E27FC236}">
                  <a16:creationId xmlns:a16="http://schemas.microsoft.com/office/drawing/2014/main" id="{CC21D946-5F9D-4216-9C39-BDE293AED4CB}"/>
                </a:ext>
              </a:extLst>
            </p:cNvPr>
            <p:cNvSpPr/>
            <p:nvPr/>
          </p:nvSpPr>
          <p:spPr>
            <a:xfrm>
              <a:off x="7497206" y="135939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143</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A2D1B5CB-C830-4ACD-9887-66119B3B2605}"/>
                </a:ext>
              </a:extLst>
            </p:cNvPr>
            <p:cNvSpPr txBox="1"/>
            <p:nvPr/>
          </p:nvSpPr>
          <p:spPr>
            <a:xfrm>
              <a:off x="3976388" y="3000446"/>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23</a:t>
              </a:r>
              <a:endParaRPr lang="zh-CN" altLang="en-US" sz="1400" b="1" dirty="0">
                <a:latin typeface="+mn-lt"/>
                <a:ea typeface="+mn-ea"/>
              </a:endParaRPr>
            </a:p>
          </p:txBody>
        </p:sp>
        <p:sp>
          <p:nvSpPr>
            <p:cNvPr id="12" name="椭圆 11">
              <a:extLst>
                <a:ext uri="{FF2B5EF4-FFF2-40B4-BE49-F238E27FC236}">
                  <a16:creationId xmlns:a16="http://schemas.microsoft.com/office/drawing/2014/main" id="{BA99A34C-5234-4F66-A6EA-0611E643969E}"/>
                </a:ext>
              </a:extLst>
            </p:cNvPr>
            <p:cNvSpPr/>
            <p:nvPr/>
          </p:nvSpPr>
          <p:spPr>
            <a:xfrm>
              <a:off x="3571388" y="221439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42</a:t>
              </a:r>
              <a:endParaRPr lang="zh-CN" altLang="en-US" sz="1400" b="1" dirty="0">
                <a:solidFill>
                  <a:schemeClr val="tx1"/>
                </a:solidFill>
              </a:endParaRPr>
            </a:p>
          </p:txBody>
        </p:sp>
        <p:sp>
          <p:nvSpPr>
            <p:cNvPr id="13" name="椭圆 12">
              <a:extLst>
                <a:ext uri="{FF2B5EF4-FFF2-40B4-BE49-F238E27FC236}">
                  <a16:creationId xmlns:a16="http://schemas.microsoft.com/office/drawing/2014/main" id="{9A454F3C-80AF-49AD-9E60-0203BDF43E3D}"/>
                </a:ext>
              </a:extLst>
            </p:cNvPr>
            <p:cNvSpPr/>
            <p:nvPr/>
          </p:nvSpPr>
          <p:spPr>
            <a:xfrm>
              <a:off x="4987717" y="221439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53</a:t>
              </a:r>
              <a:endParaRPr lang="zh-CN" altLang="en-US" sz="1400" b="1" dirty="0">
                <a:solidFill>
                  <a:schemeClr val="tx1"/>
                </a:solidFill>
              </a:endParaRPr>
            </a:p>
          </p:txBody>
        </p:sp>
        <p:sp>
          <p:nvSpPr>
            <p:cNvPr id="14" name="椭圆 13">
              <a:extLst>
                <a:ext uri="{FF2B5EF4-FFF2-40B4-BE49-F238E27FC236}">
                  <a16:creationId xmlns:a16="http://schemas.microsoft.com/office/drawing/2014/main" id="{94DB65D7-B883-441B-8A2F-1075252F8EB9}"/>
                </a:ext>
              </a:extLst>
            </p:cNvPr>
            <p:cNvSpPr/>
            <p:nvPr/>
          </p:nvSpPr>
          <p:spPr>
            <a:xfrm>
              <a:off x="6764090" y="2222737"/>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65</a:t>
              </a:r>
              <a:endParaRPr lang="zh-CN" altLang="en-US" sz="1400" b="1" dirty="0">
                <a:solidFill>
                  <a:schemeClr val="tx1"/>
                </a:solidFill>
              </a:endParaRPr>
            </a:p>
          </p:txBody>
        </p:sp>
        <p:sp>
          <p:nvSpPr>
            <p:cNvPr id="15" name="椭圆 14">
              <a:extLst>
                <a:ext uri="{FF2B5EF4-FFF2-40B4-BE49-F238E27FC236}">
                  <a16:creationId xmlns:a16="http://schemas.microsoft.com/office/drawing/2014/main" id="{8F44F876-4712-40C1-B49F-E0CD07BCF177}"/>
                </a:ext>
              </a:extLst>
            </p:cNvPr>
            <p:cNvSpPr/>
            <p:nvPr/>
          </p:nvSpPr>
          <p:spPr>
            <a:xfrm>
              <a:off x="8177677" y="2222737"/>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78</a:t>
              </a:r>
              <a:endParaRPr lang="zh-CN" altLang="en-US" sz="1400" b="1" dirty="0">
                <a:solidFill>
                  <a:schemeClr val="tx1"/>
                </a:solidFill>
              </a:endParaRPr>
            </a:p>
          </p:txBody>
        </p:sp>
        <p:sp>
          <p:nvSpPr>
            <p:cNvPr id="16" name="椭圆 15">
              <a:extLst>
                <a:ext uri="{FF2B5EF4-FFF2-40B4-BE49-F238E27FC236}">
                  <a16:creationId xmlns:a16="http://schemas.microsoft.com/office/drawing/2014/main" id="{0D98B1CF-AB65-447F-841F-63D69285BFD4}"/>
                </a:ext>
              </a:extLst>
            </p:cNvPr>
            <p:cNvSpPr/>
            <p:nvPr/>
          </p:nvSpPr>
          <p:spPr>
            <a:xfrm>
              <a:off x="4651388" y="302439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24</a:t>
              </a:r>
              <a:endParaRPr lang="zh-CN" altLang="en-US" sz="1400" b="1" dirty="0">
                <a:solidFill>
                  <a:schemeClr val="tx1"/>
                </a:solidFill>
              </a:endParaRPr>
            </a:p>
          </p:txBody>
        </p:sp>
        <p:sp>
          <p:nvSpPr>
            <p:cNvPr id="17" name="椭圆 16">
              <a:extLst>
                <a:ext uri="{FF2B5EF4-FFF2-40B4-BE49-F238E27FC236}">
                  <a16:creationId xmlns:a16="http://schemas.microsoft.com/office/drawing/2014/main" id="{FF3C2701-6CFA-44E0-BA72-7AE9A52EE669}"/>
                </a:ext>
              </a:extLst>
            </p:cNvPr>
            <p:cNvSpPr/>
            <p:nvPr/>
          </p:nvSpPr>
          <p:spPr>
            <a:xfrm>
              <a:off x="6471312" y="302439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34</a:t>
              </a:r>
              <a:endParaRPr lang="zh-CN" altLang="en-US" sz="1400" b="1" dirty="0">
                <a:solidFill>
                  <a:schemeClr val="tx1"/>
                </a:solidFill>
              </a:endParaRPr>
            </a:p>
          </p:txBody>
        </p:sp>
        <p:sp>
          <p:nvSpPr>
            <p:cNvPr id="18" name="文本框 17">
              <a:extLst>
                <a:ext uri="{FF2B5EF4-FFF2-40B4-BE49-F238E27FC236}">
                  <a16:creationId xmlns:a16="http://schemas.microsoft.com/office/drawing/2014/main" id="{CEA13F72-91B7-42A4-A5B3-FDF88B072ED3}"/>
                </a:ext>
              </a:extLst>
            </p:cNvPr>
            <p:cNvSpPr txBox="1"/>
            <p:nvPr/>
          </p:nvSpPr>
          <p:spPr>
            <a:xfrm>
              <a:off x="7201108" y="2995779"/>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31</a:t>
              </a:r>
              <a:endParaRPr lang="zh-CN" altLang="en-US" sz="1400" b="1" dirty="0">
                <a:latin typeface="+mn-lt"/>
                <a:ea typeface="+mn-ea"/>
              </a:endParaRPr>
            </a:p>
          </p:txBody>
        </p:sp>
        <p:sp>
          <p:nvSpPr>
            <p:cNvPr id="19" name="文本框 18">
              <a:extLst>
                <a:ext uri="{FF2B5EF4-FFF2-40B4-BE49-F238E27FC236}">
                  <a16:creationId xmlns:a16="http://schemas.microsoft.com/office/drawing/2014/main" id="{3DBC6301-62E9-493C-B9A0-B4F275E4B46E}"/>
                </a:ext>
              </a:extLst>
            </p:cNvPr>
            <p:cNvSpPr txBox="1"/>
            <p:nvPr/>
          </p:nvSpPr>
          <p:spPr>
            <a:xfrm>
              <a:off x="5472207" y="2997504"/>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29</a:t>
              </a:r>
              <a:endParaRPr lang="zh-CN" altLang="en-US" sz="1400" b="1" dirty="0">
                <a:latin typeface="+mn-lt"/>
                <a:ea typeface="+mn-ea"/>
              </a:endParaRPr>
            </a:p>
          </p:txBody>
        </p:sp>
        <p:sp>
          <p:nvSpPr>
            <p:cNvPr id="20" name="文本框 19">
              <a:extLst>
                <a:ext uri="{FF2B5EF4-FFF2-40B4-BE49-F238E27FC236}">
                  <a16:creationId xmlns:a16="http://schemas.microsoft.com/office/drawing/2014/main" id="{9E541A62-354D-4B66-BEB4-7D55EA282CA5}"/>
                </a:ext>
              </a:extLst>
            </p:cNvPr>
            <p:cNvSpPr txBox="1"/>
            <p:nvPr/>
          </p:nvSpPr>
          <p:spPr>
            <a:xfrm>
              <a:off x="7830418" y="300002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37</a:t>
              </a:r>
              <a:endParaRPr lang="zh-CN" altLang="en-US" sz="1400" b="1" dirty="0">
                <a:latin typeface="+mn-lt"/>
                <a:ea typeface="+mn-ea"/>
              </a:endParaRPr>
            </a:p>
          </p:txBody>
        </p:sp>
        <p:sp>
          <p:nvSpPr>
            <p:cNvPr id="21" name="文本框 20">
              <a:extLst>
                <a:ext uri="{FF2B5EF4-FFF2-40B4-BE49-F238E27FC236}">
                  <a16:creationId xmlns:a16="http://schemas.microsoft.com/office/drawing/2014/main" id="{8156E49F-B50F-440C-8214-08EFF5CA28F6}"/>
                </a:ext>
              </a:extLst>
            </p:cNvPr>
            <p:cNvSpPr txBox="1"/>
            <p:nvPr/>
          </p:nvSpPr>
          <p:spPr>
            <a:xfrm>
              <a:off x="8558787" y="300002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41</a:t>
              </a:r>
              <a:endParaRPr lang="zh-CN" altLang="en-US" sz="1400" b="1" dirty="0">
                <a:latin typeface="+mn-lt"/>
                <a:ea typeface="+mn-ea"/>
              </a:endParaRPr>
            </a:p>
          </p:txBody>
        </p:sp>
        <p:sp>
          <p:nvSpPr>
            <p:cNvPr id="22" name="椭圆 21">
              <a:extLst>
                <a:ext uri="{FF2B5EF4-FFF2-40B4-BE49-F238E27FC236}">
                  <a16:creationId xmlns:a16="http://schemas.microsoft.com/office/drawing/2014/main" id="{3A7E9F56-4DF8-434F-8DEB-A5F4718E860D}"/>
                </a:ext>
              </a:extLst>
            </p:cNvPr>
            <p:cNvSpPr/>
            <p:nvPr/>
          </p:nvSpPr>
          <p:spPr>
            <a:xfrm>
              <a:off x="5967206" y="3757315"/>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17</a:t>
              </a:r>
              <a:endParaRPr lang="zh-CN" altLang="en-US" sz="1400" b="1" dirty="0">
                <a:solidFill>
                  <a:schemeClr val="tx1"/>
                </a:solidFill>
              </a:endParaRPr>
            </a:p>
          </p:txBody>
        </p:sp>
        <p:sp>
          <p:nvSpPr>
            <p:cNvPr id="23" name="椭圆 22">
              <a:extLst>
                <a:ext uri="{FF2B5EF4-FFF2-40B4-BE49-F238E27FC236}">
                  <a16:creationId xmlns:a16="http://schemas.microsoft.com/office/drawing/2014/main" id="{624DADB3-3F3E-4806-8180-1D10C564ACC7}"/>
                </a:ext>
              </a:extLst>
            </p:cNvPr>
            <p:cNvSpPr/>
            <p:nvPr/>
          </p:nvSpPr>
          <p:spPr>
            <a:xfrm>
              <a:off x="4769532" y="5244236"/>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5</a:t>
              </a:r>
              <a:endParaRPr lang="zh-CN" altLang="en-US" sz="1400" b="1" dirty="0">
                <a:solidFill>
                  <a:schemeClr val="tx1"/>
                </a:solidFill>
              </a:endParaRPr>
            </a:p>
          </p:txBody>
        </p:sp>
        <p:sp>
          <p:nvSpPr>
            <p:cNvPr id="24" name="椭圆 23">
              <a:extLst>
                <a:ext uri="{FF2B5EF4-FFF2-40B4-BE49-F238E27FC236}">
                  <a16:creationId xmlns:a16="http://schemas.microsoft.com/office/drawing/2014/main" id="{6AD62B60-7861-489E-9B93-1AEA9418531C}"/>
                </a:ext>
              </a:extLst>
            </p:cNvPr>
            <p:cNvSpPr/>
            <p:nvPr/>
          </p:nvSpPr>
          <p:spPr>
            <a:xfrm>
              <a:off x="5311108" y="4519010"/>
              <a:ext cx="468213" cy="49460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tx1"/>
                  </a:solidFill>
                </a:rPr>
                <a:t>10</a:t>
              </a:r>
              <a:endParaRPr lang="zh-CN" altLang="en-US" sz="1400" b="1" dirty="0">
                <a:solidFill>
                  <a:schemeClr val="tx1"/>
                </a:solidFill>
              </a:endParaRPr>
            </a:p>
          </p:txBody>
        </p:sp>
        <p:sp>
          <p:nvSpPr>
            <p:cNvPr id="25" name="文本框 24">
              <a:extLst>
                <a:ext uri="{FF2B5EF4-FFF2-40B4-BE49-F238E27FC236}">
                  <a16:creationId xmlns:a16="http://schemas.microsoft.com/office/drawing/2014/main" id="{0915BD12-B708-408A-87E4-8F2215718775}"/>
                </a:ext>
              </a:extLst>
            </p:cNvPr>
            <p:cNvSpPr txBox="1"/>
            <p:nvPr/>
          </p:nvSpPr>
          <p:spPr>
            <a:xfrm>
              <a:off x="5877206" y="527400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5</a:t>
              </a:r>
              <a:endParaRPr lang="zh-CN" altLang="en-US" sz="1400" b="1" dirty="0">
                <a:latin typeface="+mn-lt"/>
                <a:ea typeface="+mn-ea"/>
              </a:endParaRPr>
            </a:p>
          </p:txBody>
        </p:sp>
        <p:sp>
          <p:nvSpPr>
            <p:cNvPr id="26" name="文本框 25">
              <a:extLst>
                <a:ext uri="{FF2B5EF4-FFF2-40B4-BE49-F238E27FC236}">
                  <a16:creationId xmlns:a16="http://schemas.microsoft.com/office/drawing/2014/main" id="{E09A77AA-D761-4B8C-AF70-B0EF6CAA606D}"/>
                </a:ext>
              </a:extLst>
            </p:cNvPr>
            <p:cNvSpPr txBox="1"/>
            <p:nvPr/>
          </p:nvSpPr>
          <p:spPr>
            <a:xfrm>
              <a:off x="6552206" y="4605642"/>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7</a:t>
              </a:r>
              <a:endParaRPr lang="zh-CN" altLang="en-US" sz="1400" b="1" dirty="0">
                <a:latin typeface="+mn-lt"/>
                <a:ea typeface="+mn-ea"/>
              </a:endParaRPr>
            </a:p>
          </p:txBody>
        </p:sp>
        <p:sp>
          <p:nvSpPr>
            <p:cNvPr id="27" name="文本框 26">
              <a:extLst>
                <a:ext uri="{FF2B5EF4-FFF2-40B4-BE49-F238E27FC236}">
                  <a16:creationId xmlns:a16="http://schemas.microsoft.com/office/drawing/2014/main" id="{2938F1DE-9BFB-4645-82B2-69077FFB72AA}"/>
                </a:ext>
              </a:extLst>
            </p:cNvPr>
            <p:cNvSpPr txBox="1"/>
            <p:nvPr/>
          </p:nvSpPr>
          <p:spPr>
            <a:xfrm>
              <a:off x="6966312" y="383400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17</a:t>
              </a:r>
              <a:endParaRPr lang="zh-CN" altLang="en-US" sz="1400" b="1" dirty="0">
                <a:latin typeface="+mn-lt"/>
                <a:ea typeface="+mn-ea"/>
              </a:endParaRPr>
            </a:p>
          </p:txBody>
        </p:sp>
        <p:sp>
          <p:nvSpPr>
            <p:cNvPr id="28" name="文本框 27">
              <a:extLst>
                <a:ext uri="{FF2B5EF4-FFF2-40B4-BE49-F238E27FC236}">
                  <a16:creationId xmlns:a16="http://schemas.microsoft.com/office/drawing/2014/main" id="{95F2BD1B-A0F3-4141-B34B-ADEED90DF7BA}"/>
                </a:ext>
              </a:extLst>
            </p:cNvPr>
            <p:cNvSpPr txBox="1"/>
            <p:nvPr/>
          </p:nvSpPr>
          <p:spPr>
            <a:xfrm>
              <a:off x="4335167" y="599400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2</a:t>
              </a:r>
              <a:endParaRPr lang="zh-CN" altLang="en-US" sz="1400" b="1" dirty="0">
                <a:latin typeface="+mn-lt"/>
                <a:ea typeface="+mn-ea"/>
              </a:endParaRPr>
            </a:p>
          </p:txBody>
        </p:sp>
        <p:sp>
          <p:nvSpPr>
            <p:cNvPr id="29" name="文本框 28">
              <a:extLst>
                <a:ext uri="{FF2B5EF4-FFF2-40B4-BE49-F238E27FC236}">
                  <a16:creationId xmlns:a16="http://schemas.microsoft.com/office/drawing/2014/main" id="{CF240129-8AC8-4A75-A2B9-4A10072FC868}"/>
                </a:ext>
              </a:extLst>
            </p:cNvPr>
            <p:cNvSpPr txBox="1"/>
            <p:nvPr/>
          </p:nvSpPr>
          <p:spPr>
            <a:xfrm>
              <a:off x="5292206" y="5994000"/>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3</a:t>
              </a:r>
              <a:endParaRPr lang="zh-CN" altLang="en-US" sz="1400" b="1" dirty="0">
                <a:latin typeface="+mn-lt"/>
                <a:ea typeface="+mn-ea"/>
              </a:endParaRPr>
            </a:p>
          </p:txBody>
        </p:sp>
        <p:cxnSp>
          <p:nvCxnSpPr>
            <p:cNvPr id="31" name="直接连接符 30">
              <a:extLst>
                <a:ext uri="{FF2B5EF4-FFF2-40B4-BE49-F238E27FC236}">
                  <a16:creationId xmlns:a16="http://schemas.microsoft.com/office/drawing/2014/main" id="{C79F185A-DDE0-463B-B528-E43F19D90DC6}"/>
                </a:ext>
              </a:extLst>
            </p:cNvPr>
            <p:cNvCxnSpPr>
              <a:cxnSpLocks/>
              <a:stCxn id="7" idx="4"/>
              <a:endCxn id="9" idx="0"/>
            </p:cNvCxnSpPr>
            <p:nvPr/>
          </p:nvCxnSpPr>
          <p:spPr>
            <a:xfrm flipH="1">
              <a:off x="4426921" y="1128713"/>
              <a:ext cx="1628656" cy="2377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AC90974-C6A2-46C4-8F0D-94441AA4F9C0}"/>
                </a:ext>
              </a:extLst>
            </p:cNvPr>
            <p:cNvCxnSpPr>
              <a:cxnSpLocks/>
              <a:stCxn id="7" idx="4"/>
              <a:endCxn id="10" idx="0"/>
            </p:cNvCxnSpPr>
            <p:nvPr/>
          </p:nvCxnSpPr>
          <p:spPr>
            <a:xfrm>
              <a:off x="6055577" y="1128713"/>
              <a:ext cx="1675736" cy="2306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C8043C6-3234-4F46-8D2F-AE163A35667F}"/>
                </a:ext>
              </a:extLst>
            </p:cNvPr>
            <p:cNvCxnSpPr>
              <a:stCxn id="9" idx="4"/>
              <a:endCxn id="12" idx="0"/>
            </p:cNvCxnSpPr>
            <p:nvPr/>
          </p:nvCxnSpPr>
          <p:spPr>
            <a:xfrm flipH="1">
              <a:off x="3805495" y="1861066"/>
              <a:ext cx="621426" cy="353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645D03A-C5F2-4A12-A0AF-5F3C9D9E7239}"/>
                </a:ext>
              </a:extLst>
            </p:cNvPr>
            <p:cNvCxnSpPr>
              <a:cxnSpLocks/>
              <a:stCxn id="9" idx="4"/>
              <a:endCxn id="13" idx="0"/>
            </p:cNvCxnSpPr>
            <p:nvPr/>
          </p:nvCxnSpPr>
          <p:spPr>
            <a:xfrm>
              <a:off x="4426921" y="1861066"/>
              <a:ext cx="794903" cy="353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F492AD6-77F2-4C9F-9156-71DAD78D6E65}"/>
                </a:ext>
              </a:extLst>
            </p:cNvPr>
            <p:cNvCxnSpPr>
              <a:cxnSpLocks/>
              <a:stCxn id="10" idx="4"/>
              <a:endCxn id="14" idx="0"/>
            </p:cNvCxnSpPr>
            <p:nvPr/>
          </p:nvCxnSpPr>
          <p:spPr>
            <a:xfrm flipH="1">
              <a:off x="6998197" y="1854001"/>
              <a:ext cx="733116" cy="3687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51FEE96-4042-41F0-95A1-8FB44761526D}"/>
                </a:ext>
              </a:extLst>
            </p:cNvPr>
            <p:cNvCxnSpPr>
              <a:stCxn id="10" idx="4"/>
              <a:endCxn id="15" idx="0"/>
            </p:cNvCxnSpPr>
            <p:nvPr/>
          </p:nvCxnSpPr>
          <p:spPr>
            <a:xfrm>
              <a:off x="7731313" y="1854000"/>
              <a:ext cx="680471" cy="368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D304DB9-87BF-4899-9B5A-66E62493CED3}"/>
                </a:ext>
              </a:extLst>
            </p:cNvPr>
            <p:cNvCxnSpPr>
              <a:cxnSpLocks/>
              <a:stCxn id="12" idx="4"/>
              <a:endCxn id="8" idx="0"/>
            </p:cNvCxnSpPr>
            <p:nvPr/>
          </p:nvCxnSpPr>
          <p:spPr>
            <a:xfrm flipH="1">
              <a:off x="3445495" y="2709000"/>
              <a:ext cx="360000" cy="291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D5971A0-DEF2-47B3-A9B8-6C0504E5DBDB}"/>
                </a:ext>
              </a:extLst>
            </p:cNvPr>
            <p:cNvCxnSpPr>
              <a:cxnSpLocks/>
              <a:stCxn id="12" idx="4"/>
              <a:endCxn id="11" idx="0"/>
            </p:cNvCxnSpPr>
            <p:nvPr/>
          </p:nvCxnSpPr>
          <p:spPr>
            <a:xfrm>
              <a:off x="3805496" y="2709000"/>
              <a:ext cx="404999" cy="291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D617CAE-D08F-4C74-8669-1811488716BB}"/>
                </a:ext>
              </a:extLst>
            </p:cNvPr>
            <p:cNvCxnSpPr>
              <a:stCxn id="13" idx="4"/>
              <a:endCxn id="16" idx="0"/>
            </p:cNvCxnSpPr>
            <p:nvPr/>
          </p:nvCxnSpPr>
          <p:spPr>
            <a:xfrm flipH="1">
              <a:off x="4885495" y="2709000"/>
              <a:ext cx="336329" cy="315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B01BB80-64E8-4F70-9D33-C6D5784FF421}"/>
                </a:ext>
              </a:extLst>
            </p:cNvPr>
            <p:cNvCxnSpPr>
              <a:stCxn id="13" idx="4"/>
              <a:endCxn id="19" idx="0"/>
            </p:cNvCxnSpPr>
            <p:nvPr/>
          </p:nvCxnSpPr>
          <p:spPr>
            <a:xfrm>
              <a:off x="5221824" y="2709000"/>
              <a:ext cx="484490" cy="2885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642C1D4-3FC2-462E-9EE7-C516A3657FFE}"/>
                </a:ext>
              </a:extLst>
            </p:cNvPr>
            <p:cNvCxnSpPr>
              <a:cxnSpLocks/>
              <a:stCxn id="14" idx="4"/>
              <a:endCxn id="17" idx="0"/>
            </p:cNvCxnSpPr>
            <p:nvPr/>
          </p:nvCxnSpPr>
          <p:spPr>
            <a:xfrm flipH="1">
              <a:off x="6705419" y="2717341"/>
              <a:ext cx="292778" cy="3070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6DBA2C7-57F8-4F0E-A6C5-A109531F45C0}"/>
                </a:ext>
              </a:extLst>
            </p:cNvPr>
            <p:cNvCxnSpPr>
              <a:stCxn id="14" idx="4"/>
              <a:endCxn id="18" idx="0"/>
            </p:cNvCxnSpPr>
            <p:nvPr/>
          </p:nvCxnSpPr>
          <p:spPr>
            <a:xfrm>
              <a:off x="6998197" y="2717341"/>
              <a:ext cx="437018" cy="278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449CB75-7F0E-499A-B688-E1352C707BB2}"/>
                </a:ext>
              </a:extLst>
            </p:cNvPr>
            <p:cNvCxnSpPr>
              <a:stCxn id="15" idx="4"/>
              <a:endCxn id="20" idx="0"/>
            </p:cNvCxnSpPr>
            <p:nvPr/>
          </p:nvCxnSpPr>
          <p:spPr>
            <a:xfrm flipH="1">
              <a:off x="8064526" y="2717341"/>
              <a:ext cx="347259" cy="2826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5251CBD-517B-4882-857F-500D5FB1FEA9}"/>
                </a:ext>
              </a:extLst>
            </p:cNvPr>
            <p:cNvCxnSpPr>
              <a:stCxn id="15" idx="4"/>
              <a:endCxn id="21" idx="0"/>
            </p:cNvCxnSpPr>
            <p:nvPr/>
          </p:nvCxnSpPr>
          <p:spPr>
            <a:xfrm>
              <a:off x="8411785" y="2717341"/>
              <a:ext cx="381109" cy="2826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9D4EA62-F2D8-4092-9EE5-CFDD906AADAF}"/>
                </a:ext>
              </a:extLst>
            </p:cNvPr>
            <p:cNvCxnSpPr>
              <a:cxnSpLocks/>
              <a:stCxn id="17" idx="4"/>
              <a:endCxn id="22" idx="0"/>
            </p:cNvCxnSpPr>
            <p:nvPr/>
          </p:nvCxnSpPr>
          <p:spPr>
            <a:xfrm flipH="1">
              <a:off x="6201313" y="3519000"/>
              <a:ext cx="504106" cy="2383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7A0481B-B598-46D8-A550-F667DC0A0795}"/>
                </a:ext>
              </a:extLst>
            </p:cNvPr>
            <p:cNvCxnSpPr>
              <a:cxnSpLocks/>
              <a:stCxn id="17" idx="4"/>
              <a:endCxn id="27" idx="0"/>
            </p:cNvCxnSpPr>
            <p:nvPr/>
          </p:nvCxnSpPr>
          <p:spPr>
            <a:xfrm>
              <a:off x="6705419" y="3519000"/>
              <a:ext cx="495000" cy="315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B514BBDD-6DCF-485E-802A-0AC9CE45CC09}"/>
                </a:ext>
              </a:extLst>
            </p:cNvPr>
            <p:cNvCxnSpPr>
              <a:cxnSpLocks/>
              <a:stCxn id="22" idx="4"/>
              <a:endCxn id="24" idx="0"/>
            </p:cNvCxnSpPr>
            <p:nvPr/>
          </p:nvCxnSpPr>
          <p:spPr>
            <a:xfrm flipH="1">
              <a:off x="5545215" y="4251919"/>
              <a:ext cx="656098" cy="2670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1CA573E-956C-4768-93C4-416831CA410C}"/>
                </a:ext>
              </a:extLst>
            </p:cNvPr>
            <p:cNvCxnSpPr>
              <a:cxnSpLocks/>
              <a:stCxn id="22" idx="4"/>
              <a:endCxn id="26" idx="0"/>
            </p:cNvCxnSpPr>
            <p:nvPr/>
          </p:nvCxnSpPr>
          <p:spPr>
            <a:xfrm>
              <a:off x="6201313" y="4251919"/>
              <a:ext cx="585000" cy="3537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34D0EED-3114-4D0C-8F9E-219AADE65003}"/>
                </a:ext>
              </a:extLst>
            </p:cNvPr>
            <p:cNvCxnSpPr>
              <a:stCxn id="24" idx="4"/>
              <a:endCxn id="23" idx="0"/>
            </p:cNvCxnSpPr>
            <p:nvPr/>
          </p:nvCxnSpPr>
          <p:spPr>
            <a:xfrm flipH="1">
              <a:off x="5003639" y="5013614"/>
              <a:ext cx="541576" cy="2306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1750F01-866C-41D4-980F-AEEAE8194C25}"/>
                </a:ext>
              </a:extLst>
            </p:cNvPr>
            <p:cNvCxnSpPr>
              <a:stCxn id="24" idx="4"/>
              <a:endCxn id="25" idx="0"/>
            </p:cNvCxnSpPr>
            <p:nvPr/>
          </p:nvCxnSpPr>
          <p:spPr>
            <a:xfrm>
              <a:off x="5545215" y="5013614"/>
              <a:ext cx="566098" cy="260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6512D68-90F6-48BC-AC4F-298EE638107B}"/>
                </a:ext>
              </a:extLst>
            </p:cNvPr>
            <p:cNvCxnSpPr>
              <a:stCxn id="23" idx="4"/>
              <a:endCxn id="28" idx="0"/>
            </p:cNvCxnSpPr>
            <p:nvPr/>
          </p:nvCxnSpPr>
          <p:spPr>
            <a:xfrm flipH="1">
              <a:off x="4569275" y="5738840"/>
              <a:ext cx="434364" cy="2551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E431FF6-10FC-4FF9-8605-659021042CC0}"/>
                </a:ext>
              </a:extLst>
            </p:cNvPr>
            <p:cNvCxnSpPr>
              <a:stCxn id="23" idx="4"/>
              <a:endCxn id="29" idx="0"/>
            </p:cNvCxnSpPr>
            <p:nvPr/>
          </p:nvCxnSpPr>
          <p:spPr>
            <a:xfrm>
              <a:off x="5003639" y="5738840"/>
              <a:ext cx="522674" cy="2551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302CC39-E360-4D17-9069-A543F7BA7271}"/>
                </a:ext>
              </a:extLst>
            </p:cNvPr>
            <p:cNvSpPr txBox="1"/>
            <p:nvPr/>
          </p:nvSpPr>
          <p:spPr>
            <a:xfrm>
              <a:off x="4162562" y="3832535"/>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11</a:t>
              </a:r>
              <a:endParaRPr lang="zh-CN" altLang="en-US" sz="1400" b="1" dirty="0">
                <a:latin typeface="+mn-lt"/>
                <a:ea typeface="+mn-ea"/>
              </a:endParaRPr>
            </a:p>
          </p:txBody>
        </p:sp>
        <p:sp>
          <p:nvSpPr>
            <p:cNvPr id="91" name="文本框 90">
              <a:extLst>
                <a:ext uri="{FF2B5EF4-FFF2-40B4-BE49-F238E27FC236}">
                  <a16:creationId xmlns:a16="http://schemas.microsoft.com/office/drawing/2014/main" id="{FDCCAF5A-4744-45E6-8815-D324DE769BA6}"/>
                </a:ext>
              </a:extLst>
            </p:cNvPr>
            <p:cNvSpPr txBox="1"/>
            <p:nvPr/>
          </p:nvSpPr>
          <p:spPr>
            <a:xfrm>
              <a:off x="5119601" y="3832535"/>
              <a:ext cx="468213" cy="381563"/>
            </a:xfrm>
            <a:prstGeom prst="rect">
              <a:avLst/>
            </a:prstGeom>
            <a:noFill/>
            <a:ln w="12700">
              <a:solidFill>
                <a:schemeClr val="tx1"/>
              </a:solidFill>
            </a:ln>
          </p:spPr>
          <p:txBody>
            <a:bodyPr wrap="square" lIns="0" rIns="0" rtlCol="0">
              <a:spAutoFit/>
            </a:bodyPr>
            <a:lstStyle/>
            <a:p>
              <a:pPr algn="ctr"/>
              <a:r>
                <a:rPr lang="en-US" altLang="zh-CN" sz="1400" b="1" dirty="0">
                  <a:latin typeface="+mn-lt"/>
                  <a:ea typeface="+mn-ea"/>
                </a:rPr>
                <a:t>13</a:t>
              </a:r>
              <a:endParaRPr lang="zh-CN" altLang="en-US" sz="1400" b="1" dirty="0">
                <a:latin typeface="+mn-lt"/>
                <a:ea typeface="+mn-ea"/>
              </a:endParaRPr>
            </a:p>
          </p:txBody>
        </p:sp>
        <p:cxnSp>
          <p:nvCxnSpPr>
            <p:cNvPr id="93" name="直接连接符 92">
              <a:extLst>
                <a:ext uri="{FF2B5EF4-FFF2-40B4-BE49-F238E27FC236}">
                  <a16:creationId xmlns:a16="http://schemas.microsoft.com/office/drawing/2014/main" id="{2300B0BD-5838-4D42-AB03-1439F184602E}"/>
                </a:ext>
              </a:extLst>
            </p:cNvPr>
            <p:cNvCxnSpPr>
              <a:stCxn id="16" idx="4"/>
              <a:endCxn id="91" idx="0"/>
            </p:cNvCxnSpPr>
            <p:nvPr/>
          </p:nvCxnSpPr>
          <p:spPr>
            <a:xfrm>
              <a:off x="4885495" y="3519000"/>
              <a:ext cx="468213" cy="3135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55FC17E3-1E02-4B4E-91C5-8CE0C1AAAAE8}"/>
                </a:ext>
              </a:extLst>
            </p:cNvPr>
            <p:cNvCxnSpPr>
              <a:stCxn id="16" idx="4"/>
              <a:endCxn id="90" idx="0"/>
            </p:cNvCxnSpPr>
            <p:nvPr/>
          </p:nvCxnSpPr>
          <p:spPr>
            <a:xfrm flipH="1">
              <a:off x="4396670" y="3519000"/>
              <a:ext cx="488825" cy="3135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 name="矩形 104">
            <a:extLst>
              <a:ext uri="{FF2B5EF4-FFF2-40B4-BE49-F238E27FC236}">
                <a16:creationId xmlns:a16="http://schemas.microsoft.com/office/drawing/2014/main" id="{BE38C12E-51E9-4B58-843E-675D640EE828}"/>
              </a:ext>
            </a:extLst>
          </p:cNvPr>
          <p:cNvSpPr/>
          <p:nvPr/>
        </p:nvSpPr>
        <p:spPr>
          <a:xfrm>
            <a:off x="2933328" y="692696"/>
            <a:ext cx="5301836" cy="400110"/>
          </a:xfrm>
          <a:prstGeom prst="rect">
            <a:avLst/>
          </a:prstGeom>
        </p:spPr>
        <p:txBody>
          <a:bodyPr wrap="none">
            <a:spAutoFit/>
          </a:bodyPr>
          <a:lstStyle/>
          <a:p>
            <a:r>
              <a:rPr lang="en-US" altLang="zh-CN" sz="2000" b="1" i="1" dirty="0">
                <a:latin typeface="+mn-lt"/>
                <a:ea typeface="+mn-ea"/>
                <a:cs typeface="Times New Roman" panose="02020603050405020304" pitchFamily="18" charset="0"/>
              </a:rPr>
              <a:t>W</a:t>
            </a:r>
            <a:r>
              <a:rPr lang="en-US" altLang="zh-CN" sz="2000" b="1" i="1" baseline="-25000" dirty="0">
                <a:latin typeface="+mn-lt"/>
                <a:ea typeface="+mn-ea"/>
                <a:cs typeface="Times New Roman" panose="02020603050405020304" pitchFamily="18" charset="0"/>
              </a:rPr>
              <a:t>i</a:t>
            </a:r>
            <a:r>
              <a:rPr lang="en-US" altLang="zh-CN" sz="2000" b="1" i="1" dirty="0">
                <a:latin typeface="+mn-lt"/>
                <a:ea typeface="+mn-ea"/>
                <a:cs typeface="Times New Roman" panose="02020603050405020304" pitchFamily="18" charset="0"/>
              </a:rPr>
              <a:t> </a:t>
            </a:r>
            <a:r>
              <a:rPr lang="en-US" altLang="zh-CN" sz="2000" b="1" dirty="0">
                <a:latin typeface="+mn-lt"/>
                <a:ea typeface="+mn-ea"/>
                <a:cs typeface="Times New Roman" panose="02020603050405020304" pitchFamily="18" charset="0"/>
              </a:rPr>
              <a:t>= {2, 3, 5, 7, 11, 13, 17, 19, 23, 29, 31, 37, 41}</a:t>
            </a:r>
          </a:p>
        </p:txBody>
      </p:sp>
      <p:sp>
        <p:nvSpPr>
          <p:cNvPr id="109" name="文本框 108">
            <a:extLst>
              <a:ext uri="{FF2B5EF4-FFF2-40B4-BE49-F238E27FC236}">
                <a16:creationId xmlns:a16="http://schemas.microsoft.com/office/drawing/2014/main" id="{4130F616-10D0-414A-9F75-CE393F1A7CC2}"/>
              </a:ext>
            </a:extLst>
          </p:cNvPr>
          <p:cNvSpPr txBox="1"/>
          <p:nvPr/>
        </p:nvSpPr>
        <p:spPr>
          <a:xfrm>
            <a:off x="367185" y="629462"/>
            <a:ext cx="2659702" cy="461665"/>
          </a:xfrm>
          <a:prstGeom prst="rect">
            <a:avLst/>
          </a:prstGeom>
          <a:noFill/>
        </p:spPr>
        <p:txBody>
          <a:bodyPr wrap="none" rtlCol="0">
            <a:spAutoFit/>
          </a:bodyPr>
          <a:lstStyle/>
          <a:p>
            <a:r>
              <a:rPr lang="zh-CN" altLang="en-US" b="1" dirty="0">
                <a:solidFill>
                  <a:schemeClr val="accent2"/>
                </a:solidFill>
                <a:latin typeface="+mn-lt"/>
                <a:ea typeface="+mn-ea"/>
              </a:rPr>
              <a:t>哈夫曼树构造过程</a:t>
            </a:r>
          </a:p>
        </p:txBody>
      </p:sp>
      <p:sp>
        <p:nvSpPr>
          <p:cNvPr id="2" name="文本框 1"/>
          <p:cNvSpPr txBox="1"/>
          <p:nvPr/>
        </p:nvSpPr>
        <p:spPr>
          <a:xfrm>
            <a:off x="4667568" y="5930435"/>
            <a:ext cx="1234633" cy="400110"/>
          </a:xfrm>
          <a:prstGeom prst="rect">
            <a:avLst/>
          </a:prstGeom>
          <a:noFill/>
        </p:spPr>
        <p:txBody>
          <a:bodyPr wrap="none" rtlCol="0">
            <a:spAutoFit/>
          </a:bodyPr>
          <a:lstStyle/>
          <a:p>
            <a:r>
              <a:rPr lang="zh-CN" altLang="en-US" sz="2000" b="1" dirty="0">
                <a:latin typeface="+mn-lt"/>
                <a:ea typeface="+mn-ea"/>
                <a:cs typeface="Times New Roman" panose="02020603050405020304" pitchFamily="18" charset="0"/>
              </a:rPr>
              <a:t>∑</a:t>
            </a:r>
            <a:r>
              <a:rPr lang="en-US" altLang="zh-CN" sz="2000" b="1" i="1" dirty="0" err="1">
                <a:latin typeface="+mn-lt"/>
                <a:ea typeface="+mn-ea"/>
                <a:cs typeface="Times New Roman" panose="02020603050405020304" pitchFamily="18" charset="0"/>
              </a:rPr>
              <a:t>w</a:t>
            </a:r>
            <a:r>
              <a:rPr lang="en-US" altLang="zh-CN" sz="2000" b="1" i="1" baseline="-25000" dirty="0" err="1">
                <a:latin typeface="+mn-lt"/>
                <a:ea typeface="+mn-ea"/>
                <a:cs typeface="Times New Roman" panose="02020603050405020304" pitchFamily="18" charset="0"/>
              </a:rPr>
              <a:t>i</a:t>
            </a:r>
            <a:r>
              <a:rPr lang="en-US" altLang="zh-CN" sz="2000" b="1" i="1" dirty="0" err="1">
                <a:latin typeface="+mn-lt"/>
                <a:ea typeface="+mn-ea"/>
                <a:cs typeface="Times New Roman" panose="02020603050405020304" pitchFamily="18" charset="0"/>
              </a:rPr>
              <a:t>l</a:t>
            </a:r>
            <a:r>
              <a:rPr lang="en-US" altLang="zh-CN" sz="2000" b="1" i="1" baseline="-25000" dirty="0" err="1">
                <a:latin typeface="+mn-lt"/>
                <a:ea typeface="+mn-ea"/>
                <a:cs typeface="Times New Roman" panose="02020603050405020304" pitchFamily="18" charset="0"/>
              </a:rPr>
              <a:t>i</a:t>
            </a:r>
            <a:r>
              <a:rPr lang="en-US" altLang="zh-CN" sz="2000" b="1" dirty="0">
                <a:latin typeface="+mn-lt"/>
                <a:ea typeface="+mn-ea"/>
                <a:cs typeface="Times New Roman" panose="02020603050405020304" pitchFamily="18" charset="0"/>
              </a:rPr>
              <a:t>=804</a:t>
            </a:r>
            <a:endParaRPr lang="zh-CN" altLang="en-US" sz="2000" b="1" dirty="0">
              <a:latin typeface="+mn-lt"/>
              <a:ea typeface="+mn-ea"/>
              <a:cs typeface="Times New Roman" panose="02020603050405020304" pitchFamily="18" charset="0"/>
            </a:endParaRPr>
          </a:p>
        </p:txBody>
      </p:sp>
    </p:spTree>
    <p:extLst>
      <p:ext uri="{BB962C8B-B14F-4D97-AF65-F5344CB8AC3E}">
        <p14:creationId xmlns:p14="http://schemas.microsoft.com/office/powerpoint/2010/main" val="149663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up)">
                                      <p:cBhvr>
                                        <p:cTn id="7" dur="5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up)">
                                      <p:cBhvr>
                                        <p:cTn id="12" dur="1750"/>
                                        <p:tgtEl>
                                          <p:spTgt spid="102"/>
                                        </p:tgtEl>
                                      </p:cBhvr>
                                    </p:animEffect>
                                  </p:childTnLst>
                                </p:cTn>
                              </p:par>
                            </p:childTnLst>
                          </p:cTn>
                        </p:par>
                        <p:par>
                          <p:cTn id="13" fill="hold">
                            <p:stCondLst>
                              <p:cond delay="175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847">
            <a:extLst>
              <a:ext uri="{FF2B5EF4-FFF2-40B4-BE49-F238E27FC236}">
                <a16:creationId xmlns:a16="http://schemas.microsoft.com/office/drawing/2014/main" id="{2D23DEC5-18B8-44C0-A683-F915A896B67C}"/>
              </a:ext>
            </a:extLst>
          </p:cNvPr>
          <p:cNvSpPr>
            <a:spLocks noChangeShapeType="1"/>
          </p:cNvSpPr>
          <p:nvPr/>
        </p:nvSpPr>
        <p:spPr bwMode="auto">
          <a:xfrm>
            <a:off x="1979613" y="1989138"/>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nvGrpSpPr>
          <p:cNvPr id="5" name="Group 1239">
            <a:extLst>
              <a:ext uri="{FF2B5EF4-FFF2-40B4-BE49-F238E27FC236}">
                <a16:creationId xmlns:a16="http://schemas.microsoft.com/office/drawing/2014/main" id="{439E66D6-FA91-4A07-BD63-352B4FA1FB26}"/>
              </a:ext>
            </a:extLst>
          </p:cNvPr>
          <p:cNvGrpSpPr>
            <a:grpSpLocks/>
          </p:cNvGrpSpPr>
          <p:nvPr/>
        </p:nvGrpSpPr>
        <p:grpSpPr bwMode="auto">
          <a:xfrm>
            <a:off x="2366999" y="715407"/>
            <a:ext cx="2228849" cy="2541588"/>
            <a:chOff x="3243" y="2150"/>
            <a:chExt cx="1404" cy="1601"/>
          </a:xfrm>
        </p:grpSpPr>
        <p:sp>
          <p:nvSpPr>
            <p:cNvPr id="6" name="Line 1165">
              <a:extLst>
                <a:ext uri="{FF2B5EF4-FFF2-40B4-BE49-F238E27FC236}">
                  <a16:creationId xmlns:a16="http://schemas.microsoft.com/office/drawing/2014/main" id="{A4EA8840-0E95-4D43-8C4F-1A6BC82F57A1}"/>
                </a:ext>
              </a:extLst>
            </p:cNvPr>
            <p:cNvSpPr>
              <a:spLocks noChangeShapeType="1"/>
            </p:cNvSpPr>
            <p:nvPr/>
          </p:nvSpPr>
          <p:spPr bwMode="auto">
            <a:xfrm flipH="1">
              <a:off x="4059" y="3249"/>
              <a:ext cx="227"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 name="Line 1164">
              <a:extLst>
                <a:ext uri="{FF2B5EF4-FFF2-40B4-BE49-F238E27FC236}">
                  <a16:creationId xmlns:a16="http://schemas.microsoft.com/office/drawing/2014/main" id="{7F95D3A8-1E18-45C0-88C4-7A970525BCE7}"/>
                </a:ext>
              </a:extLst>
            </p:cNvPr>
            <p:cNvSpPr>
              <a:spLocks noChangeShapeType="1"/>
            </p:cNvSpPr>
            <p:nvPr/>
          </p:nvSpPr>
          <p:spPr bwMode="auto">
            <a:xfrm flipH="1">
              <a:off x="3833" y="2886"/>
              <a:ext cx="272" cy="4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8" name="Line 1163">
              <a:extLst>
                <a:ext uri="{FF2B5EF4-FFF2-40B4-BE49-F238E27FC236}">
                  <a16:creationId xmlns:a16="http://schemas.microsoft.com/office/drawing/2014/main" id="{F339BD4B-9301-41C7-B808-80DD3896FF1B}"/>
                </a:ext>
              </a:extLst>
            </p:cNvPr>
            <p:cNvSpPr>
              <a:spLocks noChangeShapeType="1"/>
            </p:cNvSpPr>
            <p:nvPr/>
          </p:nvSpPr>
          <p:spPr bwMode="auto">
            <a:xfrm flipH="1">
              <a:off x="3606" y="2568"/>
              <a:ext cx="273"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9" name="Line 1162">
              <a:extLst>
                <a:ext uri="{FF2B5EF4-FFF2-40B4-BE49-F238E27FC236}">
                  <a16:creationId xmlns:a16="http://schemas.microsoft.com/office/drawing/2014/main" id="{0B67EF99-8B0A-4D90-AAFF-9C4E99893CF3}"/>
                </a:ext>
              </a:extLst>
            </p:cNvPr>
            <p:cNvSpPr>
              <a:spLocks noChangeShapeType="1"/>
            </p:cNvSpPr>
            <p:nvPr/>
          </p:nvSpPr>
          <p:spPr bwMode="auto">
            <a:xfrm flipH="1">
              <a:off x="3379" y="2296"/>
              <a:ext cx="227"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0" name="Line 1160">
              <a:extLst>
                <a:ext uri="{FF2B5EF4-FFF2-40B4-BE49-F238E27FC236}">
                  <a16:creationId xmlns:a16="http://schemas.microsoft.com/office/drawing/2014/main" id="{DEC615D2-8981-4D9A-9ABB-AE9B28F32320}"/>
                </a:ext>
              </a:extLst>
            </p:cNvPr>
            <p:cNvSpPr>
              <a:spLocks noChangeShapeType="1"/>
            </p:cNvSpPr>
            <p:nvPr/>
          </p:nvSpPr>
          <p:spPr bwMode="auto">
            <a:xfrm>
              <a:off x="3606" y="2251"/>
              <a:ext cx="952" cy="12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1" name="Oval 1151">
              <a:extLst>
                <a:ext uri="{FF2B5EF4-FFF2-40B4-BE49-F238E27FC236}">
                  <a16:creationId xmlns:a16="http://schemas.microsoft.com/office/drawing/2014/main" id="{85B7EAFD-8114-45E4-8A2F-68B5405DD657}"/>
                </a:ext>
              </a:extLst>
            </p:cNvPr>
            <p:cNvSpPr>
              <a:spLocks noChangeArrowheads="1"/>
            </p:cNvSpPr>
            <p:nvPr/>
          </p:nvSpPr>
          <p:spPr bwMode="auto">
            <a:xfrm>
              <a:off x="3515" y="2150"/>
              <a:ext cx="227" cy="220"/>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1.0</a:t>
              </a:r>
            </a:p>
          </p:txBody>
        </p:sp>
        <p:sp>
          <p:nvSpPr>
            <p:cNvPr id="12" name="Rectangle 1152">
              <a:extLst>
                <a:ext uri="{FF2B5EF4-FFF2-40B4-BE49-F238E27FC236}">
                  <a16:creationId xmlns:a16="http://schemas.microsoft.com/office/drawing/2014/main" id="{F536F772-5842-47F2-B3E8-AF96AE6306DD}"/>
                </a:ext>
              </a:extLst>
            </p:cNvPr>
            <p:cNvSpPr>
              <a:spLocks noChangeArrowheads="1"/>
            </p:cNvSpPr>
            <p:nvPr/>
          </p:nvSpPr>
          <p:spPr bwMode="auto">
            <a:xfrm>
              <a:off x="3276" y="2523"/>
              <a:ext cx="162" cy="16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0.40</a:t>
              </a:r>
            </a:p>
          </p:txBody>
        </p:sp>
        <p:sp>
          <p:nvSpPr>
            <p:cNvPr id="13" name="Oval 1153">
              <a:extLst>
                <a:ext uri="{FF2B5EF4-FFF2-40B4-BE49-F238E27FC236}">
                  <a16:creationId xmlns:a16="http://schemas.microsoft.com/office/drawing/2014/main" id="{A0FD0B0D-F034-4F50-B8BF-05CB6294A20E}"/>
                </a:ext>
              </a:extLst>
            </p:cNvPr>
            <p:cNvSpPr>
              <a:spLocks noChangeArrowheads="1"/>
            </p:cNvSpPr>
            <p:nvPr/>
          </p:nvSpPr>
          <p:spPr bwMode="auto">
            <a:xfrm>
              <a:off x="4241" y="3103"/>
              <a:ext cx="227" cy="220"/>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0.20</a:t>
              </a:r>
            </a:p>
          </p:txBody>
        </p:sp>
        <p:sp>
          <p:nvSpPr>
            <p:cNvPr id="14" name="Oval 1154">
              <a:extLst>
                <a:ext uri="{FF2B5EF4-FFF2-40B4-BE49-F238E27FC236}">
                  <a16:creationId xmlns:a16="http://schemas.microsoft.com/office/drawing/2014/main" id="{37685153-D6B2-4BFC-8A5B-72485463C5CD}"/>
                </a:ext>
              </a:extLst>
            </p:cNvPr>
            <p:cNvSpPr>
              <a:spLocks noChangeArrowheads="1"/>
            </p:cNvSpPr>
            <p:nvPr/>
          </p:nvSpPr>
          <p:spPr bwMode="auto">
            <a:xfrm>
              <a:off x="3742" y="2468"/>
              <a:ext cx="227" cy="220"/>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0.60</a:t>
              </a:r>
            </a:p>
          </p:txBody>
        </p:sp>
        <p:sp>
          <p:nvSpPr>
            <p:cNvPr id="15" name="Rectangle 1155">
              <a:extLst>
                <a:ext uri="{FF2B5EF4-FFF2-40B4-BE49-F238E27FC236}">
                  <a16:creationId xmlns:a16="http://schemas.microsoft.com/office/drawing/2014/main" id="{EEDA9088-2AC0-4759-BA17-2215407A87F2}"/>
                </a:ext>
              </a:extLst>
            </p:cNvPr>
            <p:cNvSpPr>
              <a:spLocks noChangeArrowheads="1"/>
            </p:cNvSpPr>
            <p:nvPr/>
          </p:nvSpPr>
          <p:spPr bwMode="auto">
            <a:xfrm>
              <a:off x="4468" y="3430"/>
              <a:ext cx="162" cy="16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0.12</a:t>
              </a:r>
            </a:p>
          </p:txBody>
        </p:sp>
        <p:sp>
          <p:nvSpPr>
            <p:cNvPr id="16" name="Rectangle 1156">
              <a:extLst>
                <a:ext uri="{FF2B5EF4-FFF2-40B4-BE49-F238E27FC236}">
                  <a16:creationId xmlns:a16="http://schemas.microsoft.com/office/drawing/2014/main" id="{241BA5E6-503B-459F-9015-A1EB2E3A7452}"/>
                </a:ext>
              </a:extLst>
            </p:cNvPr>
            <p:cNvSpPr>
              <a:spLocks noChangeArrowheads="1"/>
            </p:cNvSpPr>
            <p:nvPr/>
          </p:nvSpPr>
          <p:spPr bwMode="auto">
            <a:xfrm>
              <a:off x="3515" y="2840"/>
              <a:ext cx="162" cy="16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0.25</a:t>
              </a:r>
            </a:p>
          </p:txBody>
        </p:sp>
        <p:sp>
          <p:nvSpPr>
            <p:cNvPr id="17" name="Oval 1157">
              <a:extLst>
                <a:ext uri="{FF2B5EF4-FFF2-40B4-BE49-F238E27FC236}">
                  <a16:creationId xmlns:a16="http://schemas.microsoft.com/office/drawing/2014/main" id="{CFC14664-4C55-45B2-81E8-C68E7D17C452}"/>
                </a:ext>
              </a:extLst>
            </p:cNvPr>
            <p:cNvSpPr>
              <a:spLocks noChangeArrowheads="1"/>
            </p:cNvSpPr>
            <p:nvPr/>
          </p:nvSpPr>
          <p:spPr bwMode="auto">
            <a:xfrm>
              <a:off x="3984" y="2785"/>
              <a:ext cx="227" cy="220"/>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0.35</a:t>
              </a:r>
            </a:p>
          </p:txBody>
        </p:sp>
        <p:sp>
          <p:nvSpPr>
            <p:cNvPr id="18" name="Rectangle 1158">
              <a:extLst>
                <a:ext uri="{FF2B5EF4-FFF2-40B4-BE49-F238E27FC236}">
                  <a16:creationId xmlns:a16="http://schemas.microsoft.com/office/drawing/2014/main" id="{B634FC95-7CC5-4E9D-9FB9-76CA4ECA3D97}"/>
                </a:ext>
              </a:extLst>
            </p:cNvPr>
            <p:cNvSpPr>
              <a:spLocks noChangeArrowheads="1"/>
            </p:cNvSpPr>
            <p:nvPr/>
          </p:nvSpPr>
          <p:spPr bwMode="auto">
            <a:xfrm>
              <a:off x="3742" y="3203"/>
              <a:ext cx="162" cy="16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0.15</a:t>
              </a:r>
            </a:p>
          </p:txBody>
        </p:sp>
        <p:sp>
          <p:nvSpPr>
            <p:cNvPr id="19" name="Rectangle 1159">
              <a:extLst>
                <a:ext uri="{FF2B5EF4-FFF2-40B4-BE49-F238E27FC236}">
                  <a16:creationId xmlns:a16="http://schemas.microsoft.com/office/drawing/2014/main" id="{26DB5594-91A2-457B-A745-B3E9A632EADA}"/>
                </a:ext>
              </a:extLst>
            </p:cNvPr>
            <p:cNvSpPr>
              <a:spLocks noChangeArrowheads="1"/>
            </p:cNvSpPr>
            <p:nvPr/>
          </p:nvSpPr>
          <p:spPr bwMode="auto">
            <a:xfrm>
              <a:off x="4014" y="3430"/>
              <a:ext cx="162" cy="16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000" b="1"/>
                <a:t>0.08</a:t>
              </a:r>
            </a:p>
          </p:txBody>
        </p:sp>
        <p:sp>
          <p:nvSpPr>
            <p:cNvPr id="20" name="Text Box 1166">
              <a:extLst>
                <a:ext uri="{FF2B5EF4-FFF2-40B4-BE49-F238E27FC236}">
                  <a16:creationId xmlns:a16="http://schemas.microsoft.com/office/drawing/2014/main" id="{7D46D8C7-34D7-46A9-A5E4-A06F65EC049B}"/>
                </a:ext>
              </a:extLst>
            </p:cNvPr>
            <p:cNvSpPr txBox="1">
              <a:spLocks noChangeArrowheads="1"/>
            </p:cNvSpPr>
            <p:nvPr/>
          </p:nvSpPr>
          <p:spPr bwMode="auto">
            <a:xfrm>
              <a:off x="3243" y="2628"/>
              <a:ext cx="18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b</a:t>
              </a:r>
            </a:p>
          </p:txBody>
        </p:sp>
        <p:sp>
          <p:nvSpPr>
            <p:cNvPr id="21" name="Text Box 1167">
              <a:extLst>
                <a:ext uri="{FF2B5EF4-FFF2-40B4-BE49-F238E27FC236}">
                  <a16:creationId xmlns:a16="http://schemas.microsoft.com/office/drawing/2014/main" id="{0F982DD0-CA0E-4557-8B66-B52CB576E96E}"/>
                </a:ext>
              </a:extLst>
            </p:cNvPr>
            <p:cNvSpPr txBox="1">
              <a:spLocks noChangeArrowheads="1"/>
            </p:cNvSpPr>
            <p:nvPr/>
          </p:nvSpPr>
          <p:spPr bwMode="auto">
            <a:xfrm>
              <a:off x="3742" y="3294"/>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c</a:t>
              </a:r>
            </a:p>
          </p:txBody>
        </p:sp>
        <p:sp>
          <p:nvSpPr>
            <p:cNvPr id="22" name="Text Box 1168">
              <a:extLst>
                <a:ext uri="{FF2B5EF4-FFF2-40B4-BE49-F238E27FC236}">
                  <a16:creationId xmlns:a16="http://schemas.microsoft.com/office/drawing/2014/main" id="{BB877059-B701-4239-84C1-23EAACAA32A5}"/>
                </a:ext>
              </a:extLst>
            </p:cNvPr>
            <p:cNvSpPr txBox="1">
              <a:spLocks noChangeArrowheads="1"/>
            </p:cNvSpPr>
            <p:nvPr/>
          </p:nvSpPr>
          <p:spPr bwMode="auto">
            <a:xfrm>
              <a:off x="3515" y="2931"/>
              <a:ext cx="17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e</a:t>
              </a:r>
            </a:p>
          </p:txBody>
        </p:sp>
        <p:sp>
          <p:nvSpPr>
            <p:cNvPr id="23" name="Text Box 1169">
              <a:extLst>
                <a:ext uri="{FF2B5EF4-FFF2-40B4-BE49-F238E27FC236}">
                  <a16:creationId xmlns:a16="http://schemas.microsoft.com/office/drawing/2014/main" id="{41CC2684-8AFB-42BA-B5AD-F9F5EBCB6BC4}"/>
                </a:ext>
              </a:extLst>
            </p:cNvPr>
            <p:cNvSpPr txBox="1">
              <a:spLocks noChangeArrowheads="1"/>
            </p:cNvSpPr>
            <p:nvPr/>
          </p:nvSpPr>
          <p:spPr bwMode="auto">
            <a:xfrm>
              <a:off x="4014" y="3536"/>
              <a:ext cx="18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d</a:t>
              </a:r>
            </a:p>
          </p:txBody>
        </p:sp>
        <p:sp>
          <p:nvSpPr>
            <p:cNvPr id="24" name="Text Box 1170">
              <a:extLst>
                <a:ext uri="{FF2B5EF4-FFF2-40B4-BE49-F238E27FC236}">
                  <a16:creationId xmlns:a16="http://schemas.microsoft.com/office/drawing/2014/main" id="{EEFBFFDC-6B7C-4C75-B51E-DE787E2BA4D9}"/>
                </a:ext>
              </a:extLst>
            </p:cNvPr>
            <p:cNvSpPr txBox="1">
              <a:spLocks noChangeArrowheads="1"/>
            </p:cNvSpPr>
            <p:nvPr/>
          </p:nvSpPr>
          <p:spPr bwMode="auto">
            <a:xfrm>
              <a:off x="4468" y="3521"/>
              <a:ext cx="17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b="1"/>
                <a:t>a</a:t>
              </a:r>
            </a:p>
          </p:txBody>
        </p:sp>
      </p:grpSp>
      <p:graphicFrame>
        <p:nvGraphicFramePr>
          <p:cNvPr id="25" name="Group 2204">
            <a:extLst>
              <a:ext uri="{FF2B5EF4-FFF2-40B4-BE49-F238E27FC236}">
                <a16:creationId xmlns:a16="http://schemas.microsoft.com/office/drawing/2014/main" id="{8C318AC5-F0FD-4980-B77F-C429587D0260}"/>
              </a:ext>
            </a:extLst>
          </p:cNvPr>
          <p:cNvGraphicFramePr>
            <a:graphicFrameLocks noGrp="1"/>
          </p:cNvGraphicFramePr>
          <p:nvPr/>
        </p:nvGraphicFramePr>
        <p:xfrm>
          <a:off x="678656" y="888104"/>
          <a:ext cx="1512888" cy="2024424"/>
        </p:xfrm>
        <a:graphic>
          <a:graphicData uri="http://schemas.openxmlformats.org/drawingml/2006/table">
            <a:tbl>
              <a:tblPr/>
              <a:tblGrid>
                <a:gridCol w="649288">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tblGrid>
              <a:tr h="288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字符</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概率</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22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0.12</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815">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0.40</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22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0.15</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4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0.08</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64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0.25</a:t>
                      </a:r>
                    </a:p>
                  </a:txBody>
                  <a:tcPr marL="90000" marR="90000" marT="46782" marB="467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7" name="Group 2856">
            <a:extLst>
              <a:ext uri="{FF2B5EF4-FFF2-40B4-BE49-F238E27FC236}">
                <a16:creationId xmlns:a16="http://schemas.microsoft.com/office/drawing/2014/main" id="{FC6A66FF-475A-4E09-B808-68BEAA4F606C}"/>
              </a:ext>
            </a:extLst>
          </p:cNvPr>
          <p:cNvGraphicFramePr>
            <a:graphicFrameLocks noGrp="1"/>
          </p:cNvGraphicFramePr>
          <p:nvPr/>
        </p:nvGraphicFramePr>
        <p:xfrm>
          <a:off x="1187450" y="3357563"/>
          <a:ext cx="2878138" cy="3070230"/>
        </p:xfrm>
        <a:graphic>
          <a:graphicData uri="http://schemas.openxmlformats.org/drawingml/2006/table">
            <a:tbl>
              <a:tblPr/>
              <a:tblGrid>
                <a:gridCol w="269875">
                  <a:extLst>
                    <a:ext uri="{9D8B030D-6E8A-4147-A177-3AD203B41FA5}">
                      <a16:colId xmlns:a16="http://schemas.microsoft.com/office/drawing/2014/main" val="20000"/>
                    </a:ext>
                  </a:extLst>
                </a:gridCol>
                <a:gridCol w="684213">
                  <a:extLst>
                    <a:ext uri="{9D8B030D-6E8A-4147-A177-3AD203B41FA5}">
                      <a16:colId xmlns:a16="http://schemas.microsoft.com/office/drawing/2014/main" val="20001"/>
                    </a:ext>
                  </a:extLst>
                </a:gridCol>
                <a:gridCol w="684212">
                  <a:extLst>
                    <a:ext uri="{9D8B030D-6E8A-4147-A177-3AD203B41FA5}">
                      <a16:colId xmlns:a16="http://schemas.microsoft.com/office/drawing/2014/main" val="20002"/>
                    </a:ext>
                  </a:extLst>
                </a:gridCol>
                <a:gridCol w="604838">
                  <a:extLst>
                    <a:ext uri="{9D8B030D-6E8A-4147-A177-3AD203B41FA5}">
                      <a16:colId xmlns:a16="http://schemas.microsoft.com/office/drawing/2014/main" val="20003"/>
                    </a:ext>
                  </a:extLst>
                </a:gridCol>
                <a:gridCol w="635000">
                  <a:extLst>
                    <a:ext uri="{9D8B030D-6E8A-4147-A177-3AD203B41FA5}">
                      <a16:colId xmlns:a16="http://schemas.microsoft.com/office/drawing/2014/main" val="20004"/>
                    </a:ext>
                  </a:extLst>
                </a:gridCol>
              </a:tblGrid>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10" marB="46810" anchor="b" horzOverflow="overflow">
                    <a:lnL cap="flat">
                      <a:noFill/>
                    </a:lnL>
                    <a:lnR>
                      <a:noFill/>
                    </a:lnR>
                    <a:lnT cap="fla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weight</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parent</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lchild</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rchild</a:t>
                      </a:r>
                    </a:p>
                  </a:txBody>
                  <a:tcPr marL="90000" marR="90000" marT="46810" marB="4681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28" name="Group 2857">
            <a:extLst>
              <a:ext uri="{FF2B5EF4-FFF2-40B4-BE49-F238E27FC236}">
                <a16:creationId xmlns:a16="http://schemas.microsoft.com/office/drawing/2014/main" id="{6C407233-CF86-4354-8837-3AE7EF01A5FB}"/>
              </a:ext>
            </a:extLst>
          </p:cNvPr>
          <p:cNvGraphicFramePr>
            <a:graphicFrameLocks noGrp="1"/>
          </p:cNvGraphicFramePr>
          <p:nvPr>
            <p:extLst>
              <p:ext uri="{D42A27DB-BD31-4B8C-83A1-F6EECF244321}">
                <p14:modId xmlns:p14="http://schemas.microsoft.com/office/powerpoint/2010/main" val="1778518282"/>
              </p:ext>
            </p:extLst>
          </p:nvPr>
        </p:nvGraphicFramePr>
        <p:xfrm>
          <a:off x="4716463" y="3357563"/>
          <a:ext cx="2878137" cy="3070230"/>
        </p:xfrm>
        <a:graphic>
          <a:graphicData uri="http://schemas.openxmlformats.org/drawingml/2006/table">
            <a:tbl>
              <a:tblPr/>
              <a:tblGrid>
                <a:gridCol w="269875">
                  <a:extLst>
                    <a:ext uri="{9D8B030D-6E8A-4147-A177-3AD203B41FA5}">
                      <a16:colId xmlns:a16="http://schemas.microsoft.com/office/drawing/2014/main" val="20000"/>
                    </a:ext>
                  </a:extLst>
                </a:gridCol>
                <a:gridCol w="684212">
                  <a:extLst>
                    <a:ext uri="{9D8B030D-6E8A-4147-A177-3AD203B41FA5}">
                      <a16:colId xmlns:a16="http://schemas.microsoft.com/office/drawing/2014/main" val="20001"/>
                    </a:ext>
                  </a:extLst>
                </a:gridCol>
                <a:gridCol w="684213">
                  <a:extLst>
                    <a:ext uri="{9D8B030D-6E8A-4147-A177-3AD203B41FA5}">
                      <a16:colId xmlns:a16="http://schemas.microsoft.com/office/drawing/2014/main" val="20002"/>
                    </a:ext>
                  </a:extLst>
                </a:gridCol>
                <a:gridCol w="604837">
                  <a:extLst>
                    <a:ext uri="{9D8B030D-6E8A-4147-A177-3AD203B41FA5}">
                      <a16:colId xmlns:a16="http://schemas.microsoft.com/office/drawing/2014/main" val="20003"/>
                    </a:ext>
                  </a:extLst>
                </a:gridCol>
                <a:gridCol w="635000">
                  <a:extLst>
                    <a:ext uri="{9D8B030D-6E8A-4147-A177-3AD203B41FA5}">
                      <a16:colId xmlns:a16="http://schemas.microsoft.com/office/drawing/2014/main" val="20004"/>
                    </a:ext>
                  </a:extLst>
                </a:gridCol>
              </a:tblGrid>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10" marB="46810" anchor="b" horzOverflow="overflow">
                    <a:lnL cap="flat">
                      <a:noFill/>
                    </a:lnL>
                    <a:lnR>
                      <a:noFill/>
                    </a:lnR>
                    <a:lnT cap="fla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weight</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parent</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lchild</a:t>
                      </a:r>
                    </a:p>
                  </a:txBody>
                  <a:tcPr marL="90000" marR="90000" marT="46810" marB="4681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rchild</a:t>
                      </a:r>
                    </a:p>
                  </a:txBody>
                  <a:tcPr marL="90000" marR="90000" marT="46810" marB="46810" anchor="b"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0.20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0.60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702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0000" marR="90000" marT="46810" marB="46810"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marL="90000" marR="90000" marT="46810" marB="468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9" name="Rectangle 2942">
            <a:extLst>
              <a:ext uri="{FF2B5EF4-FFF2-40B4-BE49-F238E27FC236}">
                <a16:creationId xmlns:a16="http://schemas.microsoft.com/office/drawing/2014/main" id="{AAA5A75A-3C03-406C-9CC5-5DAF6B2418D9}"/>
              </a:ext>
            </a:extLst>
          </p:cNvPr>
          <p:cNvSpPr>
            <a:spLocks noChangeArrowheads="1"/>
          </p:cNvSpPr>
          <p:nvPr/>
        </p:nvSpPr>
        <p:spPr bwMode="auto">
          <a:xfrm>
            <a:off x="4880010" y="700268"/>
            <a:ext cx="3652525"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typedef  struct</a:t>
            </a:r>
          </a:p>
          <a:p>
            <a:r>
              <a:rPr lang="en-US" altLang="zh-CN" sz="2000" b="1" dirty="0"/>
              <a:t>  {</a:t>
            </a:r>
          </a:p>
          <a:p>
            <a:r>
              <a:rPr lang="en-US" altLang="zh-CN" sz="2000" b="1" dirty="0"/>
              <a:t>      float weight;</a:t>
            </a:r>
          </a:p>
          <a:p>
            <a:r>
              <a:rPr lang="en-US" altLang="zh-CN" sz="2000" b="1" dirty="0"/>
              <a:t>      int </a:t>
            </a:r>
            <a:r>
              <a:rPr lang="en-US" altLang="zh-CN" sz="2000" b="1" dirty="0" err="1"/>
              <a:t>lchild</a:t>
            </a:r>
            <a:r>
              <a:rPr lang="en-US" altLang="zh-CN" sz="2000" b="1" dirty="0"/>
              <a:t>, </a:t>
            </a:r>
            <a:r>
              <a:rPr lang="en-US" altLang="zh-CN" sz="2000" b="1" dirty="0" err="1"/>
              <a:t>rchild</a:t>
            </a:r>
            <a:r>
              <a:rPr lang="en-US" altLang="zh-CN" sz="2000" b="1" dirty="0"/>
              <a:t>, parent;</a:t>
            </a:r>
          </a:p>
          <a:p>
            <a:r>
              <a:rPr lang="en-US" altLang="zh-CN" sz="2000" b="1" dirty="0"/>
              <a:t>} HTNODE;</a:t>
            </a:r>
          </a:p>
          <a:p>
            <a:endParaRPr lang="en-US" altLang="zh-CN" sz="2000" b="1" dirty="0"/>
          </a:p>
          <a:p>
            <a:r>
              <a:rPr lang="en-US" altLang="zh-CN" sz="2000" b="1" dirty="0"/>
              <a:t>typedef HTNODE </a:t>
            </a:r>
            <a:r>
              <a:rPr lang="en-US" altLang="zh-CN" sz="2000" b="1" dirty="0" err="1"/>
              <a:t>HuffmanT</a:t>
            </a:r>
            <a:r>
              <a:rPr lang="en-US" altLang="zh-CN" sz="2000" b="1" dirty="0"/>
              <a:t>[m];</a:t>
            </a:r>
            <a:endParaRPr lang="zh-CN" altLang="en-US" sz="2000" b="1" dirty="0"/>
          </a:p>
        </p:txBody>
      </p:sp>
      <p:sp>
        <p:nvSpPr>
          <p:cNvPr id="30" name="AutoShape 2943">
            <a:extLst>
              <a:ext uri="{FF2B5EF4-FFF2-40B4-BE49-F238E27FC236}">
                <a16:creationId xmlns:a16="http://schemas.microsoft.com/office/drawing/2014/main" id="{0A1F023B-B63A-4964-988B-51AA27AE395D}"/>
              </a:ext>
            </a:extLst>
          </p:cNvPr>
          <p:cNvSpPr>
            <a:spLocks/>
          </p:cNvSpPr>
          <p:nvPr/>
        </p:nvSpPr>
        <p:spPr bwMode="auto">
          <a:xfrm>
            <a:off x="972270" y="3717032"/>
            <a:ext cx="214460" cy="1296143"/>
          </a:xfrm>
          <a:prstGeom prst="leftBrace">
            <a:avLst>
              <a:gd name="adj1" fmla="val 1478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b="1"/>
          </a:p>
        </p:txBody>
      </p:sp>
      <p:sp>
        <p:nvSpPr>
          <p:cNvPr id="31" name="Text Box 2944">
            <a:extLst>
              <a:ext uri="{FF2B5EF4-FFF2-40B4-BE49-F238E27FC236}">
                <a16:creationId xmlns:a16="http://schemas.microsoft.com/office/drawing/2014/main" id="{A4510CCB-7A3A-487B-ABC9-F235FC48CB59}"/>
              </a:ext>
            </a:extLst>
          </p:cNvPr>
          <p:cNvSpPr txBox="1">
            <a:spLocks noChangeArrowheads="1"/>
          </p:cNvSpPr>
          <p:nvPr/>
        </p:nvSpPr>
        <p:spPr bwMode="auto">
          <a:xfrm>
            <a:off x="395288" y="4221163"/>
            <a:ext cx="55686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t>n=5</a:t>
            </a:r>
          </a:p>
        </p:txBody>
      </p:sp>
      <p:sp>
        <p:nvSpPr>
          <p:cNvPr id="32" name="AutoShape 2946">
            <a:extLst>
              <a:ext uri="{FF2B5EF4-FFF2-40B4-BE49-F238E27FC236}">
                <a16:creationId xmlns:a16="http://schemas.microsoft.com/office/drawing/2014/main" id="{FF53AE62-B1D5-4416-BF89-99B96725F605}"/>
              </a:ext>
            </a:extLst>
          </p:cNvPr>
          <p:cNvSpPr>
            <a:spLocks/>
          </p:cNvSpPr>
          <p:nvPr/>
        </p:nvSpPr>
        <p:spPr bwMode="auto">
          <a:xfrm>
            <a:off x="7668344" y="3717032"/>
            <a:ext cx="288926" cy="2556727"/>
          </a:xfrm>
          <a:prstGeom prst="rightBrace">
            <a:avLst>
              <a:gd name="adj1" fmla="val 295833"/>
              <a:gd name="adj2" fmla="val 51376"/>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b="1"/>
          </a:p>
        </p:txBody>
      </p:sp>
      <p:sp>
        <p:nvSpPr>
          <p:cNvPr id="33" name="Text Box 2947">
            <a:extLst>
              <a:ext uri="{FF2B5EF4-FFF2-40B4-BE49-F238E27FC236}">
                <a16:creationId xmlns:a16="http://schemas.microsoft.com/office/drawing/2014/main" id="{EE31B7F5-CC74-4DB5-8D75-FC7B4F0C52A5}"/>
              </a:ext>
            </a:extLst>
          </p:cNvPr>
          <p:cNvSpPr txBox="1">
            <a:spLocks noChangeArrowheads="1"/>
          </p:cNvSpPr>
          <p:nvPr/>
        </p:nvSpPr>
        <p:spPr bwMode="auto">
          <a:xfrm>
            <a:off x="7956550" y="4797425"/>
            <a:ext cx="62098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a:t>m=9</a:t>
            </a:r>
          </a:p>
        </p:txBody>
      </p:sp>
      <p:sp>
        <p:nvSpPr>
          <p:cNvPr id="34" name="Text Box 2948">
            <a:extLst>
              <a:ext uri="{FF2B5EF4-FFF2-40B4-BE49-F238E27FC236}">
                <a16:creationId xmlns:a16="http://schemas.microsoft.com/office/drawing/2014/main" id="{A6F85FE7-BABE-4643-B0DB-2EA62BF408BA}"/>
              </a:ext>
            </a:extLst>
          </p:cNvPr>
          <p:cNvSpPr txBox="1">
            <a:spLocks noChangeArrowheads="1"/>
          </p:cNvSpPr>
          <p:nvPr/>
        </p:nvSpPr>
        <p:spPr bwMode="auto">
          <a:xfrm>
            <a:off x="8172450" y="5949950"/>
            <a:ext cx="733191"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b="1" dirty="0">
                <a:solidFill>
                  <a:srgbClr val="FF3300"/>
                </a:solidFill>
              </a:rPr>
              <a:t>n ? m</a:t>
            </a:r>
          </a:p>
        </p:txBody>
      </p:sp>
    </p:spTree>
    <p:extLst>
      <p:ext uri="{BB962C8B-B14F-4D97-AF65-F5344CB8AC3E}">
        <p14:creationId xmlns:p14="http://schemas.microsoft.com/office/powerpoint/2010/main" val="3373809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5">
            <a:extLst>
              <a:ext uri="{FF2B5EF4-FFF2-40B4-BE49-F238E27FC236}">
                <a16:creationId xmlns:a16="http://schemas.microsoft.com/office/drawing/2014/main" id="{1FBFFA2C-0856-48D0-973E-4418076E0661}"/>
              </a:ext>
            </a:extLst>
          </p:cNvPr>
          <p:cNvSpPr>
            <a:spLocks noChangeArrowheads="1"/>
          </p:cNvSpPr>
          <p:nvPr/>
        </p:nvSpPr>
        <p:spPr bwMode="auto">
          <a:xfrm>
            <a:off x="539750" y="550564"/>
            <a:ext cx="8478838" cy="28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void  </a:t>
            </a:r>
            <a:r>
              <a:rPr lang="en-US" altLang="zh-CN" sz="2000" b="1" dirty="0" err="1"/>
              <a:t>SelectMin</a:t>
            </a:r>
            <a:r>
              <a:rPr lang="en-US" altLang="zh-CN" sz="2000" b="1" dirty="0"/>
              <a:t>(</a:t>
            </a:r>
            <a:r>
              <a:rPr lang="en-US" altLang="zh-CN" sz="2000" b="1" dirty="0" err="1"/>
              <a:t>HuffmanT</a:t>
            </a:r>
            <a:r>
              <a:rPr lang="en-US" altLang="zh-CN" sz="2000" b="1" dirty="0"/>
              <a:t> </a:t>
            </a:r>
            <a:r>
              <a:rPr lang="en-US" altLang="zh-CN" sz="2000" b="1" dirty="0" err="1"/>
              <a:t>T,int</a:t>
            </a:r>
            <a:r>
              <a:rPr lang="en-US" altLang="zh-CN" sz="2000" b="1" dirty="0"/>
              <a:t> n1,int *p1,int *p2)</a:t>
            </a:r>
          </a:p>
          <a:p>
            <a:r>
              <a:rPr lang="en-US" altLang="zh-CN" sz="2000" b="1" dirty="0"/>
              <a:t>{  int </a:t>
            </a:r>
            <a:r>
              <a:rPr lang="en-US" altLang="zh-CN" sz="2000" b="1" dirty="0" err="1"/>
              <a:t>i,j</a:t>
            </a:r>
            <a:r>
              <a:rPr lang="en-US" altLang="zh-CN" sz="2000" b="1" dirty="0"/>
              <a:t>;</a:t>
            </a:r>
          </a:p>
          <a:p>
            <a:r>
              <a:rPr lang="en-US" altLang="zh-CN" sz="2000" b="1" dirty="0"/>
              <a:t>    for(</a:t>
            </a:r>
            <a:r>
              <a:rPr lang="en-US" altLang="zh-CN" sz="2000" b="1" dirty="0" err="1"/>
              <a:t>i</a:t>
            </a:r>
            <a:r>
              <a:rPr lang="en-US" altLang="zh-CN" sz="2000" b="1" dirty="0"/>
              <a:t>=0;i&lt;=n1;i++)       if(T[</a:t>
            </a:r>
            <a:r>
              <a:rPr lang="en-US" altLang="zh-CN" sz="2000" b="1" dirty="0" err="1"/>
              <a:t>i</a:t>
            </a:r>
            <a:r>
              <a:rPr lang="en-US" altLang="zh-CN" sz="2000" b="1" dirty="0"/>
              <a:t>].parent==-1) { *p1=</a:t>
            </a:r>
            <a:r>
              <a:rPr lang="en-US" altLang="zh-CN" sz="2000" b="1" dirty="0" err="1"/>
              <a:t>i;break</a:t>
            </a:r>
            <a:r>
              <a:rPr lang="en-US" altLang="zh-CN" sz="2000" b="1" dirty="0"/>
              <a:t>;}</a:t>
            </a:r>
          </a:p>
          <a:p>
            <a:r>
              <a:rPr lang="en-US" altLang="zh-CN" sz="2000" b="1" dirty="0"/>
              <a:t>    for(j=i+1;j&lt;=n1;j++)    if(T[j].parent==-1) { *p2=</a:t>
            </a:r>
            <a:r>
              <a:rPr lang="en-US" altLang="zh-CN" sz="2000" b="1" dirty="0" err="1"/>
              <a:t>j;break</a:t>
            </a:r>
            <a:r>
              <a:rPr lang="en-US" altLang="zh-CN" sz="2000" b="1" dirty="0"/>
              <a:t>;}</a:t>
            </a:r>
          </a:p>
          <a:p>
            <a:r>
              <a:rPr lang="en-US" altLang="zh-CN" sz="2000" b="1" dirty="0"/>
              <a:t>    for(</a:t>
            </a:r>
            <a:r>
              <a:rPr lang="en-US" altLang="zh-CN" sz="2000" b="1" dirty="0" err="1"/>
              <a:t>i</a:t>
            </a:r>
            <a:r>
              <a:rPr lang="en-US" altLang="zh-CN" sz="2000" b="1" dirty="0"/>
              <a:t>=0;i&lt;=n1;i++)</a:t>
            </a:r>
          </a:p>
          <a:p>
            <a:r>
              <a:rPr lang="en-US" altLang="zh-CN" sz="2000" b="1" dirty="0"/>
              <a:t>       if(</a:t>
            </a:r>
            <a:r>
              <a:rPr lang="en-US" altLang="zh-CN" sz="2000" b="1" dirty="0">
                <a:solidFill>
                  <a:srgbClr val="FF0000"/>
                </a:solidFill>
              </a:rPr>
              <a:t>(T[*p1].weight&gt;T[</a:t>
            </a:r>
            <a:r>
              <a:rPr lang="en-US" altLang="zh-CN" sz="2000" b="1" dirty="0" err="1">
                <a:solidFill>
                  <a:srgbClr val="FF0000"/>
                </a:solidFill>
              </a:rPr>
              <a:t>i</a:t>
            </a:r>
            <a:r>
              <a:rPr lang="en-US" altLang="zh-CN" sz="2000" b="1" dirty="0">
                <a:solidFill>
                  <a:srgbClr val="FF0000"/>
                </a:solidFill>
              </a:rPr>
              <a:t>].weight)</a:t>
            </a:r>
            <a:r>
              <a:rPr lang="en-US" altLang="zh-CN" sz="2000" b="1" dirty="0"/>
              <a:t>&amp;&amp;(T[</a:t>
            </a:r>
            <a:r>
              <a:rPr lang="en-US" altLang="zh-CN" sz="2000" b="1" dirty="0" err="1"/>
              <a:t>i</a:t>
            </a:r>
            <a:r>
              <a:rPr lang="en-US" altLang="zh-CN" sz="2000" b="1" dirty="0"/>
              <a:t>].parent==-1)&amp;&amp;</a:t>
            </a:r>
            <a:r>
              <a:rPr lang="en-US" altLang="zh-CN" sz="2000" b="1" dirty="0">
                <a:solidFill>
                  <a:srgbClr val="FF0000"/>
                </a:solidFill>
              </a:rPr>
              <a:t>(*p2!=</a:t>
            </a:r>
            <a:r>
              <a:rPr lang="en-US" altLang="zh-CN" sz="2000" b="1" dirty="0" err="1">
                <a:solidFill>
                  <a:srgbClr val="FF0000"/>
                </a:solidFill>
              </a:rPr>
              <a:t>i</a:t>
            </a:r>
            <a:r>
              <a:rPr lang="en-US" altLang="zh-CN" sz="2000" b="1" dirty="0">
                <a:solidFill>
                  <a:srgbClr val="FF0000"/>
                </a:solidFill>
              </a:rPr>
              <a:t>)</a:t>
            </a:r>
            <a:r>
              <a:rPr lang="en-US" altLang="zh-CN" sz="2000" b="1" dirty="0"/>
              <a:t>)  *p1=</a:t>
            </a:r>
            <a:r>
              <a:rPr lang="en-US" altLang="zh-CN" sz="2000" b="1" dirty="0" err="1"/>
              <a:t>i</a:t>
            </a:r>
            <a:r>
              <a:rPr lang="en-US" altLang="zh-CN" sz="2000" b="1" dirty="0"/>
              <a:t>;</a:t>
            </a:r>
          </a:p>
          <a:p>
            <a:r>
              <a:rPr lang="en-US" altLang="zh-CN" sz="2000" b="1" dirty="0"/>
              <a:t>    for(j=0;j&lt;=n1;j++)</a:t>
            </a:r>
          </a:p>
          <a:p>
            <a:r>
              <a:rPr lang="en-US" altLang="zh-CN" sz="2000" b="1" dirty="0"/>
              <a:t>       if(</a:t>
            </a:r>
            <a:r>
              <a:rPr lang="en-US" altLang="zh-CN" sz="2000" b="1" dirty="0">
                <a:solidFill>
                  <a:srgbClr val="FF0000"/>
                </a:solidFill>
              </a:rPr>
              <a:t>(T[*p2].weight&gt;T[j].weight)</a:t>
            </a:r>
            <a:r>
              <a:rPr lang="en-US" altLang="zh-CN" sz="2000" b="1" dirty="0"/>
              <a:t>&amp;&amp;(T[j].parent==-1)&amp;&amp;</a:t>
            </a:r>
            <a:r>
              <a:rPr lang="en-US" altLang="zh-CN" sz="2000" b="1" dirty="0">
                <a:solidFill>
                  <a:srgbClr val="FF0000"/>
                </a:solidFill>
              </a:rPr>
              <a:t>(*p1!=j)</a:t>
            </a:r>
            <a:r>
              <a:rPr lang="en-US" altLang="zh-CN" sz="2000" b="1" dirty="0"/>
              <a:t>)  *p2=j;</a:t>
            </a:r>
          </a:p>
          <a:p>
            <a:r>
              <a:rPr lang="en-US" altLang="zh-CN" sz="2000" b="1" dirty="0"/>
              <a:t>}</a:t>
            </a:r>
          </a:p>
        </p:txBody>
      </p:sp>
      <p:sp>
        <p:nvSpPr>
          <p:cNvPr id="116739" name="Rectangle 6">
            <a:extLst>
              <a:ext uri="{FF2B5EF4-FFF2-40B4-BE49-F238E27FC236}">
                <a16:creationId xmlns:a16="http://schemas.microsoft.com/office/drawing/2014/main" id="{0B88A39C-03EF-4D68-9A9E-268F2442CCCD}"/>
              </a:ext>
            </a:extLst>
          </p:cNvPr>
          <p:cNvSpPr>
            <a:spLocks noChangeArrowheads="1"/>
          </p:cNvSpPr>
          <p:nvPr/>
        </p:nvSpPr>
        <p:spPr bwMode="auto">
          <a:xfrm>
            <a:off x="827584" y="3457277"/>
            <a:ext cx="7632204" cy="31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void  </a:t>
            </a:r>
            <a:r>
              <a:rPr lang="en-US" altLang="zh-CN" sz="2000" b="1" dirty="0" err="1"/>
              <a:t>CreatHT</a:t>
            </a:r>
            <a:r>
              <a:rPr lang="en-US" altLang="zh-CN" sz="2000" b="1" dirty="0"/>
              <a:t>(</a:t>
            </a:r>
            <a:r>
              <a:rPr lang="en-US" altLang="zh-CN" sz="2000" b="1" dirty="0" err="1"/>
              <a:t>HuffmanT</a:t>
            </a:r>
            <a:r>
              <a:rPr lang="en-US" altLang="zh-CN" sz="2000" b="1" dirty="0"/>
              <a:t> T)     //</a:t>
            </a:r>
            <a:r>
              <a:rPr lang="zh-CN" altLang="en-US" sz="2000" b="1" dirty="0"/>
              <a:t>创建哈夫曼树</a:t>
            </a:r>
          </a:p>
          <a:p>
            <a:r>
              <a:rPr lang="en-US" altLang="zh-CN" sz="2000" b="1" dirty="0"/>
              <a:t>{</a:t>
            </a:r>
          </a:p>
          <a:p>
            <a:r>
              <a:rPr lang="en-US" altLang="zh-CN" sz="2000" b="1" dirty="0"/>
              <a:t>   int i,p1,p2;         </a:t>
            </a:r>
            <a:r>
              <a:rPr lang="en-US" altLang="zh-CN" sz="2000" b="1" dirty="0" err="1"/>
              <a:t>InitHT</a:t>
            </a:r>
            <a:r>
              <a:rPr lang="en-US" altLang="zh-CN" sz="2000" b="1" dirty="0"/>
              <a:t>(T);</a:t>
            </a:r>
          </a:p>
          <a:p>
            <a:r>
              <a:rPr lang="en-US" altLang="zh-CN" sz="2000" b="1" dirty="0"/>
              <a:t>   for(</a:t>
            </a:r>
            <a:r>
              <a:rPr lang="en-US" altLang="zh-CN" sz="2000" b="1" dirty="0" err="1"/>
              <a:t>i</a:t>
            </a:r>
            <a:r>
              <a:rPr lang="en-US" altLang="zh-CN" sz="2000" b="1" dirty="0"/>
              <a:t>=</a:t>
            </a:r>
            <a:r>
              <a:rPr lang="en-US" altLang="zh-CN" sz="2000" b="1" dirty="0" err="1"/>
              <a:t>n;i</a:t>
            </a:r>
            <a:r>
              <a:rPr lang="en-US" altLang="zh-CN" sz="2000" b="1" dirty="0"/>
              <a:t>&lt;</a:t>
            </a:r>
            <a:r>
              <a:rPr lang="en-US" altLang="zh-CN" sz="2000" b="1" dirty="0" err="1"/>
              <a:t>m;i</a:t>
            </a:r>
            <a:r>
              <a:rPr lang="en-US" altLang="zh-CN" sz="2000" b="1" dirty="0"/>
              <a:t>++)</a:t>
            </a:r>
          </a:p>
          <a:p>
            <a:r>
              <a:rPr lang="en-US" altLang="zh-CN" sz="2000" b="1" dirty="0"/>
              <a:t>   {      </a:t>
            </a:r>
            <a:r>
              <a:rPr lang="en-US" altLang="zh-CN" sz="2000" b="1" dirty="0" err="1">
                <a:solidFill>
                  <a:srgbClr val="FF0000"/>
                </a:solidFill>
              </a:rPr>
              <a:t>SelectMin</a:t>
            </a:r>
            <a:r>
              <a:rPr lang="en-US" altLang="zh-CN" sz="2000" b="1" dirty="0">
                <a:solidFill>
                  <a:srgbClr val="FF0000"/>
                </a:solidFill>
              </a:rPr>
              <a:t>(T,i-1,&amp;p1,&amp;p2)</a:t>
            </a:r>
            <a:r>
              <a:rPr lang="en-US" altLang="zh-CN" sz="2000" b="1" dirty="0"/>
              <a:t>;       //</a:t>
            </a:r>
            <a:r>
              <a:rPr lang="zh-CN" altLang="en-US" sz="2000" b="1" dirty="0"/>
              <a:t>选择两个最小的权</a:t>
            </a:r>
            <a:endParaRPr lang="en-US" altLang="zh-CN" sz="2000" b="1" dirty="0"/>
          </a:p>
          <a:p>
            <a:r>
              <a:rPr lang="en-US" altLang="zh-CN" sz="2000" b="1" dirty="0"/>
              <a:t>           T[p1].parent=T[p2].parent=</a:t>
            </a:r>
            <a:r>
              <a:rPr lang="en-US" altLang="zh-CN" sz="2000" b="1" dirty="0" err="1"/>
              <a:t>i</a:t>
            </a:r>
            <a:r>
              <a:rPr lang="en-US" altLang="zh-CN" sz="2000" b="1" dirty="0"/>
              <a:t>;</a:t>
            </a:r>
          </a:p>
          <a:p>
            <a:r>
              <a:rPr lang="en-US" altLang="zh-CN" sz="2000" b="1" dirty="0"/>
              <a:t>           T[</a:t>
            </a:r>
            <a:r>
              <a:rPr lang="en-US" altLang="zh-CN" sz="2000" b="1" dirty="0" err="1"/>
              <a:t>i</a:t>
            </a:r>
            <a:r>
              <a:rPr lang="en-US" altLang="zh-CN" sz="2000" b="1" dirty="0"/>
              <a:t>].</a:t>
            </a:r>
            <a:r>
              <a:rPr lang="en-US" altLang="zh-CN" sz="2000" b="1" dirty="0" err="1"/>
              <a:t>lchild</a:t>
            </a:r>
            <a:r>
              <a:rPr lang="en-US" altLang="zh-CN" sz="2000" b="1" dirty="0"/>
              <a:t>=p1;</a:t>
            </a:r>
          </a:p>
          <a:p>
            <a:r>
              <a:rPr lang="en-US" altLang="zh-CN" sz="2000" b="1" dirty="0"/>
              <a:t>           T[</a:t>
            </a:r>
            <a:r>
              <a:rPr lang="en-US" altLang="zh-CN" sz="2000" b="1" dirty="0" err="1"/>
              <a:t>i</a:t>
            </a:r>
            <a:r>
              <a:rPr lang="en-US" altLang="zh-CN" sz="2000" b="1" dirty="0"/>
              <a:t>].</a:t>
            </a:r>
            <a:r>
              <a:rPr lang="en-US" altLang="zh-CN" sz="2000" b="1" dirty="0" err="1"/>
              <a:t>rchild</a:t>
            </a:r>
            <a:r>
              <a:rPr lang="en-US" altLang="zh-CN" sz="2000" b="1" dirty="0"/>
              <a:t>=p2;</a:t>
            </a:r>
          </a:p>
          <a:p>
            <a:r>
              <a:rPr lang="en-US" altLang="zh-CN" sz="2000" b="1" dirty="0"/>
              <a:t>           T[</a:t>
            </a:r>
            <a:r>
              <a:rPr lang="en-US" altLang="zh-CN" sz="2000" b="1" dirty="0" err="1"/>
              <a:t>i</a:t>
            </a:r>
            <a:r>
              <a:rPr lang="en-US" altLang="zh-CN" sz="2000" b="1" dirty="0"/>
              <a:t>].weight=T[p1].</a:t>
            </a:r>
            <a:r>
              <a:rPr lang="en-US" altLang="zh-CN" sz="2000" b="1" dirty="0" err="1"/>
              <a:t>weight+T</a:t>
            </a:r>
            <a:r>
              <a:rPr lang="en-US" altLang="zh-CN" sz="2000" b="1" dirty="0"/>
              <a:t>[p2].weight;       }</a:t>
            </a:r>
          </a:p>
          <a:p>
            <a:r>
              <a:rPr lang="en-US" altLang="zh-CN" sz="2000" b="1" dirty="0"/>
              <a:t>}</a:t>
            </a:r>
            <a:endParaRPr lang="zh-CN" altLang="en-US" sz="2000" b="1" dirty="0"/>
          </a:p>
        </p:txBody>
      </p:sp>
      <p:sp>
        <p:nvSpPr>
          <p:cNvPr id="116740" name="Text Box 8">
            <a:extLst>
              <a:ext uri="{FF2B5EF4-FFF2-40B4-BE49-F238E27FC236}">
                <a16:creationId xmlns:a16="http://schemas.microsoft.com/office/drawing/2014/main" id="{4B9F61CB-6DED-4E83-B05E-736F16EBCBB6}"/>
              </a:ext>
            </a:extLst>
          </p:cNvPr>
          <p:cNvSpPr txBox="1">
            <a:spLocks noChangeArrowheads="1"/>
          </p:cNvSpPr>
          <p:nvPr/>
        </p:nvSpPr>
        <p:spPr bwMode="auto">
          <a:xfrm>
            <a:off x="7020272" y="5475586"/>
            <a:ext cx="1638300" cy="83185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a:t>哈夫曼树</a:t>
            </a:r>
          </a:p>
          <a:p>
            <a:pPr algn="ctr"/>
            <a:r>
              <a:rPr lang="zh-CN" altLang="en-US" b="1"/>
              <a:t>创建方法</a:t>
            </a:r>
            <a:r>
              <a:rPr lang="en-US" altLang="zh-CN" b="1"/>
              <a:t> 1</a:t>
            </a:r>
          </a:p>
        </p:txBody>
      </p:sp>
    </p:spTree>
    <p:extLst>
      <p:ext uri="{BB962C8B-B14F-4D97-AF65-F5344CB8AC3E}">
        <p14:creationId xmlns:p14="http://schemas.microsoft.com/office/powerpoint/2010/main" val="1243928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a:extLst>
              <a:ext uri="{FF2B5EF4-FFF2-40B4-BE49-F238E27FC236}">
                <a16:creationId xmlns:a16="http://schemas.microsoft.com/office/drawing/2014/main" id="{8DB1579B-852C-43EB-BFE2-8FB4EAC971BB}"/>
              </a:ext>
            </a:extLst>
          </p:cNvPr>
          <p:cNvSpPr>
            <a:spLocks noChangeArrowheads="1"/>
          </p:cNvSpPr>
          <p:nvPr/>
        </p:nvSpPr>
        <p:spPr bwMode="auto">
          <a:xfrm>
            <a:off x="468313" y="654768"/>
            <a:ext cx="5472112"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2000" b="1" dirty="0"/>
              <a:t>typedef struct HNODE</a:t>
            </a:r>
          </a:p>
          <a:p>
            <a:r>
              <a:rPr lang="en-US" altLang="zh-CN" sz="2000" b="1" dirty="0"/>
              <a:t>  {</a:t>
            </a:r>
          </a:p>
          <a:p>
            <a:r>
              <a:rPr lang="en-US" altLang="zh-CN" sz="2000" b="1" dirty="0"/>
              <a:t>      int </a:t>
            </a:r>
            <a:r>
              <a:rPr lang="en-US" altLang="zh-CN" sz="2000" b="1" dirty="0" err="1"/>
              <a:t>data,lev</a:t>
            </a:r>
            <a:r>
              <a:rPr lang="en-US" altLang="zh-CN" sz="2000" b="1" dirty="0"/>
              <a:t>;</a:t>
            </a:r>
          </a:p>
          <a:p>
            <a:r>
              <a:rPr lang="en-US" altLang="zh-CN" sz="2000" b="1" dirty="0"/>
              <a:t>	  struct HNODE *next,*</a:t>
            </a:r>
            <a:r>
              <a:rPr lang="en-US" altLang="zh-CN" sz="2000" b="1" dirty="0" err="1"/>
              <a:t>lchild</a:t>
            </a:r>
            <a:r>
              <a:rPr lang="en-US" altLang="zh-CN" sz="2000" b="1" dirty="0"/>
              <a:t>,*</a:t>
            </a:r>
            <a:r>
              <a:rPr lang="en-US" altLang="zh-CN" sz="2000" b="1" dirty="0" err="1"/>
              <a:t>rchild</a:t>
            </a:r>
            <a:r>
              <a:rPr lang="en-US" altLang="zh-CN" sz="2000" b="1" dirty="0"/>
              <a:t>;</a:t>
            </a:r>
          </a:p>
          <a:p>
            <a:r>
              <a:rPr lang="en-US" altLang="zh-CN" sz="2000" b="1" dirty="0"/>
              <a:t>} HTREE;</a:t>
            </a:r>
            <a:endParaRPr lang="zh-CN" altLang="en-US" sz="2000" b="1" dirty="0"/>
          </a:p>
        </p:txBody>
      </p:sp>
      <p:graphicFrame>
        <p:nvGraphicFramePr>
          <p:cNvPr id="144428" name="Group 44">
            <a:extLst>
              <a:ext uri="{FF2B5EF4-FFF2-40B4-BE49-F238E27FC236}">
                <a16:creationId xmlns:a16="http://schemas.microsoft.com/office/drawing/2014/main" id="{ED06E60A-90B2-4517-84C4-3EFF3050D51A}"/>
              </a:ext>
            </a:extLst>
          </p:cNvPr>
          <p:cNvGraphicFramePr>
            <a:graphicFrameLocks noGrp="1"/>
          </p:cNvGraphicFramePr>
          <p:nvPr>
            <p:extLst>
              <p:ext uri="{D42A27DB-BD31-4B8C-83A1-F6EECF244321}">
                <p14:modId xmlns:p14="http://schemas.microsoft.com/office/powerpoint/2010/main" val="495994980"/>
              </p:ext>
            </p:extLst>
          </p:nvPr>
        </p:nvGraphicFramePr>
        <p:xfrm>
          <a:off x="6156325" y="727793"/>
          <a:ext cx="1943100" cy="674692"/>
        </p:xfrm>
        <a:graphic>
          <a:graphicData uri="http://schemas.openxmlformats.org/drawingml/2006/table">
            <a:tbl>
              <a:tblPr/>
              <a:tblGrid>
                <a:gridCol w="646113">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576262">
                  <a:extLst>
                    <a:ext uri="{9D8B030D-6E8A-4147-A177-3AD203B41FA5}">
                      <a16:colId xmlns:a16="http://schemas.microsoft.com/office/drawing/2014/main" val="20002"/>
                    </a:ext>
                  </a:extLst>
                </a:gridCol>
              </a:tblGrid>
              <a:tr h="3373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data</a:t>
                      </a:r>
                    </a:p>
                  </a:txBody>
                  <a:tcPr marL="90000" marR="90000" marT="46753" marB="46753"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lev</a:t>
                      </a:r>
                    </a:p>
                  </a:txBody>
                  <a:tcPr marL="90000" marR="90000" marT="46753" marB="46753"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next</a:t>
                      </a:r>
                    </a:p>
                  </a:txBody>
                  <a:tcPr marL="90000" marR="90000" marT="46753" marB="46753"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734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lchild</a:t>
                      </a:r>
                    </a:p>
                  </a:txBody>
                  <a:tcPr marL="90000" marR="90000" marT="46753" marB="46753"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rchild</a:t>
                      </a:r>
                      <a:endParaRPr kumimoji="1"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753" marB="46753"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455" name="Group 71">
            <a:extLst>
              <a:ext uri="{FF2B5EF4-FFF2-40B4-BE49-F238E27FC236}">
                <a16:creationId xmlns:a16="http://schemas.microsoft.com/office/drawing/2014/main" id="{744ADF95-69D1-4A49-9649-8A3865DC384A}"/>
              </a:ext>
            </a:extLst>
          </p:cNvPr>
          <p:cNvGraphicFramePr>
            <a:graphicFrameLocks noGrp="1"/>
          </p:cNvGraphicFramePr>
          <p:nvPr>
            <p:extLst>
              <p:ext uri="{D42A27DB-BD31-4B8C-83A1-F6EECF244321}">
                <p14:modId xmlns:p14="http://schemas.microsoft.com/office/powerpoint/2010/main" val="707729927"/>
              </p:ext>
            </p:extLst>
          </p:nvPr>
        </p:nvGraphicFramePr>
        <p:xfrm>
          <a:off x="1260475" y="2599456"/>
          <a:ext cx="792163"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548" name="Group 164">
            <a:extLst>
              <a:ext uri="{FF2B5EF4-FFF2-40B4-BE49-F238E27FC236}">
                <a16:creationId xmlns:a16="http://schemas.microsoft.com/office/drawing/2014/main" id="{B8D8E180-A16D-4EF9-B311-66F0F66EB6A7}"/>
              </a:ext>
            </a:extLst>
          </p:cNvPr>
          <p:cNvGraphicFramePr>
            <a:graphicFrameLocks noGrp="1"/>
          </p:cNvGraphicFramePr>
          <p:nvPr>
            <p:extLst>
              <p:ext uri="{D42A27DB-BD31-4B8C-83A1-F6EECF244321}">
                <p14:modId xmlns:p14="http://schemas.microsoft.com/office/powerpoint/2010/main" val="2867908489"/>
              </p:ext>
            </p:extLst>
          </p:nvPr>
        </p:nvGraphicFramePr>
        <p:xfrm>
          <a:off x="2413000" y="25994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670" name="Group 286">
            <a:extLst>
              <a:ext uri="{FF2B5EF4-FFF2-40B4-BE49-F238E27FC236}">
                <a16:creationId xmlns:a16="http://schemas.microsoft.com/office/drawing/2014/main" id="{DEF834A6-5972-4BE0-97D3-2B1FC0EFEDDF}"/>
              </a:ext>
            </a:extLst>
          </p:cNvPr>
          <p:cNvGraphicFramePr>
            <a:graphicFrameLocks noGrp="1"/>
          </p:cNvGraphicFramePr>
          <p:nvPr>
            <p:extLst>
              <p:ext uri="{D42A27DB-BD31-4B8C-83A1-F6EECF244321}">
                <p14:modId xmlns:p14="http://schemas.microsoft.com/office/powerpoint/2010/main" val="2454792395"/>
              </p:ext>
            </p:extLst>
          </p:nvPr>
        </p:nvGraphicFramePr>
        <p:xfrm>
          <a:off x="5795963" y="1735856"/>
          <a:ext cx="2724150" cy="565150"/>
        </p:xfrm>
        <a:graphic>
          <a:graphicData uri="http://schemas.openxmlformats.org/drawingml/2006/table">
            <a:tbl>
              <a:tblPr/>
              <a:tblGrid>
                <a:gridCol w="485775">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7675">
                  <a:extLst>
                    <a:ext uri="{9D8B030D-6E8A-4147-A177-3AD203B41FA5}">
                      <a16:colId xmlns:a16="http://schemas.microsoft.com/office/drawing/2014/main" val="20003"/>
                    </a:ext>
                  </a:extLst>
                </a:gridCol>
                <a:gridCol w="447675">
                  <a:extLst>
                    <a:ext uri="{9D8B030D-6E8A-4147-A177-3AD203B41FA5}">
                      <a16:colId xmlns:a16="http://schemas.microsoft.com/office/drawing/2014/main" val="20004"/>
                    </a:ext>
                  </a:extLst>
                </a:gridCol>
                <a:gridCol w="447675">
                  <a:extLst>
                    <a:ext uri="{9D8B030D-6E8A-4147-A177-3AD203B41FA5}">
                      <a16:colId xmlns:a16="http://schemas.microsoft.com/office/drawing/2014/main" val="20005"/>
                    </a:ext>
                  </a:extLst>
                </a:gridCol>
              </a:tblGrid>
              <a:tr h="288732">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字符</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41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概率</a:t>
                      </a:r>
                      <a:endPar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769" marB="46769" horzOverflow="overflow">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4549" name="Group 165">
            <a:extLst>
              <a:ext uri="{FF2B5EF4-FFF2-40B4-BE49-F238E27FC236}">
                <a16:creationId xmlns:a16="http://schemas.microsoft.com/office/drawing/2014/main" id="{26943A66-D45C-4986-8DC1-5C2E7D282122}"/>
              </a:ext>
            </a:extLst>
          </p:cNvPr>
          <p:cNvGraphicFramePr>
            <a:graphicFrameLocks noGrp="1"/>
          </p:cNvGraphicFramePr>
          <p:nvPr>
            <p:extLst>
              <p:ext uri="{D42A27DB-BD31-4B8C-83A1-F6EECF244321}">
                <p14:modId xmlns:p14="http://schemas.microsoft.com/office/powerpoint/2010/main" val="1033939805"/>
              </p:ext>
            </p:extLst>
          </p:nvPr>
        </p:nvGraphicFramePr>
        <p:xfrm>
          <a:off x="3708400" y="25994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562" name="Group 178">
            <a:extLst>
              <a:ext uri="{FF2B5EF4-FFF2-40B4-BE49-F238E27FC236}">
                <a16:creationId xmlns:a16="http://schemas.microsoft.com/office/drawing/2014/main" id="{F4A309D1-561F-4154-B0D7-9BC065816DD9}"/>
              </a:ext>
            </a:extLst>
          </p:cNvPr>
          <p:cNvGraphicFramePr>
            <a:graphicFrameLocks noGrp="1"/>
          </p:cNvGraphicFramePr>
          <p:nvPr>
            <p:extLst>
              <p:ext uri="{D42A27DB-BD31-4B8C-83A1-F6EECF244321}">
                <p14:modId xmlns:p14="http://schemas.microsoft.com/office/powerpoint/2010/main" val="3766498357"/>
              </p:ext>
            </p:extLst>
          </p:nvPr>
        </p:nvGraphicFramePr>
        <p:xfrm>
          <a:off x="4991100" y="25994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575" name="Group 191">
            <a:extLst>
              <a:ext uri="{FF2B5EF4-FFF2-40B4-BE49-F238E27FC236}">
                <a16:creationId xmlns:a16="http://schemas.microsoft.com/office/drawing/2014/main" id="{460B9469-9E2B-44CC-9AB5-8E368D979544}"/>
              </a:ext>
            </a:extLst>
          </p:cNvPr>
          <p:cNvGraphicFramePr>
            <a:graphicFrameLocks noGrp="1"/>
          </p:cNvGraphicFramePr>
          <p:nvPr>
            <p:extLst>
              <p:ext uri="{D42A27DB-BD31-4B8C-83A1-F6EECF244321}">
                <p14:modId xmlns:p14="http://schemas.microsoft.com/office/powerpoint/2010/main" val="2188316827"/>
              </p:ext>
            </p:extLst>
          </p:nvPr>
        </p:nvGraphicFramePr>
        <p:xfrm>
          <a:off x="6286500" y="25994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588" name="Group 204">
            <a:extLst>
              <a:ext uri="{FF2B5EF4-FFF2-40B4-BE49-F238E27FC236}">
                <a16:creationId xmlns:a16="http://schemas.microsoft.com/office/drawing/2014/main" id="{C4B1F0EF-2649-410E-B8AF-B8B91A816F7D}"/>
              </a:ext>
            </a:extLst>
          </p:cNvPr>
          <p:cNvGraphicFramePr>
            <a:graphicFrameLocks noGrp="1"/>
          </p:cNvGraphicFramePr>
          <p:nvPr>
            <p:extLst>
              <p:ext uri="{D42A27DB-BD31-4B8C-83A1-F6EECF244321}">
                <p14:modId xmlns:p14="http://schemas.microsoft.com/office/powerpoint/2010/main" val="816842729"/>
              </p:ext>
            </p:extLst>
          </p:nvPr>
        </p:nvGraphicFramePr>
        <p:xfrm>
          <a:off x="7581900" y="25994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19925" name="Line 217">
            <a:extLst>
              <a:ext uri="{FF2B5EF4-FFF2-40B4-BE49-F238E27FC236}">
                <a16:creationId xmlns:a16="http://schemas.microsoft.com/office/drawing/2014/main" id="{3BD5894A-E4C1-43C4-B3C0-70B617B6E2DD}"/>
              </a:ext>
            </a:extLst>
          </p:cNvPr>
          <p:cNvSpPr>
            <a:spLocks noChangeShapeType="1"/>
          </p:cNvSpPr>
          <p:nvPr/>
        </p:nvSpPr>
        <p:spPr bwMode="auto">
          <a:xfrm>
            <a:off x="900113" y="2826468"/>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9926" name="Line 218">
            <a:extLst>
              <a:ext uri="{FF2B5EF4-FFF2-40B4-BE49-F238E27FC236}">
                <a16:creationId xmlns:a16="http://schemas.microsoft.com/office/drawing/2014/main" id="{DB79D49F-2D9E-41AB-BD87-325CFA87B9F3}"/>
              </a:ext>
            </a:extLst>
          </p:cNvPr>
          <p:cNvSpPr>
            <a:spLocks noChangeShapeType="1"/>
          </p:cNvSpPr>
          <p:nvPr/>
        </p:nvSpPr>
        <p:spPr bwMode="auto">
          <a:xfrm>
            <a:off x="1908175" y="281694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927" name="Line 219">
            <a:extLst>
              <a:ext uri="{FF2B5EF4-FFF2-40B4-BE49-F238E27FC236}">
                <a16:creationId xmlns:a16="http://schemas.microsoft.com/office/drawing/2014/main" id="{7E9DF334-9099-4A10-B154-7201D13DBAE5}"/>
              </a:ext>
            </a:extLst>
          </p:cNvPr>
          <p:cNvSpPr>
            <a:spLocks noChangeShapeType="1"/>
          </p:cNvSpPr>
          <p:nvPr/>
        </p:nvSpPr>
        <p:spPr bwMode="auto">
          <a:xfrm>
            <a:off x="3194050" y="283599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928" name="Line 220">
            <a:extLst>
              <a:ext uri="{FF2B5EF4-FFF2-40B4-BE49-F238E27FC236}">
                <a16:creationId xmlns:a16="http://schemas.microsoft.com/office/drawing/2014/main" id="{D9020CB9-05EF-4785-9C76-9E13E123186C}"/>
              </a:ext>
            </a:extLst>
          </p:cNvPr>
          <p:cNvSpPr>
            <a:spLocks noChangeShapeType="1"/>
          </p:cNvSpPr>
          <p:nvPr/>
        </p:nvSpPr>
        <p:spPr bwMode="auto">
          <a:xfrm>
            <a:off x="4462463" y="283599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929" name="Line 221">
            <a:extLst>
              <a:ext uri="{FF2B5EF4-FFF2-40B4-BE49-F238E27FC236}">
                <a16:creationId xmlns:a16="http://schemas.microsoft.com/office/drawing/2014/main" id="{05D452F2-CB39-42D4-9BCE-1F19856D8B52}"/>
              </a:ext>
            </a:extLst>
          </p:cNvPr>
          <p:cNvSpPr>
            <a:spLocks noChangeShapeType="1"/>
          </p:cNvSpPr>
          <p:nvPr/>
        </p:nvSpPr>
        <p:spPr bwMode="auto">
          <a:xfrm>
            <a:off x="5786438" y="283599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930" name="Line 222">
            <a:extLst>
              <a:ext uri="{FF2B5EF4-FFF2-40B4-BE49-F238E27FC236}">
                <a16:creationId xmlns:a16="http://schemas.microsoft.com/office/drawing/2014/main" id="{BF3C9758-DFF9-42AA-9894-89A2DD6348FA}"/>
              </a:ext>
            </a:extLst>
          </p:cNvPr>
          <p:cNvSpPr>
            <a:spLocks noChangeShapeType="1"/>
          </p:cNvSpPr>
          <p:nvPr/>
        </p:nvSpPr>
        <p:spPr bwMode="auto">
          <a:xfrm>
            <a:off x="7054850" y="283599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19931" name="Text Box 287">
            <a:extLst>
              <a:ext uri="{FF2B5EF4-FFF2-40B4-BE49-F238E27FC236}">
                <a16:creationId xmlns:a16="http://schemas.microsoft.com/office/drawing/2014/main" id="{DA8352E7-BD1E-4324-96E8-218C6CCDC7AF}"/>
              </a:ext>
            </a:extLst>
          </p:cNvPr>
          <p:cNvSpPr txBox="1">
            <a:spLocks noChangeArrowheads="1"/>
          </p:cNvSpPr>
          <p:nvPr/>
        </p:nvSpPr>
        <p:spPr bwMode="auto">
          <a:xfrm>
            <a:off x="684213" y="2528018"/>
            <a:ext cx="5286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graphicFrame>
        <p:nvGraphicFramePr>
          <p:cNvPr id="144672" name="Group 288">
            <a:extLst>
              <a:ext uri="{FF2B5EF4-FFF2-40B4-BE49-F238E27FC236}">
                <a16:creationId xmlns:a16="http://schemas.microsoft.com/office/drawing/2014/main" id="{358DF9D3-0E4C-492C-B05B-14FE73FBDD2A}"/>
              </a:ext>
            </a:extLst>
          </p:cNvPr>
          <p:cNvGraphicFramePr>
            <a:graphicFrameLocks noGrp="1"/>
          </p:cNvGraphicFramePr>
          <p:nvPr>
            <p:extLst>
              <p:ext uri="{D42A27DB-BD31-4B8C-83A1-F6EECF244321}">
                <p14:modId xmlns:p14="http://schemas.microsoft.com/office/powerpoint/2010/main" val="4099405083"/>
              </p:ext>
            </p:extLst>
          </p:nvPr>
        </p:nvGraphicFramePr>
        <p:xfrm>
          <a:off x="3727450" y="319953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685" name="Group 301">
            <a:extLst>
              <a:ext uri="{FF2B5EF4-FFF2-40B4-BE49-F238E27FC236}">
                <a16:creationId xmlns:a16="http://schemas.microsoft.com/office/drawing/2014/main" id="{E8EC6060-4379-40BD-9AE7-C7ED4DD02675}"/>
              </a:ext>
            </a:extLst>
          </p:cNvPr>
          <p:cNvGraphicFramePr>
            <a:graphicFrameLocks noGrp="1"/>
          </p:cNvGraphicFramePr>
          <p:nvPr>
            <p:extLst>
              <p:ext uri="{D42A27DB-BD31-4B8C-83A1-F6EECF244321}">
                <p14:modId xmlns:p14="http://schemas.microsoft.com/office/powerpoint/2010/main" val="595288730"/>
              </p:ext>
            </p:extLst>
          </p:nvPr>
        </p:nvGraphicFramePr>
        <p:xfrm>
          <a:off x="1260475" y="3231281"/>
          <a:ext cx="792163"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698" name="Group 314">
            <a:extLst>
              <a:ext uri="{FF2B5EF4-FFF2-40B4-BE49-F238E27FC236}">
                <a16:creationId xmlns:a16="http://schemas.microsoft.com/office/drawing/2014/main" id="{C5D06776-28F3-4BCA-BD19-D1F1D11BF641}"/>
              </a:ext>
            </a:extLst>
          </p:cNvPr>
          <p:cNvGraphicFramePr>
            <a:graphicFrameLocks noGrp="1"/>
          </p:cNvGraphicFramePr>
          <p:nvPr>
            <p:extLst>
              <p:ext uri="{D42A27DB-BD31-4B8C-83A1-F6EECF244321}">
                <p14:modId xmlns:p14="http://schemas.microsoft.com/office/powerpoint/2010/main" val="3560476950"/>
              </p:ext>
            </p:extLst>
          </p:nvPr>
        </p:nvGraphicFramePr>
        <p:xfrm>
          <a:off x="3151188" y="3920256"/>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11" name="Group 327">
            <a:extLst>
              <a:ext uri="{FF2B5EF4-FFF2-40B4-BE49-F238E27FC236}">
                <a16:creationId xmlns:a16="http://schemas.microsoft.com/office/drawing/2014/main" id="{E3CC684D-795A-42B3-B994-1C3C1BDFBB3F}"/>
              </a:ext>
            </a:extLst>
          </p:cNvPr>
          <p:cNvGraphicFramePr>
            <a:graphicFrameLocks noGrp="1"/>
          </p:cNvGraphicFramePr>
          <p:nvPr>
            <p:extLst>
              <p:ext uri="{D42A27DB-BD31-4B8C-83A1-F6EECF244321}">
                <p14:modId xmlns:p14="http://schemas.microsoft.com/office/powerpoint/2010/main" val="818804499"/>
              </p:ext>
            </p:extLst>
          </p:nvPr>
        </p:nvGraphicFramePr>
        <p:xfrm>
          <a:off x="4446588" y="3920256"/>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24" name="Group 340">
            <a:extLst>
              <a:ext uri="{FF2B5EF4-FFF2-40B4-BE49-F238E27FC236}">
                <a16:creationId xmlns:a16="http://schemas.microsoft.com/office/drawing/2014/main" id="{9A72EC77-CEFF-487A-A850-EDB98718C00C}"/>
              </a:ext>
            </a:extLst>
          </p:cNvPr>
          <p:cNvGraphicFramePr>
            <a:graphicFrameLocks noGrp="1"/>
          </p:cNvGraphicFramePr>
          <p:nvPr>
            <p:extLst>
              <p:ext uri="{D42A27DB-BD31-4B8C-83A1-F6EECF244321}">
                <p14:modId xmlns:p14="http://schemas.microsoft.com/office/powerpoint/2010/main" val="1231207005"/>
              </p:ext>
            </p:extLst>
          </p:nvPr>
        </p:nvGraphicFramePr>
        <p:xfrm>
          <a:off x="2411413" y="3199531"/>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37" name="Group 353">
            <a:extLst>
              <a:ext uri="{FF2B5EF4-FFF2-40B4-BE49-F238E27FC236}">
                <a16:creationId xmlns:a16="http://schemas.microsoft.com/office/drawing/2014/main" id="{406FBACB-828D-4997-874C-CD2E65099203}"/>
              </a:ext>
            </a:extLst>
          </p:cNvPr>
          <p:cNvGraphicFramePr>
            <a:graphicFrameLocks noGrp="1"/>
          </p:cNvGraphicFramePr>
          <p:nvPr>
            <p:extLst>
              <p:ext uri="{D42A27DB-BD31-4B8C-83A1-F6EECF244321}">
                <p14:modId xmlns:p14="http://schemas.microsoft.com/office/powerpoint/2010/main" val="1341293367"/>
              </p:ext>
            </p:extLst>
          </p:nvPr>
        </p:nvGraphicFramePr>
        <p:xfrm>
          <a:off x="4984750" y="32217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50" name="Group 366">
            <a:extLst>
              <a:ext uri="{FF2B5EF4-FFF2-40B4-BE49-F238E27FC236}">
                <a16:creationId xmlns:a16="http://schemas.microsoft.com/office/drawing/2014/main" id="{236A26A8-9476-48F2-A181-4507F8609E52}"/>
              </a:ext>
            </a:extLst>
          </p:cNvPr>
          <p:cNvGraphicFramePr>
            <a:graphicFrameLocks noGrp="1"/>
          </p:cNvGraphicFramePr>
          <p:nvPr>
            <p:extLst>
              <p:ext uri="{D42A27DB-BD31-4B8C-83A1-F6EECF244321}">
                <p14:modId xmlns:p14="http://schemas.microsoft.com/office/powerpoint/2010/main" val="429654530"/>
              </p:ext>
            </p:extLst>
          </p:nvPr>
        </p:nvGraphicFramePr>
        <p:xfrm>
          <a:off x="6280150" y="322175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0023" name="Line 379">
            <a:extLst>
              <a:ext uri="{FF2B5EF4-FFF2-40B4-BE49-F238E27FC236}">
                <a16:creationId xmlns:a16="http://schemas.microsoft.com/office/drawing/2014/main" id="{7B23916E-CA5C-4262-87E0-89A0244AA1D5}"/>
              </a:ext>
            </a:extLst>
          </p:cNvPr>
          <p:cNvSpPr>
            <a:spLocks noChangeShapeType="1"/>
          </p:cNvSpPr>
          <p:nvPr/>
        </p:nvSpPr>
        <p:spPr bwMode="auto">
          <a:xfrm>
            <a:off x="900113" y="3458293"/>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024" name="Line 380">
            <a:extLst>
              <a:ext uri="{FF2B5EF4-FFF2-40B4-BE49-F238E27FC236}">
                <a16:creationId xmlns:a16="http://schemas.microsoft.com/office/drawing/2014/main" id="{28826A3E-82E3-4085-A851-C2EEA193F57D}"/>
              </a:ext>
            </a:extLst>
          </p:cNvPr>
          <p:cNvSpPr>
            <a:spLocks noChangeShapeType="1"/>
          </p:cNvSpPr>
          <p:nvPr/>
        </p:nvSpPr>
        <p:spPr bwMode="auto">
          <a:xfrm>
            <a:off x="1908175" y="3448768"/>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025" name="Line 381">
            <a:extLst>
              <a:ext uri="{FF2B5EF4-FFF2-40B4-BE49-F238E27FC236}">
                <a16:creationId xmlns:a16="http://schemas.microsoft.com/office/drawing/2014/main" id="{B0EA3AF0-3BB9-4209-BDAF-88110F020C13}"/>
              </a:ext>
            </a:extLst>
          </p:cNvPr>
          <p:cNvSpPr>
            <a:spLocks noChangeShapeType="1"/>
          </p:cNvSpPr>
          <p:nvPr/>
        </p:nvSpPr>
        <p:spPr bwMode="auto">
          <a:xfrm>
            <a:off x="4500563" y="3467818"/>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026" name="Line 383">
            <a:extLst>
              <a:ext uri="{FF2B5EF4-FFF2-40B4-BE49-F238E27FC236}">
                <a16:creationId xmlns:a16="http://schemas.microsoft.com/office/drawing/2014/main" id="{0B316628-928B-4F2D-A703-C1801891C49D}"/>
              </a:ext>
            </a:extLst>
          </p:cNvPr>
          <p:cNvSpPr>
            <a:spLocks noChangeShapeType="1"/>
          </p:cNvSpPr>
          <p:nvPr/>
        </p:nvSpPr>
        <p:spPr bwMode="auto">
          <a:xfrm>
            <a:off x="3178175" y="3436068"/>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027" name="Line 384">
            <a:extLst>
              <a:ext uri="{FF2B5EF4-FFF2-40B4-BE49-F238E27FC236}">
                <a16:creationId xmlns:a16="http://schemas.microsoft.com/office/drawing/2014/main" id="{E1E99747-A59C-465F-8B7D-9E9FDC640F4B}"/>
              </a:ext>
            </a:extLst>
          </p:cNvPr>
          <p:cNvSpPr>
            <a:spLocks noChangeShapeType="1"/>
          </p:cNvSpPr>
          <p:nvPr/>
        </p:nvSpPr>
        <p:spPr bwMode="auto">
          <a:xfrm>
            <a:off x="5753100" y="345829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028" name="Text Box 385">
            <a:extLst>
              <a:ext uri="{FF2B5EF4-FFF2-40B4-BE49-F238E27FC236}">
                <a16:creationId xmlns:a16="http://schemas.microsoft.com/office/drawing/2014/main" id="{89C6CE0D-5DDE-4AC5-81BC-097D66445A33}"/>
              </a:ext>
            </a:extLst>
          </p:cNvPr>
          <p:cNvSpPr txBox="1">
            <a:spLocks noChangeArrowheads="1"/>
          </p:cNvSpPr>
          <p:nvPr/>
        </p:nvSpPr>
        <p:spPr bwMode="auto">
          <a:xfrm>
            <a:off x="684213" y="3159843"/>
            <a:ext cx="5286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sp>
        <p:nvSpPr>
          <p:cNvPr id="120029" name="Line 386">
            <a:extLst>
              <a:ext uri="{FF2B5EF4-FFF2-40B4-BE49-F238E27FC236}">
                <a16:creationId xmlns:a16="http://schemas.microsoft.com/office/drawing/2014/main" id="{75DF9CB2-06FA-4672-A088-60050CB5EC37}"/>
              </a:ext>
            </a:extLst>
          </p:cNvPr>
          <p:cNvSpPr>
            <a:spLocks noChangeShapeType="1"/>
          </p:cNvSpPr>
          <p:nvPr/>
        </p:nvSpPr>
        <p:spPr bwMode="auto">
          <a:xfrm flipH="1">
            <a:off x="3563938" y="3520206"/>
            <a:ext cx="360362"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030" name="Line 387">
            <a:extLst>
              <a:ext uri="{FF2B5EF4-FFF2-40B4-BE49-F238E27FC236}">
                <a16:creationId xmlns:a16="http://schemas.microsoft.com/office/drawing/2014/main" id="{587920E8-7F37-49A3-8AF5-C53D42165238}"/>
              </a:ext>
            </a:extLst>
          </p:cNvPr>
          <p:cNvSpPr>
            <a:spLocks noChangeShapeType="1"/>
          </p:cNvSpPr>
          <p:nvPr/>
        </p:nvSpPr>
        <p:spPr bwMode="auto">
          <a:xfrm>
            <a:off x="4284663" y="3520206"/>
            <a:ext cx="503237"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144772" name="Group 388">
            <a:extLst>
              <a:ext uri="{FF2B5EF4-FFF2-40B4-BE49-F238E27FC236}">
                <a16:creationId xmlns:a16="http://schemas.microsoft.com/office/drawing/2014/main" id="{61CB7933-6AF6-45C4-9167-7693311D82EC}"/>
              </a:ext>
            </a:extLst>
          </p:cNvPr>
          <p:cNvGraphicFramePr>
            <a:graphicFrameLocks noGrp="1"/>
          </p:cNvGraphicFramePr>
          <p:nvPr>
            <p:extLst>
              <p:ext uri="{D42A27DB-BD31-4B8C-83A1-F6EECF244321}">
                <p14:modId xmlns:p14="http://schemas.microsoft.com/office/powerpoint/2010/main" val="3472462259"/>
              </p:ext>
            </p:extLst>
          </p:nvPr>
        </p:nvGraphicFramePr>
        <p:xfrm>
          <a:off x="4325938" y="5312493"/>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85" name="Group 401">
            <a:extLst>
              <a:ext uri="{FF2B5EF4-FFF2-40B4-BE49-F238E27FC236}">
                <a16:creationId xmlns:a16="http://schemas.microsoft.com/office/drawing/2014/main" id="{0066B20F-99E7-4B5E-AD2A-AA0ABDF591D0}"/>
              </a:ext>
            </a:extLst>
          </p:cNvPr>
          <p:cNvGraphicFramePr>
            <a:graphicFrameLocks noGrp="1"/>
          </p:cNvGraphicFramePr>
          <p:nvPr>
            <p:extLst>
              <p:ext uri="{D42A27DB-BD31-4B8C-83A1-F6EECF244321}">
                <p14:modId xmlns:p14="http://schemas.microsoft.com/office/powerpoint/2010/main" val="1411422631"/>
              </p:ext>
            </p:extLst>
          </p:nvPr>
        </p:nvGraphicFramePr>
        <p:xfrm>
          <a:off x="1260475" y="4542556"/>
          <a:ext cx="792163"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798" name="Group 414">
            <a:extLst>
              <a:ext uri="{FF2B5EF4-FFF2-40B4-BE49-F238E27FC236}">
                <a16:creationId xmlns:a16="http://schemas.microsoft.com/office/drawing/2014/main" id="{95FB5D2D-AB0A-4725-A461-FC03CF8EDFF5}"/>
              </a:ext>
            </a:extLst>
          </p:cNvPr>
          <p:cNvGraphicFramePr>
            <a:graphicFrameLocks noGrp="1"/>
          </p:cNvGraphicFramePr>
          <p:nvPr>
            <p:extLst>
              <p:ext uri="{D42A27DB-BD31-4B8C-83A1-F6EECF244321}">
                <p14:modId xmlns:p14="http://schemas.microsoft.com/office/powerpoint/2010/main" val="410240213"/>
              </p:ext>
            </p:extLst>
          </p:nvPr>
        </p:nvGraphicFramePr>
        <p:xfrm>
          <a:off x="3749675" y="6033218"/>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811" name="Group 427">
            <a:extLst>
              <a:ext uri="{FF2B5EF4-FFF2-40B4-BE49-F238E27FC236}">
                <a16:creationId xmlns:a16="http://schemas.microsoft.com/office/drawing/2014/main" id="{2869BEE4-D8B2-44D9-845B-FC0D0902B96E}"/>
              </a:ext>
            </a:extLst>
          </p:cNvPr>
          <p:cNvGraphicFramePr>
            <a:graphicFrameLocks noGrp="1"/>
          </p:cNvGraphicFramePr>
          <p:nvPr>
            <p:extLst>
              <p:ext uri="{D42A27DB-BD31-4B8C-83A1-F6EECF244321}">
                <p14:modId xmlns:p14="http://schemas.microsoft.com/office/powerpoint/2010/main" val="892995762"/>
              </p:ext>
            </p:extLst>
          </p:nvPr>
        </p:nvGraphicFramePr>
        <p:xfrm>
          <a:off x="4810125" y="601893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824" name="Group 440">
            <a:extLst>
              <a:ext uri="{FF2B5EF4-FFF2-40B4-BE49-F238E27FC236}">
                <a16:creationId xmlns:a16="http://schemas.microsoft.com/office/drawing/2014/main" id="{4A7E310B-5A4F-453A-9813-D41EA5E4D565}"/>
              </a:ext>
            </a:extLst>
          </p:cNvPr>
          <p:cNvGraphicFramePr>
            <a:graphicFrameLocks noGrp="1"/>
          </p:cNvGraphicFramePr>
          <p:nvPr>
            <p:extLst>
              <p:ext uri="{D42A27DB-BD31-4B8C-83A1-F6EECF244321}">
                <p14:modId xmlns:p14="http://schemas.microsoft.com/office/powerpoint/2010/main" val="356497066"/>
              </p:ext>
            </p:extLst>
          </p:nvPr>
        </p:nvGraphicFramePr>
        <p:xfrm>
          <a:off x="3009900" y="5312493"/>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837" name="Group 453">
            <a:extLst>
              <a:ext uri="{FF2B5EF4-FFF2-40B4-BE49-F238E27FC236}">
                <a16:creationId xmlns:a16="http://schemas.microsoft.com/office/drawing/2014/main" id="{08233C64-3864-4663-9A77-A79240EA8E02}"/>
              </a:ext>
            </a:extLst>
          </p:cNvPr>
          <p:cNvGraphicFramePr>
            <a:graphicFrameLocks noGrp="1"/>
          </p:cNvGraphicFramePr>
          <p:nvPr>
            <p:extLst>
              <p:ext uri="{D42A27DB-BD31-4B8C-83A1-F6EECF244321}">
                <p14:modId xmlns:p14="http://schemas.microsoft.com/office/powerpoint/2010/main" val="4027981348"/>
              </p:ext>
            </p:extLst>
          </p:nvPr>
        </p:nvGraphicFramePr>
        <p:xfrm>
          <a:off x="2455863" y="4534618"/>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4850" name="Group 466">
            <a:extLst>
              <a:ext uri="{FF2B5EF4-FFF2-40B4-BE49-F238E27FC236}">
                <a16:creationId xmlns:a16="http://schemas.microsoft.com/office/drawing/2014/main" id="{F7401800-467A-423E-B1AA-6245663C402E}"/>
              </a:ext>
            </a:extLst>
          </p:cNvPr>
          <p:cNvGraphicFramePr>
            <a:graphicFrameLocks noGrp="1"/>
          </p:cNvGraphicFramePr>
          <p:nvPr>
            <p:extLst>
              <p:ext uri="{D42A27DB-BD31-4B8C-83A1-F6EECF244321}">
                <p14:modId xmlns:p14="http://schemas.microsoft.com/office/powerpoint/2010/main" val="186022817"/>
              </p:ext>
            </p:extLst>
          </p:nvPr>
        </p:nvGraphicFramePr>
        <p:xfrm>
          <a:off x="5195888" y="4552081"/>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0122" name="Line 479">
            <a:extLst>
              <a:ext uri="{FF2B5EF4-FFF2-40B4-BE49-F238E27FC236}">
                <a16:creationId xmlns:a16="http://schemas.microsoft.com/office/drawing/2014/main" id="{0AC98C43-9031-47D1-8B99-578A02BA72A6}"/>
              </a:ext>
            </a:extLst>
          </p:cNvPr>
          <p:cNvSpPr>
            <a:spLocks noChangeShapeType="1"/>
          </p:cNvSpPr>
          <p:nvPr/>
        </p:nvSpPr>
        <p:spPr bwMode="auto">
          <a:xfrm>
            <a:off x="900113" y="4769568"/>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123" name="Line 480">
            <a:extLst>
              <a:ext uri="{FF2B5EF4-FFF2-40B4-BE49-F238E27FC236}">
                <a16:creationId xmlns:a16="http://schemas.microsoft.com/office/drawing/2014/main" id="{5BFF5789-B4B2-4611-9E70-B774F5147BD7}"/>
              </a:ext>
            </a:extLst>
          </p:cNvPr>
          <p:cNvSpPr>
            <a:spLocks noChangeShapeType="1"/>
          </p:cNvSpPr>
          <p:nvPr/>
        </p:nvSpPr>
        <p:spPr bwMode="auto">
          <a:xfrm>
            <a:off x="1908175" y="4760043"/>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124" name="Line 482">
            <a:extLst>
              <a:ext uri="{FF2B5EF4-FFF2-40B4-BE49-F238E27FC236}">
                <a16:creationId xmlns:a16="http://schemas.microsoft.com/office/drawing/2014/main" id="{9F062DD7-676B-425D-A14B-5AA7B2C6DC42}"/>
              </a:ext>
            </a:extLst>
          </p:cNvPr>
          <p:cNvSpPr>
            <a:spLocks noChangeShapeType="1"/>
          </p:cNvSpPr>
          <p:nvPr/>
        </p:nvSpPr>
        <p:spPr bwMode="auto">
          <a:xfrm>
            <a:off x="4640263" y="4794968"/>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125" name="Line 483">
            <a:extLst>
              <a:ext uri="{FF2B5EF4-FFF2-40B4-BE49-F238E27FC236}">
                <a16:creationId xmlns:a16="http://schemas.microsoft.com/office/drawing/2014/main" id="{BFFF23F0-FC61-4B10-91F4-B54FF41AE278}"/>
              </a:ext>
            </a:extLst>
          </p:cNvPr>
          <p:cNvSpPr>
            <a:spLocks noChangeShapeType="1"/>
          </p:cNvSpPr>
          <p:nvPr/>
        </p:nvSpPr>
        <p:spPr bwMode="auto">
          <a:xfrm>
            <a:off x="3322638" y="4775918"/>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126" name="Text Box 484">
            <a:extLst>
              <a:ext uri="{FF2B5EF4-FFF2-40B4-BE49-F238E27FC236}">
                <a16:creationId xmlns:a16="http://schemas.microsoft.com/office/drawing/2014/main" id="{A8E9EE2F-C800-4CD1-888A-3CF14E1A5591}"/>
              </a:ext>
            </a:extLst>
          </p:cNvPr>
          <p:cNvSpPr txBox="1">
            <a:spLocks noChangeArrowheads="1"/>
          </p:cNvSpPr>
          <p:nvPr/>
        </p:nvSpPr>
        <p:spPr bwMode="auto">
          <a:xfrm>
            <a:off x="684213" y="4471118"/>
            <a:ext cx="5286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sp>
        <p:nvSpPr>
          <p:cNvPr id="120127" name="Line 485">
            <a:extLst>
              <a:ext uri="{FF2B5EF4-FFF2-40B4-BE49-F238E27FC236}">
                <a16:creationId xmlns:a16="http://schemas.microsoft.com/office/drawing/2014/main" id="{0601A86E-25DD-4B2C-B5CE-2B52DD4DD36A}"/>
              </a:ext>
            </a:extLst>
          </p:cNvPr>
          <p:cNvSpPr>
            <a:spLocks noChangeShapeType="1"/>
          </p:cNvSpPr>
          <p:nvPr/>
        </p:nvSpPr>
        <p:spPr bwMode="auto">
          <a:xfrm flipH="1">
            <a:off x="4162425" y="5633168"/>
            <a:ext cx="360363"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128" name="Line 486">
            <a:extLst>
              <a:ext uri="{FF2B5EF4-FFF2-40B4-BE49-F238E27FC236}">
                <a16:creationId xmlns:a16="http://schemas.microsoft.com/office/drawing/2014/main" id="{FFF403CC-269C-42EE-9584-C644A83BC232}"/>
              </a:ext>
            </a:extLst>
          </p:cNvPr>
          <p:cNvSpPr>
            <a:spLocks noChangeShapeType="1"/>
          </p:cNvSpPr>
          <p:nvPr/>
        </p:nvSpPr>
        <p:spPr bwMode="auto">
          <a:xfrm>
            <a:off x="4810125" y="5658568"/>
            <a:ext cx="4318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4871" name="Group 487">
            <a:extLst>
              <a:ext uri="{FF2B5EF4-FFF2-40B4-BE49-F238E27FC236}">
                <a16:creationId xmlns:a16="http://schemas.microsoft.com/office/drawing/2014/main" id="{F41F9F73-84D3-4111-B99E-9AED06F0AAA4}"/>
              </a:ext>
            </a:extLst>
          </p:cNvPr>
          <p:cNvGraphicFramePr>
            <a:graphicFrameLocks noGrp="1"/>
          </p:cNvGraphicFramePr>
          <p:nvPr>
            <p:extLst>
              <p:ext uri="{D42A27DB-BD31-4B8C-83A1-F6EECF244321}">
                <p14:modId xmlns:p14="http://schemas.microsoft.com/office/powerpoint/2010/main" val="2077648"/>
              </p:ext>
            </p:extLst>
          </p:nvPr>
        </p:nvGraphicFramePr>
        <p:xfrm>
          <a:off x="3859213" y="4534618"/>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0142" name="Line 500">
            <a:extLst>
              <a:ext uri="{FF2B5EF4-FFF2-40B4-BE49-F238E27FC236}">
                <a16:creationId xmlns:a16="http://schemas.microsoft.com/office/drawing/2014/main" id="{135A2C4E-B156-4D4C-ABA4-35FE442A86FA}"/>
              </a:ext>
            </a:extLst>
          </p:cNvPr>
          <p:cNvSpPr>
            <a:spLocks noChangeShapeType="1"/>
          </p:cNvSpPr>
          <p:nvPr/>
        </p:nvSpPr>
        <p:spPr bwMode="auto">
          <a:xfrm flipH="1">
            <a:off x="3514725" y="4866406"/>
            <a:ext cx="503238"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143" name="Line 501">
            <a:extLst>
              <a:ext uri="{FF2B5EF4-FFF2-40B4-BE49-F238E27FC236}">
                <a16:creationId xmlns:a16="http://schemas.microsoft.com/office/drawing/2014/main" id="{46FF2938-AB75-4547-AE0C-D7514EFCF7B5}"/>
              </a:ext>
            </a:extLst>
          </p:cNvPr>
          <p:cNvSpPr>
            <a:spLocks noChangeShapeType="1"/>
          </p:cNvSpPr>
          <p:nvPr/>
        </p:nvSpPr>
        <p:spPr bwMode="auto">
          <a:xfrm>
            <a:off x="4378325" y="4866406"/>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144" name="Oval 502">
            <a:extLst>
              <a:ext uri="{FF2B5EF4-FFF2-40B4-BE49-F238E27FC236}">
                <a16:creationId xmlns:a16="http://schemas.microsoft.com/office/drawing/2014/main" id="{E2E8D1DB-781E-436C-A139-C199D2998B1D}"/>
              </a:ext>
            </a:extLst>
          </p:cNvPr>
          <p:cNvSpPr>
            <a:spLocks noChangeArrowheads="1"/>
          </p:cNvSpPr>
          <p:nvPr/>
        </p:nvSpPr>
        <p:spPr bwMode="auto">
          <a:xfrm>
            <a:off x="468313" y="2639143"/>
            <a:ext cx="287337" cy="268288"/>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0</a:t>
            </a:r>
          </a:p>
        </p:txBody>
      </p:sp>
      <p:sp>
        <p:nvSpPr>
          <p:cNvPr id="120145" name="Oval 503">
            <a:extLst>
              <a:ext uri="{FF2B5EF4-FFF2-40B4-BE49-F238E27FC236}">
                <a16:creationId xmlns:a16="http://schemas.microsoft.com/office/drawing/2014/main" id="{9D422FF8-B195-4F94-B289-6D5C26E3F551}"/>
              </a:ext>
            </a:extLst>
          </p:cNvPr>
          <p:cNvSpPr>
            <a:spLocks noChangeArrowheads="1"/>
          </p:cNvSpPr>
          <p:nvPr/>
        </p:nvSpPr>
        <p:spPr bwMode="auto">
          <a:xfrm>
            <a:off x="468313" y="3288431"/>
            <a:ext cx="287337" cy="268287"/>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1</a:t>
            </a:r>
          </a:p>
        </p:txBody>
      </p:sp>
      <p:sp>
        <p:nvSpPr>
          <p:cNvPr id="120146" name="Oval 504">
            <a:extLst>
              <a:ext uri="{FF2B5EF4-FFF2-40B4-BE49-F238E27FC236}">
                <a16:creationId xmlns:a16="http://schemas.microsoft.com/office/drawing/2014/main" id="{21C44C74-5527-4755-A9E2-BEAA0437CA56}"/>
              </a:ext>
            </a:extLst>
          </p:cNvPr>
          <p:cNvSpPr>
            <a:spLocks noChangeArrowheads="1"/>
          </p:cNvSpPr>
          <p:nvPr/>
        </p:nvSpPr>
        <p:spPr bwMode="auto">
          <a:xfrm>
            <a:off x="468313" y="4585418"/>
            <a:ext cx="287337" cy="268288"/>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2</a:t>
            </a:r>
          </a:p>
        </p:txBody>
      </p:sp>
      <p:sp>
        <p:nvSpPr>
          <p:cNvPr id="120147" name="Text Box 505">
            <a:extLst>
              <a:ext uri="{FF2B5EF4-FFF2-40B4-BE49-F238E27FC236}">
                <a16:creationId xmlns:a16="http://schemas.microsoft.com/office/drawing/2014/main" id="{A17AEA63-16CF-41C8-8294-CBD59B32F5C1}"/>
              </a:ext>
            </a:extLst>
          </p:cNvPr>
          <p:cNvSpPr txBox="1">
            <a:spLocks noChangeArrowheads="1"/>
          </p:cNvSpPr>
          <p:nvPr/>
        </p:nvSpPr>
        <p:spPr bwMode="auto">
          <a:xfrm>
            <a:off x="6786594" y="5658668"/>
            <a:ext cx="1638300" cy="83185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b="1" dirty="0"/>
              <a:t>哈夫曼树</a:t>
            </a:r>
          </a:p>
          <a:p>
            <a:pPr algn="ctr"/>
            <a:r>
              <a:rPr lang="zh-CN" altLang="en-US" b="1" dirty="0"/>
              <a:t>创建方法</a:t>
            </a:r>
            <a:r>
              <a:rPr lang="en-US" altLang="zh-CN" b="1" dirty="0"/>
              <a:t> 2</a:t>
            </a:r>
          </a:p>
        </p:txBody>
      </p:sp>
    </p:spTree>
    <p:extLst>
      <p:ext uri="{BB962C8B-B14F-4D97-AF65-F5344CB8AC3E}">
        <p14:creationId xmlns:p14="http://schemas.microsoft.com/office/powerpoint/2010/main" val="22853416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2" name="Group 4">
            <a:extLst>
              <a:ext uri="{FF2B5EF4-FFF2-40B4-BE49-F238E27FC236}">
                <a16:creationId xmlns:a16="http://schemas.microsoft.com/office/drawing/2014/main" id="{1E02FBB3-26A4-4F7F-BB55-FFB890D64AFB}"/>
              </a:ext>
            </a:extLst>
          </p:cNvPr>
          <p:cNvGraphicFramePr>
            <a:graphicFrameLocks noGrp="1"/>
          </p:cNvGraphicFramePr>
          <p:nvPr>
            <p:extLst>
              <p:ext uri="{D42A27DB-BD31-4B8C-83A1-F6EECF244321}">
                <p14:modId xmlns:p14="http://schemas.microsoft.com/office/powerpoint/2010/main" val="1749208191"/>
              </p:ext>
            </p:extLst>
          </p:nvPr>
        </p:nvGraphicFramePr>
        <p:xfrm>
          <a:off x="4205163" y="153407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25" name="Group 17">
            <a:extLst>
              <a:ext uri="{FF2B5EF4-FFF2-40B4-BE49-F238E27FC236}">
                <a16:creationId xmlns:a16="http://schemas.microsoft.com/office/drawing/2014/main" id="{4BF7B79A-2539-4C4A-8A75-71772E46B854}"/>
              </a:ext>
            </a:extLst>
          </p:cNvPr>
          <p:cNvGraphicFramePr>
            <a:graphicFrameLocks noGrp="1"/>
          </p:cNvGraphicFramePr>
          <p:nvPr>
            <p:extLst>
              <p:ext uri="{D42A27DB-BD31-4B8C-83A1-F6EECF244321}">
                <p14:modId xmlns:p14="http://schemas.microsoft.com/office/powerpoint/2010/main" val="580347651"/>
              </p:ext>
            </p:extLst>
          </p:nvPr>
        </p:nvGraphicFramePr>
        <p:xfrm>
          <a:off x="1139701" y="764134"/>
          <a:ext cx="792162"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38" name="Group 30">
            <a:extLst>
              <a:ext uri="{FF2B5EF4-FFF2-40B4-BE49-F238E27FC236}">
                <a16:creationId xmlns:a16="http://schemas.microsoft.com/office/drawing/2014/main" id="{A8FF5786-C41D-4AE3-A1EF-5353EA03DDF7}"/>
              </a:ext>
            </a:extLst>
          </p:cNvPr>
          <p:cNvGraphicFramePr>
            <a:graphicFrameLocks noGrp="1"/>
          </p:cNvGraphicFramePr>
          <p:nvPr>
            <p:extLst>
              <p:ext uri="{D42A27DB-BD31-4B8C-83A1-F6EECF244321}">
                <p14:modId xmlns:p14="http://schemas.microsoft.com/office/powerpoint/2010/main" val="873318291"/>
              </p:ext>
            </p:extLst>
          </p:nvPr>
        </p:nvGraphicFramePr>
        <p:xfrm>
          <a:off x="3628901" y="2254796"/>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51" name="Group 43">
            <a:extLst>
              <a:ext uri="{FF2B5EF4-FFF2-40B4-BE49-F238E27FC236}">
                <a16:creationId xmlns:a16="http://schemas.microsoft.com/office/drawing/2014/main" id="{574472B5-2AF9-4D10-B7E0-9708EA3B83ED}"/>
              </a:ext>
            </a:extLst>
          </p:cNvPr>
          <p:cNvGraphicFramePr>
            <a:graphicFrameLocks noGrp="1"/>
          </p:cNvGraphicFramePr>
          <p:nvPr>
            <p:extLst>
              <p:ext uri="{D42A27DB-BD31-4B8C-83A1-F6EECF244321}">
                <p14:modId xmlns:p14="http://schemas.microsoft.com/office/powerpoint/2010/main" val="4193724919"/>
              </p:ext>
            </p:extLst>
          </p:nvPr>
        </p:nvGraphicFramePr>
        <p:xfrm>
          <a:off x="4689351" y="2240509"/>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64" name="Group 56">
            <a:extLst>
              <a:ext uri="{FF2B5EF4-FFF2-40B4-BE49-F238E27FC236}">
                <a16:creationId xmlns:a16="http://schemas.microsoft.com/office/drawing/2014/main" id="{4A789A38-51AD-4F12-8CDC-DE118BC891D0}"/>
              </a:ext>
            </a:extLst>
          </p:cNvPr>
          <p:cNvGraphicFramePr>
            <a:graphicFrameLocks noGrp="1"/>
          </p:cNvGraphicFramePr>
          <p:nvPr>
            <p:extLst>
              <p:ext uri="{D42A27DB-BD31-4B8C-83A1-F6EECF244321}">
                <p14:modId xmlns:p14="http://schemas.microsoft.com/office/powerpoint/2010/main" val="1687919896"/>
              </p:ext>
            </p:extLst>
          </p:nvPr>
        </p:nvGraphicFramePr>
        <p:xfrm>
          <a:off x="2889126" y="1534071"/>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77" name="Group 69">
            <a:extLst>
              <a:ext uri="{FF2B5EF4-FFF2-40B4-BE49-F238E27FC236}">
                <a16:creationId xmlns:a16="http://schemas.microsoft.com/office/drawing/2014/main" id="{ED26FE6B-DD2B-4045-8C3B-CA3EC8082934}"/>
              </a:ext>
            </a:extLst>
          </p:cNvPr>
          <p:cNvGraphicFramePr>
            <a:graphicFrameLocks noGrp="1"/>
          </p:cNvGraphicFramePr>
          <p:nvPr>
            <p:extLst>
              <p:ext uri="{D42A27DB-BD31-4B8C-83A1-F6EECF244321}">
                <p14:modId xmlns:p14="http://schemas.microsoft.com/office/powerpoint/2010/main" val="3622270803"/>
              </p:ext>
            </p:extLst>
          </p:nvPr>
        </p:nvGraphicFramePr>
        <p:xfrm>
          <a:off x="2335088" y="75619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490" name="Group 82">
            <a:extLst>
              <a:ext uri="{FF2B5EF4-FFF2-40B4-BE49-F238E27FC236}">
                <a16:creationId xmlns:a16="http://schemas.microsoft.com/office/drawing/2014/main" id="{04D6E776-74E9-4C00-A2A7-FAC4AA24CEE4}"/>
              </a:ext>
            </a:extLst>
          </p:cNvPr>
          <p:cNvGraphicFramePr>
            <a:graphicFrameLocks noGrp="1"/>
          </p:cNvGraphicFramePr>
          <p:nvPr>
            <p:extLst>
              <p:ext uri="{D42A27DB-BD31-4B8C-83A1-F6EECF244321}">
                <p14:modId xmlns:p14="http://schemas.microsoft.com/office/powerpoint/2010/main" val="1592149737"/>
              </p:ext>
            </p:extLst>
          </p:nvPr>
        </p:nvGraphicFramePr>
        <p:xfrm>
          <a:off x="5087813" y="783184"/>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0925" name="Line 95">
            <a:extLst>
              <a:ext uri="{FF2B5EF4-FFF2-40B4-BE49-F238E27FC236}">
                <a16:creationId xmlns:a16="http://schemas.microsoft.com/office/drawing/2014/main" id="{917291BD-4F9E-46B0-9242-F982687537DB}"/>
              </a:ext>
            </a:extLst>
          </p:cNvPr>
          <p:cNvSpPr>
            <a:spLocks noChangeShapeType="1"/>
          </p:cNvSpPr>
          <p:nvPr/>
        </p:nvSpPr>
        <p:spPr bwMode="auto">
          <a:xfrm>
            <a:off x="779338" y="991146"/>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926" name="Line 96">
            <a:extLst>
              <a:ext uri="{FF2B5EF4-FFF2-40B4-BE49-F238E27FC236}">
                <a16:creationId xmlns:a16="http://schemas.microsoft.com/office/drawing/2014/main" id="{754B8CB3-2D9B-4330-8D60-EE0B27EBFF92}"/>
              </a:ext>
            </a:extLst>
          </p:cNvPr>
          <p:cNvSpPr>
            <a:spLocks noChangeShapeType="1"/>
          </p:cNvSpPr>
          <p:nvPr/>
        </p:nvSpPr>
        <p:spPr bwMode="auto">
          <a:xfrm>
            <a:off x="1787401" y="981621"/>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927" name="Line 97">
            <a:extLst>
              <a:ext uri="{FF2B5EF4-FFF2-40B4-BE49-F238E27FC236}">
                <a16:creationId xmlns:a16="http://schemas.microsoft.com/office/drawing/2014/main" id="{1622ED94-57D1-4FDF-802D-2A966C119908}"/>
              </a:ext>
            </a:extLst>
          </p:cNvPr>
          <p:cNvSpPr>
            <a:spLocks noChangeShapeType="1"/>
          </p:cNvSpPr>
          <p:nvPr/>
        </p:nvSpPr>
        <p:spPr bwMode="auto">
          <a:xfrm>
            <a:off x="4519488" y="1016546"/>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928" name="Line 98">
            <a:extLst>
              <a:ext uri="{FF2B5EF4-FFF2-40B4-BE49-F238E27FC236}">
                <a16:creationId xmlns:a16="http://schemas.microsoft.com/office/drawing/2014/main" id="{2C81CAC1-B12E-424A-A8AE-B18D976DC1FD}"/>
              </a:ext>
            </a:extLst>
          </p:cNvPr>
          <p:cNvSpPr>
            <a:spLocks noChangeShapeType="1"/>
          </p:cNvSpPr>
          <p:nvPr/>
        </p:nvSpPr>
        <p:spPr bwMode="auto">
          <a:xfrm>
            <a:off x="3201863" y="997496"/>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0929" name="Text Box 99">
            <a:extLst>
              <a:ext uri="{FF2B5EF4-FFF2-40B4-BE49-F238E27FC236}">
                <a16:creationId xmlns:a16="http://schemas.microsoft.com/office/drawing/2014/main" id="{D1B51733-CBB7-4035-9372-3F9BE6135027}"/>
              </a:ext>
            </a:extLst>
          </p:cNvPr>
          <p:cNvSpPr txBox="1">
            <a:spLocks noChangeArrowheads="1"/>
          </p:cNvSpPr>
          <p:nvPr/>
        </p:nvSpPr>
        <p:spPr bwMode="auto">
          <a:xfrm>
            <a:off x="563438" y="692696"/>
            <a:ext cx="528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sp>
        <p:nvSpPr>
          <p:cNvPr id="120930" name="Line 100">
            <a:extLst>
              <a:ext uri="{FF2B5EF4-FFF2-40B4-BE49-F238E27FC236}">
                <a16:creationId xmlns:a16="http://schemas.microsoft.com/office/drawing/2014/main" id="{53160506-8433-4594-8C92-41FD74731BAF}"/>
              </a:ext>
            </a:extLst>
          </p:cNvPr>
          <p:cNvSpPr>
            <a:spLocks noChangeShapeType="1"/>
          </p:cNvSpPr>
          <p:nvPr/>
        </p:nvSpPr>
        <p:spPr bwMode="auto">
          <a:xfrm flipH="1">
            <a:off x="4041651" y="1854746"/>
            <a:ext cx="360362"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931" name="Line 101">
            <a:extLst>
              <a:ext uri="{FF2B5EF4-FFF2-40B4-BE49-F238E27FC236}">
                <a16:creationId xmlns:a16="http://schemas.microsoft.com/office/drawing/2014/main" id="{F45CA61B-B4DE-4A01-A12A-9C089D4EBD06}"/>
              </a:ext>
            </a:extLst>
          </p:cNvPr>
          <p:cNvSpPr>
            <a:spLocks noChangeShapeType="1"/>
          </p:cNvSpPr>
          <p:nvPr/>
        </p:nvSpPr>
        <p:spPr bwMode="auto">
          <a:xfrm>
            <a:off x="4689351" y="1880146"/>
            <a:ext cx="4318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5510" name="Group 102">
            <a:extLst>
              <a:ext uri="{FF2B5EF4-FFF2-40B4-BE49-F238E27FC236}">
                <a16:creationId xmlns:a16="http://schemas.microsoft.com/office/drawing/2014/main" id="{22F8BD10-8637-4AF9-B63C-9988811CF2EE}"/>
              </a:ext>
            </a:extLst>
          </p:cNvPr>
          <p:cNvGraphicFramePr>
            <a:graphicFrameLocks noGrp="1"/>
          </p:cNvGraphicFramePr>
          <p:nvPr>
            <p:extLst>
              <p:ext uri="{D42A27DB-BD31-4B8C-83A1-F6EECF244321}">
                <p14:modId xmlns:p14="http://schemas.microsoft.com/office/powerpoint/2010/main" val="1685873160"/>
              </p:ext>
            </p:extLst>
          </p:nvPr>
        </p:nvGraphicFramePr>
        <p:xfrm>
          <a:off x="3738438" y="75619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0945" name="Line 115">
            <a:extLst>
              <a:ext uri="{FF2B5EF4-FFF2-40B4-BE49-F238E27FC236}">
                <a16:creationId xmlns:a16="http://schemas.microsoft.com/office/drawing/2014/main" id="{0F05B3FD-33C2-4BAE-9DCD-09394C571C20}"/>
              </a:ext>
            </a:extLst>
          </p:cNvPr>
          <p:cNvSpPr>
            <a:spLocks noChangeShapeType="1"/>
          </p:cNvSpPr>
          <p:nvPr/>
        </p:nvSpPr>
        <p:spPr bwMode="auto">
          <a:xfrm flipH="1">
            <a:off x="3393951" y="1087984"/>
            <a:ext cx="503237"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0946" name="Line 116">
            <a:extLst>
              <a:ext uri="{FF2B5EF4-FFF2-40B4-BE49-F238E27FC236}">
                <a16:creationId xmlns:a16="http://schemas.microsoft.com/office/drawing/2014/main" id="{3DAD4BB9-CE84-4170-8BE7-17C7C776B744}"/>
              </a:ext>
            </a:extLst>
          </p:cNvPr>
          <p:cNvSpPr>
            <a:spLocks noChangeShapeType="1"/>
          </p:cNvSpPr>
          <p:nvPr/>
        </p:nvSpPr>
        <p:spPr bwMode="auto">
          <a:xfrm>
            <a:off x="4257551" y="1087984"/>
            <a:ext cx="43180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145525" name="Group 117">
            <a:extLst>
              <a:ext uri="{FF2B5EF4-FFF2-40B4-BE49-F238E27FC236}">
                <a16:creationId xmlns:a16="http://schemas.microsoft.com/office/drawing/2014/main" id="{05298474-32B6-4FB9-A863-58FDE785E9D8}"/>
              </a:ext>
            </a:extLst>
          </p:cNvPr>
          <p:cNvGraphicFramePr>
            <a:graphicFrameLocks noGrp="1"/>
          </p:cNvGraphicFramePr>
          <p:nvPr>
            <p:extLst>
              <p:ext uri="{D42A27DB-BD31-4B8C-83A1-F6EECF244321}">
                <p14:modId xmlns:p14="http://schemas.microsoft.com/office/powerpoint/2010/main" val="3830147204"/>
              </p:ext>
            </p:extLst>
          </p:nvPr>
        </p:nvGraphicFramePr>
        <p:xfrm>
          <a:off x="4392488" y="524247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538" name="Group 130">
            <a:extLst>
              <a:ext uri="{FF2B5EF4-FFF2-40B4-BE49-F238E27FC236}">
                <a16:creationId xmlns:a16="http://schemas.microsoft.com/office/drawing/2014/main" id="{AB2E71E3-1DF8-48A2-8655-E801DCB36F9E}"/>
              </a:ext>
            </a:extLst>
          </p:cNvPr>
          <p:cNvGraphicFramePr>
            <a:graphicFrameLocks noGrp="1"/>
          </p:cNvGraphicFramePr>
          <p:nvPr>
            <p:extLst>
              <p:ext uri="{D42A27DB-BD31-4B8C-83A1-F6EECF244321}">
                <p14:modId xmlns:p14="http://schemas.microsoft.com/office/powerpoint/2010/main" val="2214501897"/>
              </p:ext>
            </p:extLst>
          </p:nvPr>
        </p:nvGraphicFramePr>
        <p:xfrm>
          <a:off x="782513" y="3778796"/>
          <a:ext cx="792163"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551" name="Group 143">
            <a:extLst>
              <a:ext uri="{FF2B5EF4-FFF2-40B4-BE49-F238E27FC236}">
                <a16:creationId xmlns:a16="http://schemas.microsoft.com/office/drawing/2014/main" id="{7E3B86BB-D701-47BF-B141-9947D936FC1F}"/>
              </a:ext>
            </a:extLst>
          </p:cNvPr>
          <p:cNvGraphicFramePr>
            <a:graphicFrameLocks noGrp="1"/>
          </p:cNvGraphicFramePr>
          <p:nvPr>
            <p:extLst>
              <p:ext uri="{D42A27DB-BD31-4B8C-83A1-F6EECF244321}">
                <p14:modId xmlns:p14="http://schemas.microsoft.com/office/powerpoint/2010/main" val="585236533"/>
              </p:ext>
            </p:extLst>
          </p:nvPr>
        </p:nvGraphicFramePr>
        <p:xfrm>
          <a:off x="3816226" y="5963196"/>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564" name="Group 156">
            <a:extLst>
              <a:ext uri="{FF2B5EF4-FFF2-40B4-BE49-F238E27FC236}">
                <a16:creationId xmlns:a16="http://schemas.microsoft.com/office/drawing/2014/main" id="{0BABF3A8-3039-4232-95F3-094724CF5A99}"/>
              </a:ext>
            </a:extLst>
          </p:cNvPr>
          <p:cNvGraphicFramePr>
            <a:graphicFrameLocks noGrp="1"/>
          </p:cNvGraphicFramePr>
          <p:nvPr>
            <p:extLst>
              <p:ext uri="{D42A27DB-BD31-4B8C-83A1-F6EECF244321}">
                <p14:modId xmlns:p14="http://schemas.microsoft.com/office/powerpoint/2010/main" val="3296024457"/>
              </p:ext>
            </p:extLst>
          </p:nvPr>
        </p:nvGraphicFramePr>
        <p:xfrm>
          <a:off x="4876676" y="5948909"/>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577" name="Group 169">
            <a:extLst>
              <a:ext uri="{FF2B5EF4-FFF2-40B4-BE49-F238E27FC236}">
                <a16:creationId xmlns:a16="http://schemas.microsoft.com/office/drawing/2014/main" id="{DA10C6FF-DB4A-43A4-A0A4-07CBFE7CCDE0}"/>
              </a:ext>
            </a:extLst>
          </p:cNvPr>
          <p:cNvGraphicFramePr>
            <a:graphicFrameLocks noGrp="1"/>
          </p:cNvGraphicFramePr>
          <p:nvPr>
            <p:extLst>
              <p:ext uri="{D42A27DB-BD31-4B8C-83A1-F6EECF244321}">
                <p14:modId xmlns:p14="http://schemas.microsoft.com/office/powerpoint/2010/main" val="449804305"/>
              </p:ext>
            </p:extLst>
          </p:nvPr>
        </p:nvGraphicFramePr>
        <p:xfrm>
          <a:off x="3303463" y="524247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590" name="Group 182">
            <a:extLst>
              <a:ext uri="{FF2B5EF4-FFF2-40B4-BE49-F238E27FC236}">
                <a16:creationId xmlns:a16="http://schemas.microsoft.com/office/drawing/2014/main" id="{C00D24F4-8C90-4FB6-A971-97F048447BA3}"/>
              </a:ext>
            </a:extLst>
          </p:cNvPr>
          <p:cNvGraphicFramePr>
            <a:graphicFrameLocks noGrp="1"/>
          </p:cNvGraphicFramePr>
          <p:nvPr>
            <p:extLst>
              <p:ext uri="{D42A27DB-BD31-4B8C-83A1-F6EECF244321}">
                <p14:modId xmlns:p14="http://schemas.microsoft.com/office/powerpoint/2010/main" val="2481984767"/>
              </p:ext>
            </p:extLst>
          </p:nvPr>
        </p:nvGraphicFramePr>
        <p:xfrm>
          <a:off x="2798638" y="4482059"/>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603" name="Group 195">
            <a:extLst>
              <a:ext uri="{FF2B5EF4-FFF2-40B4-BE49-F238E27FC236}">
                <a16:creationId xmlns:a16="http://schemas.microsoft.com/office/drawing/2014/main" id="{50779800-150C-49DC-952D-15A7CBEC4D2E}"/>
              </a:ext>
            </a:extLst>
          </p:cNvPr>
          <p:cNvGraphicFramePr>
            <a:graphicFrameLocks noGrp="1"/>
          </p:cNvGraphicFramePr>
          <p:nvPr>
            <p:extLst>
              <p:ext uri="{D42A27DB-BD31-4B8C-83A1-F6EECF244321}">
                <p14:modId xmlns:p14="http://schemas.microsoft.com/office/powerpoint/2010/main" val="2400798199"/>
              </p:ext>
            </p:extLst>
          </p:nvPr>
        </p:nvGraphicFramePr>
        <p:xfrm>
          <a:off x="1969963" y="3762921"/>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038" name="Line 208">
            <a:extLst>
              <a:ext uri="{FF2B5EF4-FFF2-40B4-BE49-F238E27FC236}">
                <a16:creationId xmlns:a16="http://schemas.microsoft.com/office/drawing/2014/main" id="{82F62D2B-76EE-4403-BCB1-9476C4FECEF5}"/>
              </a:ext>
            </a:extLst>
          </p:cNvPr>
          <p:cNvSpPr>
            <a:spLocks noChangeShapeType="1"/>
          </p:cNvSpPr>
          <p:nvPr/>
        </p:nvSpPr>
        <p:spPr bwMode="auto">
          <a:xfrm>
            <a:off x="422151" y="4005809"/>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1039" name="Line 209">
            <a:extLst>
              <a:ext uri="{FF2B5EF4-FFF2-40B4-BE49-F238E27FC236}">
                <a16:creationId xmlns:a16="http://schemas.microsoft.com/office/drawing/2014/main" id="{C96A593B-D2A7-4B16-BE8F-751294F04D61}"/>
              </a:ext>
            </a:extLst>
          </p:cNvPr>
          <p:cNvSpPr>
            <a:spLocks noChangeShapeType="1"/>
          </p:cNvSpPr>
          <p:nvPr/>
        </p:nvSpPr>
        <p:spPr bwMode="auto">
          <a:xfrm>
            <a:off x="1430213" y="3996284"/>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040" name="Line 210">
            <a:extLst>
              <a:ext uri="{FF2B5EF4-FFF2-40B4-BE49-F238E27FC236}">
                <a16:creationId xmlns:a16="http://schemas.microsoft.com/office/drawing/2014/main" id="{7D954C26-9B7C-47C0-AA45-8009F97505C9}"/>
              </a:ext>
            </a:extLst>
          </p:cNvPr>
          <p:cNvSpPr>
            <a:spLocks noChangeShapeType="1"/>
          </p:cNvSpPr>
          <p:nvPr/>
        </p:nvSpPr>
        <p:spPr bwMode="auto">
          <a:xfrm>
            <a:off x="2784351" y="3997871"/>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041" name="Text Box 212">
            <a:extLst>
              <a:ext uri="{FF2B5EF4-FFF2-40B4-BE49-F238E27FC236}">
                <a16:creationId xmlns:a16="http://schemas.microsoft.com/office/drawing/2014/main" id="{834096D6-1E2F-4DFD-A706-C3D3B5D043BF}"/>
              </a:ext>
            </a:extLst>
          </p:cNvPr>
          <p:cNvSpPr txBox="1">
            <a:spLocks noChangeArrowheads="1"/>
          </p:cNvSpPr>
          <p:nvPr/>
        </p:nvSpPr>
        <p:spPr bwMode="auto">
          <a:xfrm>
            <a:off x="171326" y="3716884"/>
            <a:ext cx="5286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sp>
        <p:nvSpPr>
          <p:cNvPr id="121042" name="Line 213">
            <a:extLst>
              <a:ext uri="{FF2B5EF4-FFF2-40B4-BE49-F238E27FC236}">
                <a16:creationId xmlns:a16="http://schemas.microsoft.com/office/drawing/2014/main" id="{85CDD361-12AC-405C-B0D2-825FD1FA6A79}"/>
              </a:ext>
            </a:extLst>
          </p:cNvPr>
          <p:cNvSpPr>
            <a:spLocks noChangeShapeType="1"/>
          </p:cNvSpPr>
          <p:nvPr/>
        </p:nvSpPr>
        <p:spPr bwMode="auto">
          <a:xfrm flipH="1">
            <a:off x="4254376" y="5634584"/>
            <a:ext cx="360362"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1043" name="Line 214">
            <a:extLst>
              <a:ext uri="{FF2B5EF4-FFF2-40B4-BE49-F238E27FC236}">
                <a16:creationId xmlns:a16="http://schemas.microsoft.com/office/drawing/2014/main" id="{1F816095-8C7A-4DC0-A4E1-DBC3E18CAC21}"/>
              </a:ext>
            </a:extLst>
          </p:cNvPr>
          <p:cNvSpPr>
            <a:spLocks noChangeShapeType="1"/>
          </p:cNvSpPr>
          <p:nvPr/>
        </p:nvSpPr>
        <p:spPr bwMode="auto">
          <a:xfrm>
            <a:off x="4902076" y="5634584"/>
            <a:ext cx="43180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5623" name="Group 215">
            <a:extLst>
              <a:ext uri="{FF2B5EF4-FFF2-40B4-BE49-F238E27FC236}">
                <a16:creationId xmlns:a16="http://schemas.microsoft.com/office/drawing/2014/main" id="{0120E2F9-0D26-456E-ACF2-B0C7DACFDFF3}"/>
              </a:ext>
            </a:extLst>
          </p:cNvPr>
          <p:cNvGraphicFramePr>
            <a:graphicFrameLocks noGrp="1"/>
          </p:cNvGraphicFramePr>
          <p:nvPr>
            <p:extLst>
              <p:ext uri="{D42A27DB-BD31-4B8C-83A1-F6EECF244321}">
                <p14:modId xmlns:p14="http://schemas.microsoft.com/office/powerpoint/2010/main" val="3730415082"/>
              </p:ext>
            </p:extLst>
          </p:nvPr>
        </p:nvGraphicFramePr>
        <p:xfrm>
          <a:off x="3894013" y="4482059"/>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057" name="Line 228">
            <a:extLst>
              <a:ext uri="{FF2B5EF4-FFF2-40B4-BE49-F238E27FC236}">
                <a16:creationId xmlns:a16="http://schemas.microsoft.com/office/drawing/2014/main" id="{5721B481-A510-4621-A652-2C3EECFBA869}"/>
              </a:ext>
            </a:extLst>
          </p:cNvPr>
          <p:cNvSpPr>
            <a:spLocks noChangeShapeType="1"/>
          </p:cNvSpPr>
          <p:nvPr/>
        </p:nvSpPr>
        <p:spPr bwMode="auto">
          <a:xfrm flipH="1">
            <a:off x="3749551" y="4842421"/>
            <a:ext cx="35877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058" name="Line 229">
            <a:extLst>
              <a:ext uri="{FF2B5EF4-FFF2-40B4-BE49-F238E27FC236}">
                <a16:creationId xmlns:a16="http://schemas.microsoft.com/office/drawing/2014/main" id="{8B312E16-E99A-45B9-BFA0-3E693FF48BDC}"/>
              </a:ext>
            </a:extLst>
          </p:cNvPr>
          <p:cNvSpPr>
            <a:spLocks noChangeShapeType="1"/>
          </p:cNvSpPr>
          <p:nvPr/>
        </p:nvSpPr>
        <p:spPr bwMode="auto">
          <a:xfrm>
            <a:off x="4397251" y="4842421"/>
            <a:ext cx="43180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145638" name="Group 230">
            <a:extLst>
              <a:ext uri="{FF2B5EF4-FFF2-40B4-BE49-F238E27FC236}">
                <a16:creationId xmlns:a16="http://schemas.microsoft.com/office/drawing/2014/main" id="{B8F833C2-AA52-4C31-AF9B-66A3156523BD}"/>
              </a:ext>
            </a:extLst>
          </p:cNvPr>
          <p:cNvGraphicFramePr>
            <a:graphicFrameLocks noGrp="1"/>
          </p:cNvGraphicFramePr>
          <p:nvPr>
            <p:extLst>
              <p:ext uri="{D42A27DB-BD31-4B8C-83A1-F6EECF244321}">
                <p14:modId xmlns:p14="http://schemas.microsoft.com/office/powerpoint/2010/main" val="2412030096"/>
              </p:ext>
            </p:extLst>
          </p:nvPr>
        </p:nvGraphicFramePr>
        <p:xfrm>
          <a:off x="3317751" y="3762921"/>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0.60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072" name="Line 243">
            <a:extLst>
              <a:ext uri="{FF2B5EF4-FFF2-40B4-BE49-F238E27FC236}">
                <a16:creationId xmlns:a16="http://schemas.microsoft.com/office/drawing/2014/main" id="{D739C1D6-7F4A-49C5-8CE1-E88725160311}"/>
              </a:ext>
            </a:extLst>
          </p:cNvPr>
          <p:cNvSpPr>
            <a:spLocks noChangeShapeType="1"/>
          </p:cNvSpPr>
          <p:nvPr/>
        </p:nvSpPr>
        <p:spPr bwMode="auto">
          <a:xfrm flipH="1">
            <a:off x="3173288" y="4123284"/>
            <a:ext cx="360363"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073" name="Line 244">
            <a:extLst>
              <a:ext uri="{FF2B5EF4-FFF2-40B4-BE49-F238E27FC236}">
                <a16:creationId xmlns:a16="http://schemas.microsoft.com/office/drawing/2014/main" id="{6CC015EA-2D6F-4E89-9B9C-3E40FC91CE0D}"/>
              </a:ext>
            </a:extLst>
          </p:cNvPr>
          <p:cNvSpPr>
            <a:spLocks noChangeShapeType="1"/>
          </p:cNvSpPr>
          <p:nvPr/>
        </p:nvSpPr>
        <p:spPr bwMode="auto">
          <a:xfrm>
            <a:off x="3822576" y="4123284"/>
            <a:ext cx="35877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5653" name="Group 245">
            <a:extLst>
              <a:ext uri="{FF2B5EF4-FFF2-40B4-BE49-F238E27FC236}">
                <a16:creationId xmlns:a16="http://schemas.microsoft.com/office/drawing/2014/main" id="{F9BE9B92-6B58-4941-9123-7FE221E503A1}"/>
              </a:ext>
            </a:extLst>
          </p:cNvPr>
          <p:cNvGraphicFramePr>
            <a:graphicFrameLocks noGrp="1"/>
          </p:cNvGraphicFramePr>
          <p:nvPr>
            <p:extLst>
              <p:ext uri="{D42A27DB-BD31-4B8C-83A1-F6EECF244321}">
                <p14:modId xmlns:p14="http://schemas.microsoft.com/office/powerpoint/2010/main" val="3071095280"/>
              </p:ext>
            </p:extLst>
          </p:nvPr>
        </p:nvGraphicFramePr>
        <p:xfrm>
          <a:off x="7529388" y="5332959"/>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666" name="Group 258">
            <a:extLst>
              <a:ext uri="{FF2B5EF4-FFF2-40B4-BE49-F238E27FC236}">
                <a16:creationId xmlns:a16="http://schemas.microsoft.com/office/drawing/2014/main" id="{2DA347B5-9C31-4381-9A92-36C988F19677}"/>
              </a:ext>
            </a:extLst>
          </p:cNvPr>
          <p:cNvGraphicFramePr>
            <a:graphicFrameLocks noGrp="1"/>
          </p:cNvGraphicFramePr>
          <p:nvPr>
            <p:extLst>
              <p:ext uri="{D42A27DB-BD31-4B8C-83A1-F6EECF244321}">
                <p14:modId xmlns:p14="http://schemas.microsoft.com/office/powerpoint/2010/main" val="2759155351"/>
              </p:ext>
            </p:extLst>
          </p:nvPr>
        </p:nvGraphicFramePr>
        <p:xfrm>
          <a:off x="4871913" y="3115221"/>
          <a:ext cx="792163" cy="492126"/>
        </p:xfrm>
        <a:graphic>
          <a:graphicData uri="http://schemas.openxmlformats.org/drawingml/2006/table">
            <a:tbl>
              <a:tblPr/>
              <a:tblGrid>
                <a:gridCol w="24447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679" name="Group 271">
            <a:extLst>
              <a:ext uri="{FF2B5EF4-FFF2-40B4-BE49-F238E27FC236}">
                <a16:creationId xmlns:a16="http://schemas.microsoft.com/office/drawing/2014/main" id="{FCDA402A-7F87-4FC2-8700-8C8D5DCF191F}"/>
              </a:ext>
            </a:extLst>
          </p:cNvPr>
          <p:cNvGraphicFramePr>
            <a:graphicFrameLocks noGrp="1"/>
          </p:cNvGraphicFramePr>
          <p:nvPr>
            <p:extLst>
              <p:ext uri="{D42A27DB-BD31-4B8C-83A1-F6EECF244321}">
                <p14:modId xmlns:p14="http://schemas.microsoft.com/office/powerpoint/2010/main" val="253030786"/>
              </p:ext>
            </p:extLst>
          </p:nvPr>
        </p:nvGraphicFramePr>
        <p:xfrm>
          <a:off x="6953126" y="6053684"/>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0.08</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692" name="Group 284">
            <a:extLst>
              <a:ext uri="{FF2B5EF4-FFF2-40B4-BE49-F238E27FC236}">
                <a16:creationId xmlns:a16="http://schemas.microsoft.com/office/drawing/2014/main" id="{4170B612-74A1-481E-889A-99216CA4F203}"/>
              </a:ext>
            </a:extLst>
          </p:cNvPr>
          <p:cNvGraphicFramePr>
            <a:graphicFrameLocks noGrp="1"/>
          </p:cNvGraphicFramePr>
          <p:nvPr>
            <p:extLst>
              <p:ext uri="{D42A27DB-BD31-4B8C-83A1-F6EECF244321}">
                <p14:modId xmlns:p14="http://schemas.microsoft.com/office/powerpoint/2010/main" val="1892014695"/>
              </p:ext>
            </p:extLst>
          </p:nvPr>
        </p:nvGraphicFramePr>
        <p:xfrm>
          <a:off x="8013576" y="6039396"/>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705" name="Group 297">
            <a:extLst>
              <a:ext uri="{FF2B5EF4-FFF2-40B4-BE49-F238E27FC236}">
                <a16:creationId xmlns:a16="http://schemas.microsoft.com/office/drawing/2014/main" id="{FFD32C30-B250-45C2-AAA2-1FFB87E57E9A}"/>
              </a:ext>
            </a:extLst>
          </p:cNvPr>
          <p:cNvGraphicFramePr>
            <a:graphicFrameLocks noGrp="1"/>
          </p:cNvGraphicFramePr>
          <p:nvPr>
            <p:extLst>
              <p:ext uri="{D42A27DB-BD31-4B8C-83A1-F6EECF244321}">
                <p14:modId xmlns:p14="http://schemas.microsoft.com/office/powerpoint/2010/main" val="180159034"/>
              </p:ext>
            </p:extLst>
          </p:nvPr>
        </p:nvGraphicFramePr>
        <p:xfrm>
          <a:off x="6440363" y="5332959"/>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718" name="Group 310">
            <a:extLst>
              <a:ext uri="{FF2B5EF4-FFF2-40B4-BE49-F238E27FC236}">
                <a16:creationId xmlns:a16="http://schemas.microsoft.com/office/drawing/2014/main" id="{919C8057-F223-4B15-BCCB-7367293D8120}"/>
              </a:ext>
            </a:extLst>
          </p:cNvPr>
          <p:cNvGraphicFramePr>
            <a:graphicFrameLocks noGrp="1"/>
          </p:cNvGraphicFramePr>
          <p:nvPr>
            <p:extLst>
              <p:ext uri="{D42A27DB-BD31-4B8C-83A1-F6EECF244321}">
                <p14:modId xmlns:p14="http://schemas.microsoft.com/office/powerpoint/2010/main" val="3898755748"/>
              </p:ext>
            </p:extLst>
          </p:nvPr>
        </p:nvGraphicFramePr>
        <p:xfrm>
          <a:off x="5935538" y="457254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0.25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graphicFrame>
        <p:nvGraphicFramePr>
          <p:cNvPr id="145731" name="Group 323">
            <a:extLst>
              <a:ext uri="{FF2B5EF4-FFF2-40B4-BE49-F238E27FC236}">
                <a16:creationId xmlns:a16="http://schemas.microsoft.com/office/drawing/2014/main" id="{CE0EEA39-8AA3-4408-B1D9-00D1D1A1BB47}"/>
              </a:ext>
            </a:extLst>
          </p:cNvPr>
          <p:cNvGraphicFramePr>
            <a:graphicFrameLocks noGrp="1"/>
          </p:cNvGraphicFramePr>
          <p:nvPr>
            <p:extLst>
              <p:ext uri="{D42A27DB-BD31-4B8C-83A1-F6EECF244321}">
                <p14:modId xmlns:p14="http://schemas.microsoft.com/office/powerpoint/2010/main" val="443090133"/>
              </p:ext>
            </p:extLst>
          </p:nvPr>
        </p:nvGraphicFramePr>
        <p:xfrm>
          <a:off x="5379913" y="3853409"/>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0.40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165" name="Line 336">
            <a:extLst>
              <a:ext uri="{FF2B5EF4-FFF2-40B4-BE49-F238E27FC236}">
                <a16:creationId xmlns:a16="http://schemas.microsoft.com/office/drawing/2014/main" id="{2022F59A-2997-43C5-B77F-5FAC6E29D888}"/>
              </a:ext>
            </a:extLst>
          </p:cNvPr>
          <p:cNvSpPr>
            <a:spLocks noChangeShapeType="1"/>
          </p:cNvSpPr>
          <p:nvPr/>
        </p:nvSpPr>
        <p:spPr bwMode="auto">
          <a:xfrm>
            <a:off x="4511551" y="3342234"/>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1166" name="Line 337">
            <a:extLst>
              <a:ext uri="{FF2B5EF4-FFF2-40B4-BE49-F238E27FC236}">
                <a16:creationId xmlns:a16="http://schemas.microsoft.com/office/drawing/2014/main" id="{E7C51A07-E74D-44F1-B093-B03D72DFB3DA}"/>
              </a:ext>
            </a:extLst>
          </p:cNvPr>
          <p:cNvSpPr>
            <a:spLocks noChangeShapeType="1"/>
          </p:cNvSpPr>
          <p:nvPr/>
        </p:nvSpPr>
        <p:spPr bwMode="auto">
          <a:xfrm>
            <a:off x="5519613" y="3366046"/>
            <a:ext cx="504825" cy="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167" name="Line 339">
            <a:extLst>
              <a:ext uri="{FF2B5EF4-FFF2-40B4-BE49-F238E27FC236}">
                <a16:creationId xmlns:a16="http://schemas.microsoft.com/office/drawing/2014/main" id="{467D265F-94EA-4DC1-A7BC-650C8327888C}"/>
              </a:ext>
            </a:extLst>
          </p:cNvPr>
          <p:cNvSpPr>
            <a:spLocks noChangeShapeType="1"/>
          </p:cNvSpPr>
          <p:nvPr/>
        </p:nvSpPr>
        <p:spPr bwMode="auto">
          <a:xfrm flipH="1">
            <a:off x="7391276" y="5725071"/>
            <a:ext cx="360362"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1168" name="Line 340">
            <a:extLst>
              <a:ext uri="{FF2B5EF4-FFF2-40B4-BE49-F238E27FC236}">
                <a16:creationId xmlns:a16="http://schemas.microsoft.com/office/drawing/2014/main" id="{07AE56A9-394D-4622-8140-F6B998F838BB}"/>
              </a:ext>
            </a:extLst>
          </p:cNvPr>
          <p:cNvSpPr>
            <a:spLocks noChangeShapeType="1"/>
          </p:cNvSpPr>
          <p:nvPr/>
        </p:nvSpPr>
        <p:spPr bwMode="auto">
          <a:xfrm>
            <a:off x="8038976" y="5725071"/>
            <a:ext cx="431800" cy="360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5749" name="Group 341">
            <a:extLst>
              <a:ext uri="{FF2B5EF4-FFF2-40B4-BE49-F238E27FC236}">
                <a16:creationId xmlns:a16="http://schemas.microsoft.com/office/drawing/2014/main" id="{36F4762A-E4E7-4493-BA5D-18C46BDDC7F1}"/>
              </a:ext>
            </a:extLst>
          </p:cNvPr>
          <p:cNvGraphicFramePr>
            <a:graphicFrameLocks noGrp="1"/>
          </p:cNvGraphicFramePr>
          <p:nvPr>
            <p:extLst>
              <p:ext uri="{D42A27DB-BD31-4B8C-83A1-F6EECF244321}">
                <p14:modId xmlns:p14="http://schemas.microsoft.com/office/powerpoint/2010/main" val="1711296678"/>
              </p:ext>
            </p:extLst>
          </p:nvPr>
        </p:nvGraphicFramePr>
        <p:xfrm>
          <a:off x="7030913" y="4572546"/>
          <a:ext cx="950913"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182" name="Line 354">
            <a:extLst>
              <a:ext uri="{FF2B5EF4-FFF2-40B4-BE49-F238E27FC236}">
                <a16:creationId xmlns:a16="http://schemas.microsoft.com/office/drawing/2014/main" id="{8A41FA5C-25AD-4A63-A3B1-55406D9C475F}"/>
              </a:ext>
            </a:extLst>
          </p:cNvPr>
          <p:cNvSpPr>
            <a:spLocks noChangeShapeType="1"/>
          </p:cNvSpPr>
          <p:nvPr/>
        </p:nvSpPr>
        <p:spPr bwMode="auto">
          <a:xfrm flipH="1">
            <a:off x="6886451" y="4932909"/>
            <a:ext cx="35877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183" name="Line 355">
            <a:extLst>
              <a:ext uri="{FF2B5EF4-FFF2-40B4-BE49-F238E27FC236}">
                <a16:creationId xmlns:a16="http://schemas.microsoft.com/office/drawing/2014/main" id="{CB8B0767-AA25-4F53-AC27-5A5DB0158D63}"/>
              </a:ext>
            </a:extLst>
          </p:cNvPr>
          <p:cNvSpPr>
            <a:spLocks noChangeShapeType="1"/>
          </p:cNvSpPr>
          <p:nvPr/>
        </p:nvSpPr>
        <p:spPr bwMode="auto">
          <a:xfrm>
            <a:off x="7534151" y="4932909"/>
            <a:ext cx="43180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aphicFrame>
        <p:nvGraphicFramePr>
          <p:cNvPr id="145764" name="Group 356">
            <a:extLst>
              <a:ext uri="{FF2B5EF4-FFF2-40B4-BE49-F238E27FC236}">
                <a16:creationId xmlns:a16="http://schemas.microsoft.com/office/drawing/2014/main" id="{1E6854F9-BCC7-4BD8-AC1C-10F80B80835B}"/>
              </a:ext>
            </a:extLst>
          </p:cNvPr>
          <p:cNvGraphicFramePr>
            <a:graphicFrameLocks noGrp="1"/>
          </p:cNvGraphicFramePr>
          <p:nvPr>
            <p:extLst>
              <p:ext uri="{D42A27DB-BD31-4B8C-83A1-F6EECF244321}">
                <p14:modId xmlns:p14="http://schemas.microsoft.com/office/powerpoint/2010/main" val="238929259"/>
              </p:ext>
            </p:extLst>
          </p:nvPr>
        </p:nvGraphicFramePr>
        <p:xfrm>
          <a:off x="6454651" y="3853409"/>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0.60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197" name="Line 369">
            <a:extLst>
              <a:ext uri="{FF2B5EF4-FFF2-40B4-BE49-F238E27FC236}">
                <a16:creationId xmlns:a16="http://schemas.microsoft.com/office/drawing/2014/main" id="{143578BB-202E-4E64-AB08-DE45C1B01E05}"/>
              </a:ext>
            </a:extLst>
          </p:cNvPr>
          <p:cNvSpPr>
            <a:spLocks noChangeShapeType="1"/>
          </p:cNvSpPr>
          <p:nvPr/>
        </p:nvSpPr>
        <p:spPr bwMode="auto">
          <a:xfrm flipH="1">
            <a:off x="6310188" y="4213771"/>
            <a:ext cx="360363"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198" name="Line 370">
            <a:extLst>
              <a:ext uri="{FF2B5EF4-FFF2-40B4-BE49-F238E27FC236}">
                <a16:creationId xmlns:a16="http://schemas.microsoft.com/office/drawing/2014/main" id="{4308FEEB-2F42-4998-A819-F5D12111C9D0}"/>
              </a:ext>
            </a:extLst>
          </p:cNvPr>
          <p:cNvSpPr>
            <a:spLocks noChangeShapeType="1"/>
          </p:cNvSpPr>
          <p:nvPr/>
        </p:nvSpPr>
        <p:spPr bwMode="auto">
          <a:xfrm>
            <a:off x="6959476" y="4213771"/>
            <a:ext cx="358775"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45779" name="Group 371">
            <a:extLst>
              <a:ext uri="{FF2B5EF4-FFF2-40B4-BE49-F238E27FC236}">
                <a16:creationId xmlns:a16="http://schemas.microsoft.com/office/drawing/2014/main" id="{93B928C8-41B9-475F-B8BB-35BE16818A49}"/>
              </a:ext>
            </a:extLst>
          </p:cNvPr>
          <p:cNvGraphicFramePr>
            <a:graphicFrameLocks noGrp="1"/>
          </p:cNvGraphicFramePr>
          <p:nvPr>
            <p:extLst>
              <p:ext uri="{D42A27DB-BD31-4B8C-83A1-F6EECF244321}">
                <p14:modId xmlns:p14="http://schemas.microsoft.com/office/powerpoint/2010/main" val="578281315"/>
              </p:ext>
            </p:extLst>
          </p:nvPr>
        </p:nvGraphicFramePr>
        <p:xfrm>
          <a:off x="6029201" y="3121571"/>
          <a:ext cx="950912" cy="492126"/>
        </p:xfrm>
        <a:graphic>
          <a:graphicData uri="http://schemas.openxmlformats.org/drawingml/2006/table">
            <a:tbl>
              <a:tblPr/>
              <a:tblGrid>
                <a:gridCol w="403225">
                  <a:extLst>
                    <a:ext uri="{9D8B030D-6E8A-4147-A177-3AD203B41FA5}">
                      <a16:colId xmlns:a16="http://schemas.microsoft.com/office/drawing/2014/main" val="20000"/>
                    </a:ext>
                  </a:extLst>
                </a:gridCol>
                <a:gridCol w="244475">
                  <a:extLst>
                    <a:ext uri="{9D8B030D-6E8A-4147-A177-3AD203B41FA5}">
                      <a16:colId xmlns:a16="http://schemas.microsoft.com/office/drawing/2014/main" val="20001"/>
                    </a:ext>
                  </a:extLst>
                </a:gridCol>
                <a:gridCol w="303212">
                  <a:extLst>
                    <a:ext uri="{9D8B030D-6E8A-4147-A177-3AD203B41FA5}">
                      <a16:colId xmlns:a16="http://schemas.microsoft.com/office/drawing/2014/main" val="20002"/>
                    </a:ext>
                  </a:extLst>
                </a:gridCol>
              </a:tblGrid>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200000"/>
                        </a:lnSpc>
                        <a:spcBef>
                          <a:spcPct val="20000"/>
                        </a:spcBef>
                        <a:spcAft>
                          <a:spcPct val="0"/>
                        </a:spcAft>
                        <a:buClrTx/>
                        <a:buSzTx/>
                        <a:buFontTx/>
                        <a:buNone/>
                        <a:tabLst/>
                      </a:pPr>
                      <a:r>
                        <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606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12" marB="46812"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bl>
          </a:graphicData>
        </a:graphic>
      </p:graphicFrame>
      <p:sp>
        <p:nvSpPr>
          <p:cNvPr id="121212" name="Line 384">
            <a:extLst>
              <a:ext uri="{FF2B5EF4-FFF2-40B4-BE49-F238E27FC236}">
                <a16:creationId xmlns:a16="http://schemas.microsoft.com/office/drawing/2014/main" id="{599389B1-EC85-47B6-ADFF-625165125946}"/>
              </a:ext>
            </a:extLst>
          </p:cNvPr>
          <p:cNvSpPr>
            <a:spLocks noChangeShapeType="1"/>
          </p:cNvSpPr>
          <p:nvPr/>
        </p:nvSpPr>
        <p:spPr bwMode="auto">
          <a:xfrm flipH="1">
            <a:off x="5899026" y="3500984"/>
            <a:ext cx="360362"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21213" name="Line 385">
            <a:extLst>
              <a:ext uri="{FF2B5EF4-FFF2-40B4-BE49-F238E27FC236}">
                <a16:creationId xmlns:a16="http://schemas.microsoft.com/office/drawing/2014/main" id="{3F80BFD9-1344-479C-86AA-1E904794941C}"/>
              </a:ext>
            </a:extLst>
          </p:cNvPr>
          <p:cNvSpPr>
            <a:spLocks noChangeShapeType="1"/>
          </p:cNvSpPr>
          <p:nvPr/>
        </p:nvSpPr>
        <p:spPr bwMode="auto">
          <a:xfrm>
            <a:off x="6546726" y="3500984"/>
            <a:ext cx="217487"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21214" name="Text Box 386">
            <a:extLst>
              <a:ext uri="{FF2B5EF4-FFF2-40B4-BE49-F238E27FC236}">
                <a16:creationId xmlns:a16="http://schemas.microsoft.com/office/drawing/2014/main" id="{6DBA85EA-3154-414C-8DA1-60726FD345A6}"/>
              </a:ext>
            </a:extLst>
          </p:cNvPr>
          <p:cNvSpPr txBox="1">
            <a:spLocks noChangeArrowheads="1"/>
          </p:cNvSpPr>
          <p:nvPr/>
        </p:nvSpPr>
        <p:spPr bwMode="auto">
          <a:xfrm>
            <a:off x="4243263" y="3067596"/>
            <a:ext cx="528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200" b="1"/>
              <a:t>Head</a:t>
            </a:r>
          </a:p>
        </p:txBody>
      </p:sp>
      <p:sp>
        <p:nvSpPr>
          <p:cNvPr id="121215" name="Oval 387">
            <a:extLst>
              <a:ext uri="{FF2B5EF4-FFF2-40B4-BE49-F238E27FC236}">
                <a16:creationId xmlns:a16="http://schemas.microsoft.com/office/drawing/2014/main" id="{EB0E79B0-D22B-4C90-A1BC-CC0C20B138B7}"/>
              </a:ext>
            </a:extLst>
          </p:cNvPr>
          <p:cNvSpPr>
            <a:spLocks noChangeArrowheads="1"/>
          </p:cNvSpPr>
          <p:nvPr/>
        </p:nvSpPr>
        <p:spPr bwMode="auto">
          <a:xfrm>
            <a:off x="426913" y="908596"/>
            <a:ext cx="288925" cy="268288"/>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3</a:t>
            </a:r>
          </a:p>
        </p:txBody>
      </p:sp>
      <p:sp>
        <p:nvSpPr>
          <p:cNvPr id="121216" name="Oval 388">
            <a:extLst>
              <a:ext uri="{FF2B5EF4-FFF2-40B4-BE49-F238E27FC236}">
                <a16:creationId xmlns:a16="http://schemas.microsoft.com/office/drawing/2014/main" id="{6620B754-3D76-40A2-976D-FF71EC869950}"/>
              </a:ext>
            </a:extLst>
          </p:cNvPr>
          <p:cNvSpPr>
            <a:spLocks noChangeArrowheads="1"/>
          </p:cNvSpPr>
          <p:nvPr/>
        </p:nvSpPr>
        <p:spPr bwMode="auto">
          <a:xfrm>
            <a:off x="66551" y="3932784"/>
            <a:ext cx="288925" cy="268287"/>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4</a:t>
            </a:r>
          </a:p>
        </p:txBody>
      </p:sp>
      <p:sp>
        <p:nvSpPr>
          <p:cNvPr id="121217" name="Oval 389">
            <a:extLst>
              <a:ext uri="{FF2B5EF4-FFF2-40B4-BE49-F238E27FC236}">
                <a16:creationId xmlns:a16="http://schemas.microsoft.com/office/drawing/2014/main" id="{DDB5C92D-F45C-43BF-988C-D7E5FBA3C0B8}"/>
              </a:ext>
            </a:extLst>
          </p:cNvPr>
          <p:cNvSpPr>
            <a:spLocks noChangeArrowheads="1"/>
          </p:cNvSpPr>
          <p:nvPr/>
        </p:nvSpPr>
        <p:spPr bwMode="auto">
          <a:xfrm>
            <a:off x="4098801" y="3285084"/>
            <a:ext cx="288925" cy="268287"/>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1200"/>
              <a:t>5</a:t>
            </a:r>
          </a:p>
        </p:txBody>
      </p:sp>
    </p:spTree>
    <p:extLst>
      <p:ext uri="{BB962C8B-B14F-4D97-AF65-F5344CB8AC3E}">
        <p14:creationId xmlns:p14="http://schemas.microsoft.com/office/powerpoint/2010/main" val="311392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a:extLst>
              <a:ext uri="{FF2B5EF4-FFF2-40B4-BE49-F238E27FC236}">
                <a16:creationId xmlns:a16="http://schemas.microsoft.com/office/drawing/2014/main" id="{F564FDEE-4602-49D1-BB80-71205BEBDF95}"/>
              </a:ext>
            </a:extLst>
          </p:cNvPr>
          <p:cNvSpPr>
            <a:spLocks noChangeArrowheads="1"/>
          </p:cNvSpPr>
          <p:nvPr/>
        </p:nvSpPr>
        <p:spPr bwMode="auto">
          <a:xfrm>
            <a:off x="323528" y="623019"/>
            <a:ext cx="7704137" cy="480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dirty="0"/>
              <a:t>void Huffman(HTREE *H)     </a:t>
            </a:r>
            <a:r>
              <a:rPr lang="en-US" altLang="zh-CN" sz="1800" b="1" dirty="0">
                <a:solidFill>
                  <a:schemeClr val="accent2"/>
                </a:solidFill>
              </a:rPr>
              <a:t>//</a:t>
            </a:r>
            <a:r>
              <a:rPr lang="zh-CN" altLang="en-US" sz="1800" b="1" dirty="0">
                <a:solidFill>
                  <a:schemeClr val="accent2"/>
                </a:solidFill>
              </a:rPr>
              <a:t>创建哈夫曼树</a:t>
            </a:r>
            <a:endParaRPr lang="en-US" altLang="zh-CN" sz="1800" b="1" dirty="0">
              <a:solidFill>
                <a:schemeClr val="accent2"/>
              </a:solidFill>
            </a:endParaRPr>
          </a:p>
          <a:p>
            <a:r>
              <a:rPr lang="en-US" altLang="zh-CN" sz="1800" dirty="0"/>
              <a:t>{   HTREE *p,*q,*r;</a:t>
            </a:r>
          </a:p>
          <a:p>
            <a:r>
              <a:rPr lang="en-US" altLang="zh-CN" sz="1800" dirty="0"/>
              <a:t>     while(H-&gt;next-&gt;next!=Null)</a:t>
            </a:r>
          </a:p>
          <a:p>
            <a:r>
              <a:rPr lang="en-US" altLang="zh-CN" sz="1800" dirty="0"/>
              <a:t>    {</a:t>
            </a:r>
          </a:p>
          <a:p>
            <a:r>
              <a:rPr lang="en-US" altLang="zh-CN" sz="1800" dirty="0"/>
              <a:t>           p=H-&gt;next;</a:t>
            </a:r>
          </a:p>
          <a:p>
            <a:r>
              <a:rPr lang="en-US" altLang="zh-CN" sz="1800" dirty="0"/>
              <a:t>           q=H-&gt;next-&gt;next;</a:t>
            </a:r>
          </a:p>
          <a:p>
            <a:r>
              <a:rPr lang="en-US" altLang="zh-CN" sz="1800" dirty="0"/>
              <a:t>           H-&gt;next=q-&gt;next;</a:t>
            </a:r>
          </a:p>
          <a:p>
            <a:r>
              <a:rPr lang="en-US" altLang="zh-CN" sz="1800" dirty="0"/>
              <a:t>           r=(HTREE *)</a:t>
            </a:r>
            <a:r>
              <a:rPr lang="en-US" altLang="zh-CN" sz="1800" dirty="0" err="1"/>
              <a:t>malloc</a:t>
            </a:r>
            <a:r>
              <a:rPr lang="en-US" altLang="zh-CN" sz="1800" dirty="0"/>
              <a:t>(</a:t>
            </a:r>
            <a:r>
              <a:rPr lang="en-US" altLang="zh-CN" sz="1800" dirty="0" err="1"/>
              <a:t>sizeof</a:t>
            </a:r>
            <a:r>
              <a:rPr lang="en-US" altLang="zh-CN" sz="1800" dirty="0"/>
              <a:t>(</a:t>
            </a:r>
            <a:r>
              <a:rPr lang="en-US" altLang="zh-CN" sz="1800" dirty="0" err="1"/>
              <a:t>struct</a:t>
            </a:r>
            <a:r>
              <a:rPr lang="en-US" altLang="zh-CN" sz="1800" dirty="0"/>
              <a:t> HNODE));</a:t>
            </a:r>
          </a:p>
          <a:p>
            <a:r>
              <a:rPr lang="en-US" altLang="zh-CN" sz="1800" dirty="0"/>
              <a:t>           if(!r)  {    </a:t>
            </a:r>
            <a:r>
              <a:rPr lang="en-US" altLang="zh-CN" sz="1800" dirty="0" err="1"/>
              <a:t>printf</a:t>
            </a:r>
            <a:r>
              <a:rPr lang="en-US" altLang="zh-CN" sz="1800" dirty="0"/>
              <a:t>("***</a:t>
            </a:r>
            <a:r>
              <a:rPr lang="zh-CN" altLang="en-US" sz="1800" dirty="0"/>
              <a:t>内存错误</a:t>
            </a:r>
            <a:r>
              <a:rPr lang="en-US" altLang="zh-CN" sz="1800" dirty="0"/>
              <a:t>!\n");    exit(0); }</a:t>
            </a:r>
          </a:p>
          <a:p>
            <a:r>
              <a:rPr lang="en-US" altLang="zh-CN" sz="1800" dirty="0"/>
              <a:t>           r-&gt;data=p-&gt;</a:t>
            </a:r>
            <a:r>
              <a:rPr lang="en-US" altLang="zh-CN" sz="1800" dirty="0" err="1"/>
              <a:t>data+q</a:t>
            </a:r>
            <a:r>
              <a:rPr lang="en-US" altLang="zh-CN" sz="1800" dirty="0"/>
              <a:t>-&gt;data;</a:t>
            </a:r>
          </a:p>
          <a:p>
            <a:r>
              <a:rPr lang="en-US" altLang="zh-CN" sz="1800" dirty="0"/>
              <a:t>           r-&gt;lev=(p-&gt;lev&gt;q-&gt;</a:t>
            </a:r>
            <a:r>
              <a:rPr lang="en-US" altLang="zh-CN" sz="1800" dirty="0" err="1"/>
              <a:t>lev?p</a:t>
            </a:r>
            <a:r>
              <a:rPr lang="en-US" altLang="zh-CN" sz="1800" dirty="0"/>
              <a:t>-&gt;lev+1:q-&gt;lev+1);</a:t>
            </a:r>
          </a:p>
          <a:p>
            <a:r>
              <a:rPr lang="en-US" altLang="zh-CN" sz="1800" dirty="0"/>
              <a:t>           p-&gt;lev=q-&gt;lev=r-&gt;lev-1;</a:t>
            </a:r>
          </a:p>
          <a:p>
            <a:r>
              <a:rPr lang="en-US" altLang="zh-CN" sz="1800" dirty="0"/>
              <a:t>           r-&gt;</a:t>
            </a:r>
            <a:r>
              <a:rPr lang="en-US" altLang="zh-CN" sz="1800" dirty="0" err="1"/>
              <a:t>lchild</a:t>
            </a:r>
            <a:r>
              <a:rPr lang="en-US" altLang="zh-CN" sz="1800" dirty="0"/>
              <a:t>=p;</a:t>
            </a:r>
          </a:p>
          <a:p>
            <a:r>
              <a:rPr lang="en-US" altLang="zh-CN" sz="1800" dirty="0"/>
              <a:t>           r-&gt;</a:t>
            </a:r>
            <a:r>
              <a:rPr lang="en-US" altLang="zh-CN" sz="1800" dirty="0" err="1"/>
              <a:t>rchild</a:t>
            </a:r>
            <a:r>
              <a:rPr lang="en-US" altLang="zh-CN" sz="1800" dirty="0"/>
              <a:t>=q;</a:t>
            </a:r>
          </a:p>
          <a:p>
            <a:r>
              <a:rPr lang="en-US" altLang="zh-CN" sz="1800" dirty="0"/>
              <a:t>          Insert(</a:t>
            </a:r>
            <a:r>
              <a:rPr lang="en-US" altLang="zh-CN" sz="1800" dirty="0" err="1"/>
              <a:t>H,r</a:t>
            </a:r>
            <a:r>
              <a:rPr lang="en-US" altLang="zh-CN" sz="1800" dirty="0"/>
              <a:t>);</a:t>
            </a:r>
          </a:p>
          <a:p>
            <a:r>
              <a:rPr lang="en-US" altLang="zh-CN" sz="1800" dirty="0"/>
              <a:t>   }</a:t>
            </a:r>
          </a:p>
          <a:p>
            <a:r>
              <a:rPr lang="en-US" altLang="zh-CN" sz="1800" dirty="0"/>
              <a:t>}</a:t>
            </a:r>
            <a:endParaRPr lang="zh-CN" altLang="en-US" sz="1800" dirty="0"/>
          </a:p>
        </p:txBody>
      </p:sp>
      <p:sp>
        <p:nvSpPr>
          <p:cNvPr id="121859" name="Rectangle 5">
            <a:extLst>
              <a:ext uri="{FF2B5EF4-FFF2-40B4-BE49-F238E27FC236}">
                <a16:creationId xmlns:a16="http://schemas.microsoft.com/office/drawing/2014/main" id="{0094A2BD-1EAF-4DF1-989C-58E5CCD1A270}"/>
              </a:ext>
            </a:extLst>
          </p:cNvPr>
          <p:cNvSpPr>
            <a:spLocks noChangeArrowheads="1"/>
          </p:cNvSpPr>
          <p:nvPr/>
        </p:nvSpPr>
        <p:spPr bwMode="auto">
          <a:xfrm>
            <a:off x="3635896" y="3789040"/>
            <a:ext cx="5400675" cy="2864503"/>
          </a:xfrm>
          <a:prstGeom prst="rect">
            <a:avLst/>
          </a:prstGeom>
          <a:noFill/>
          <a:ln w="9525" algn="ctr">
            <a:solidFill>
              <a:srgbClr val="008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800" dirty="0"/>
              <a:t>void Insert(HTREE  *&amp;H, HTREE*q)        </a:t>
            </a:r>
          </a:p>
          <a:p>
            <a:r>
              <a:rPr lang="en-US" altLang="zh-CN" sz="1800" dirty="0"/>
              <a:t> //</a:t>
            </a:r>
            <a:r>
              <a:rPr lang="zh-CN" altLang="en-US" sz="1800" dirty="0"/>
              <a:t>向哈夫曼树中插入一个结点，保持权的和有序</a:t>
            </a:r>
          </a:p>
          <a:p>
            <a:r>
              <a:rPr lang="en-US" altLang="zh-CN" sz="1800" dirty="0"/>
              <a:t>{      HTREE *p;</a:t>
            </a:r>
          </a:p>
          <a:p>
            <a:r>
              <a:rPr lang="en-US" altLang="zh-CN" sz="1800" dirty="0"/>
              <a:t>        p=H;</a:t>
            </a:r>
          </a:p>
          <a:p>
            <a:r>
              <a:rPr lang="en-US" altLang="zh-CN" sz="1800" dirty="0"/>
              <a:t>        while((p-&gt;next!=Null)&amp;&amp;(p-&gt;next-&gt;data&lt;=q-&gt;data))</a:t>
            </a:r>
          </a:p>
          <a:p>
            <a:r>
              <a:rPr lang="en-US" altLang="zh-CN" sz="1800" dirty="0"/>
              <a:t>  	 p=p-&gt;next;</a:t>
            </a:r>
          </a:p>
          <a:p>
            <a:r>
              <a:rPr lang="en-US" altLang="zh-CN" sz="1800" dirty="0"/>
              <a:t>        q-&gt;next=p-&gt;next;</a:t>
            </a:r>
          </a:p>
          <a:p>
            <a:r>
              <a:rPr lang="en-US" altLang="zh-CN" sz="1800" dirty="0"/>
              <a:t>        p-&gt;next=q;</a:t>
            </a:r>
          </a:p>
          <a:p>
            <a:r>
              <a:rPr lang="en-US" altLang="zh-CN" sz="1800" dirty="0"/>
              <a:t>}</a:t>
            </a:r>
            <a:endParaRPr lang="zh-CN" altLang="en-US" sz="1800" dirty="0"/>
          </a:p>
        </p:txBody>
      </p:sp>
      <p:pic>
        <p:nvPicPr>
          <p:cNvPr id="3" name="图片 2">
            <a:extLst>
              <a:ext uri="{FF2B5EF4-FFF2-40B4-BE49-F238E27FC236}">
                <a16:creationId xmlns:a16="http://schemas.microsoft.com/office/drawing/2014/main" id="{9AC5C647-7E20-4331-A769-0572C79DC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052736"/>
            <a:ext cx="2606027" cy="1862792"/>
          </a:xfrm>
          <a:prstGeom prst="rect">
            <a:avLst/>
          </a:prstGeom>
        </p:spPr>
      </p:pic>
    </p:spTree>
    <p:extLst>
      <p:ext uri="{BB962C8B-B14F-4D97-AF65-F5344CB8AC3E}">
        <p14:creationId xmlns:p14="http://schemas.microsoft.com/office/powerpoint/2010/main" val="1425983859"/>
      </p:ext>
    </p:extLst>
  </p:cSld>
  <p:clrMapOvr>
    <a:masterClrMapping/>
  </p:clrMapOvr>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5213</TotalTime>
  <Words>14204</Words>
  <Application>Microsoft Office PowerPoint</Application>
  <PresentationFormat>全屏显示(4:3)</PresentationFormat>
  <Paragraphs>3406</Paragraphs>
  <Slides>119</Slides>
  <Notes>47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1" baseType="lpstr">
      <vt:lpstr>Monotype Sorts</vt:lpstr>
      <vt:lpstr>等线</vt:lpstr>
      <vt:lpstr>仿宋</vt:lpstr>
      <vt:lpstr>黑体</vt:lpstr>
      <vt:lpstr>华文楷体</vt:lpstr>
      <vt:lpstr>宋体</vt:lpstr>
      <vt:lpstr>Arial</vt:lpstr>
      <vt:lpstr>Helvetica</vt:lpstr>
      <vt:lpstr>Times New Roman</vt:lpstr>
      <vt:lpstr>Wingdings</vt:lpstr>
      <vt:lpstr>默认设计模板</vt:lpstr>
      <vt:lpstr>BMP 图象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黄虎杰</dc:creator>
  <cp:lastModifiedBy>黄虎杰</cp:lastModifiedBy>
  <cp:revision>705</cp:revision>
  <cp:lastPrinted>2018-01-07T01:01:01Z</cp:lastPrinted>
  <dcterms:created xsi:type="dcterms:W3CDTF">2001-07-24T13:58:44Z</dcterms:created>
  <dcterms:modified xsi:type="dcterms:W3CDTF">2021-03-07T09:12:47Z</dcterms:modified>
</cp:coreProperties>
</file>